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788" r:id="rId4"/>
  </p:sldMasterIdLst>
  <p:notesMasterIdLst>
    <p:notesMasterId r:id="rId36"/>
  </p:notesMasterIdLst>
  <p:sldIdLst>
    <p:sldId id="257" r:id="rId5"/>
    <p:sldId id="270" r:id="rId6"/>
    <p:sldId id="279" r:id="rId7"/>
    <p:sldId id="289" r:id="rId8"/>
    <p:sldId id="288" r:id="rId9"/>
    <p:sldId id="266" r:id="rId10"/>
    <p:sldId id="268" r:id="rId11"/>
    <p:sldId id="271" r:id="rId12"/>
    <p:sldId id="291" r:id="rId13"/>
    <p:sldId id="301" r:id="rId14"/>
    <p:sldId id="292" r:id="rId15"/>
    <p:sldId id="263" r:id="rId16"/>
    <p:sldId id="273" r:id="rId17"/>
    <p:sldId id="272" r:id="rId18"/>
    <p:sldId id="274" r:id="rId19"/>
    <p:sldId id="275" r:id="rId20"/>
    <p:sldId id="281" r:id="rId21"/>
    <p:sldId id="305" r:id="rId22"/>
    <p:sldId id="276" r:id="rId23"/>
    <p:sldId id="294" r:id="rId24"/>
    <p:sldId id="278" r:id="rId25"/>
    <p:sldId id="304" r:id="rId26"/>
    <p:sldId id="282" r:id="rId27"/>
    <p:sldId id="283" r:id="rId28"/>
    <p:sldId id="298" r:id="rId29"/>
    <p:sldId id="302" r:id="rId30"/>
    <p:sldId id="306" r:id="rId31"/>
    <p:sldId id="300" r:id="rId32"/>
    <p:sldId id="297" r:id="rId33"/>
    <p:sldId id="284" r:id="rId34"/>
    <p:sldId id="29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044"/>
    <a:srgbClr val="006B6E"/>
    <a:srgbClr val="009599"/>
    <a:srgbClr val="006165"/>
    <a:srgbClr val="41AEBE"/>
    <a:srgbClr val="FD5B46"/>
    <a:srgbClr val="077376"/>
    <a:srgbClr val="00ACBB"/>
    <a:srgbClr val="40C3D9"/>
    <a:srgbClr val="44B8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ddels stil 2 – uthev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iddels stil 3 – uthevin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iddels stil 2 – uthev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iddels stil 4 – uthev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iddels stil 4 – utheving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82"/>
    <p:restoredTop sz="94726"/>
  </p:normalViewPr>
  <p:slideViewPr>
    <p:cSldViewPr snapToGrid="0">
      <p:cViewPr varScale="1">
        <p:scale>
          <a:sx n="120" d="100"/>
          <a:sy n="120" d="100"/>
        </p:scale>
        <p:origin x="11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08F77-4BA2-ED4A-A246-3D433FD3C49E}" type="doc">
      <dgm:prSet loTypeId="urn:microsoft.com/office/officeart/2005/8/layout/orgChart1" loCatId="" qsTypeId="urn:microsoft.com/office/officeart/2005/8/quickstyle/simple1" qsCatId="simple" csTypeId="urn:microsoft.com/office/officeart/2005/8/colors/accent1_2" csCatId="accent1" phldr="1"/>
      <dgm:spPr/>
      <dgm:t>
        <a:bodyPr/>
        <a:lstStyle/>
        <a:p>
          <a:endParaRPr lang="nb-NO"/>
        </a:p>
      </dgm:t>
    </dgm:pt>
    <dgm:pt modelId="{3A104F66-A961-D74E-A2B3-57AF7F6982C1}">
      <dgm:prSet phldrT="[Tekst]" custT="1"/>
      <dgm:spPr/>
      <dgm:t>
        <a:bodyPr/>
        <a:lstStyle/>
        <a:p>
          <a:r>
            <a:rPr lang="nb-NO" sz="2000" dirty="0"/>
            <a:t>Ledergruppe</a:t>
          </a:r>
        </a:p>
        <a:p>
          <a:r>
            <a:rPr lang="nb-NO" sz="2000" b="0" i="1" dirty="0"/>
            <a:t> </a:t>
          </a:r>
          <a:r>
            <a:rPr lang="nb-NO" sz="1200" b="0" i="1" dirty="0"/>
            <a:t>Består av representanter fra de ulike selskapene </a:t>
          </a:r>
        </a:p>
        <a:p>
          <a:r>
            <a:rPr lang="nb-NO" sz="1200" b="0" i="1" dirty="0"/>
            <a:t>(Vurderer, Foreslår, Implementer) </a:t>
          </a:r>
          <a:endParaRPr lang="nb-NO" sz="1200" i="1" dirty="0"/>
        </a:p>
      </dgm:t>
    </dgm:pt>
    <dgm:pt modelId="{2251EA1F-959A-0444-9675-9489ECB15FA3}" type="parTrans" cxnId="{F13DB3A3-E58F-AA44-9D22-7D60C2B13076}">
      <dgm:prSet/>
      <dgm:spPr/>
      <dgm:t>
        <a:bodyPr/>
        <a:lstStyle/>
        <a:p>
          <a:endParaRPr lang="nb-NO" sz="1400"/>
        </a:p>
      </dgm:t>
    </dgm:pt>
    <dgm:pt modelId="{59A0E0E5-E533-9E4C-A78D-416D5075FE3F}" type="sibTrans" cxnId="{F13DB3A3-E58F-AA44-9D22-7D60C2B13076}">
      <dgm:prSet/>
      <dgm:spPr/>
      <dgm:t>
        <a:bodyPr/>
        <a:lstStyle/>
        <a:p>
          <a:endParaRPr lang="nb-NO" sz="1400"/>
        </a:p>
      </dgm:t>
    </dgm:pt>
    <dgm:pt modelId="{FB5DDC8C-DFE2-FB47-89AE-6E7193D962B1}">
      <dgm:prSet phldrT="[Tekst]" custT="1"/>
      <dgm:spPr/>
      <dgm:t>
        <a:bodyPr/>
        <a:lstStyle/>
        <a:p>
          <a:r>
            <a:rPr lang="nb-NO" sz="2000" dirty="0"/>
            <a:t>Bussring </a:t>
          </a:r>
        </a:p>
        <a:p>
          <a:r>
            <a:rPr lang="nb-NO" sz="1200" dirty="0"/>
            <a:t>Implementerer</a:t>
          </a:r>
        </a:p>
      </dgm:t>
    </dgm:pt>
    <dgm:pt modelId="{8C10A6BB-8D75-744F-AA99-A7C7DFA12A68}" type="parTrans" cxnId="{1868206F-3B2D-1547-8929-3CB575C72F46}">
      <dgm:prSet/>
      <dgm:spPr/>
      <dgm:t>
        <a:bodyPr/>
        <a:lstStyle/>
        <a:p>
          <a:endParaRPr lang="nb-NO" sz="1400"/>
        </a:p>
      </dgm:t>
    </dgm:pt>
    <dgm:pt modelId="{8C0B5635-A5F8-264C-9E5F-0285EDA7CA6D}" type="sibTrans" cxnId="{1868206F-3B2D-1547-8929-3CB575C72F46}">
      <dgm:prSet/>
      <dgm:spPr/>
      <dgm:t>
        <a:bodyPr/>
        <a:lstStyle/>
        <a:p>
          <a:endParaRPr lang="nb-NO" sz="1400"/>
        </a:p>
      </dgm:t>
    </dgm:pt>
    <dgm:pt modelId="{DBDFEDF1-DD07-7047-AD3B-26D8D64CC350}">
      <dgm:prSet custT="1"/>
      <dgm:spPr/>
      <dgm:t>
        <a:bodyPr/>
        <a:lstStyle/>
        <a:p>
          <a:r>
            <a:rPr lang="nb-NO" sz="2000" dirty="0"/>
            <a:t>Styret</a:t>
          </a:r>
        </a:p>
        <a:p>
          <a:r>
            <a:rPr lang="nb-NO" sz="1200" i="1" dirty="0"/>
            <a:t>Godkjenner, delegerer og oppsyn</a:t>
          </a:r>
        </a:p>
      </dgm:t>
    </dgm:pt>
    <dgm:pt modelId="{B30F34B5-6DFD-3A4B-91B0-31284DC5F737}" type="parTrans" cxnId="{0623763E-8EEE-C24B-8779-7C005D2BE9DA}">
      <dgm:prSet/>
      <dgm:spPr/>
      <dgm:t>
        <a:bodyPr/>
        <a:lstStyle/>
        <a:p>
          <a:endParaRPr lang="nb-NO"/>
        </a:p>
      </dgm:t>
    </dgm:pt>
    <dgm:pt modelId="{A7E2CA34-F0D4-7843-AFE3-0FDEB98423EC}" type="sibTrans" cxnId="{0623763E-8EEE-C24B-8779-7C005D2BE9DA}">
      <dgm:prSet/>
      <dgm:spPr/>
      <dgm:t>
        <a:bodyPr/>
        <a:lstStyle/>
        <a:p>
          <a:endParaRPr lang="nb-NO"/>
        </a:p>
      </dgm:t>
    </dgm:pt>
    <dgm:pt modelId="{C8D66CCB-5FC2-8640-9CCE-5BF9D2A5A0EF}" type="asst">
      <dgm:prSet custT="1"/>
      <dgm:spPr/>
      <dgm:t>
        <a:bodyPr/>
        <a:lstStyle/>
        <a:p>
          <a:r>
            <a:rPr lang="nb-NO" sz="2000"/>
            <a:t>Best Arctic </a:t>
          </a:r>
        </a:p>
        <a:p>
          <a:r>
            <a:rPr lang="nb-NO" sz="1200" i="1"/>
            <a:t>Implementerer</a:t>
          </a:r>
          <a:r>
            <a:rPr lang="nb-NO" sz="2000"/>
            <a:t> </a:t>
          </a:r>
        </a:p>
      </dgm:t>
    </dgm:pt>
    <dgm:pt modelId="{BA6656AA-0D3D-124B-A144-49808EDB27A7}" type="parTrans" cxnId="{4464768F-8F75-1E4B-965E-D7B83BE4E85D}">
      <dgm:prSet/>
      <dgm:spPr/>
      <dgm:t>
        <a:bodyPr/>
        <a:lstStyle/>
        <a:p>
          <a:endParaRPr lang="nb-NO"/>
        </a:p>
      </dgm:t>
    </dgm:pt>
    <dgm:pt modelId="{5E0BF10B-B1E7-F54B-8F00-937969D4E0A7}" type="sibTrans" cxnId="{4464768F-8F75-1E4B-965E-D7B83BE4E85D}">
      <dgm:prSet/>
      <dgm:spPr/>
      <dgm:t>
        <a:bodyPr/>
        <a:lstStyle/>
        <a:p>
          <a:endParaRPr lang="nb-NO"/>
        </a:p>
      </dgm:t>
    </dgm:pt>
    <dgm:pt modelId="{9A550B38-DD8C-0243-A45E-5D675ECB4662}" type="pres">
      <dgm:prSet presAssocID="{7FF08F77-4BA2-ED4A-A246-3D433FD3C49E}" presName="hierChild1" presStyleCnt="0">
        <dgm:presLayoutVars>
          <dgm:orgChart val="1"/>
          <dgm:chPref val="1"/>
          <dgm:dir/>
          <dgm:animOne val="branch"/>
          <dgm:animLvl val="lvl"/>
          <dgm:resizeHandles/>
        </dgm:presLayoutVars>
      </dgm:prSet>
      <dgm:spPr/>
    </dgm:pt>
    <dgm:pt modelId="{2C191B39-B052-B34A-8796-18DFDD18A2D8}" type="pres">
      <dgm:prSet presAssocID="{DBDFEDF1-DD07-7047-AD3B-26D8D64CC350}" presName="hierRoot1" presStyleCnt="0">
        <dgm:presLayoutVars>
          <dgm:hierBranch val="init"/>
        </dgm:presLayoutVars>
      </dgm:prSet>
      <dgm:spPr/>
    </dgm:pt>
    <dgm:pt modelId="{C39BEAEF-1E8C-8945-905C-5F829111E1A0}" type="pres">
      <dgm:prSet presAssocID="{DBDFEDF1-DD07-7047-AD3B-26D8D64CC350}" presName="rootComposite1" presStyleCnt="0"/>
      <dgm:spPr/>
    </dgm:pt>
    <dgm:pt modelId="{697485C3-1033-5642-8FDA-A748243DB5C3}" type="pres">
      <dgm:prSet presAssocID="{DBDFEDF1-DD07-7047-AD3B-26D8D64CC350}" presName="rootText1" presStyleLbl="node0" presStyleIdx="0" presStyleCnt="1" custScaleX="296493" custScaleY="196230">
        <dgm:presLayoutVars>
          <dgm:chPref val="3"/>
        </dgm:presLayoutVars>
      </dgm:prSet>
      <dgm:spPr/>
    </dgm:pt>
    <dgm:pt modelId="{AFC04C3D-C485-234F-AD7B-D9268EEB77CF}" type="pres">
      <dgm:prSet presAssocID="{DBDFEDF1-DD07-7047-AD3B-26D8D64CC350}" presName="rootConnector1" presStyleLbl="node1" presStyleIdx="0" presStyleCnt="0"/>
      <dgm:spPr/>
    </dgm:pt>
    <dgm:pt modelId="{B84B4170-2307-3B4B-B85C-E066CAB3D0DC}" type="pres">
      <dgm:prSet presAssocID="{DBDFEDF1-DD07-7047-AD3B-26D8D64CC350}" presName="hierChild2" presStyleCnt="0"/>
      <dgm:spPr/>
    </dgm:pt>
    <dgm:pt modelId="{C23A764F-6020-7C4D-B99D-7EB4B651B8E7}" type="pres">
      <dgm:prSet presAssocID="{2251EA1F-959A-0444-9675-9489ECB15FA3}" presName="Name37" presStyleLbl="parChTrans1D2" presStyleIdx="0" presStyleCnt="1"/>
      <dgm:spPr/>
    </dgm:pt>
    <dgm:pt modelId="{496E00B1-DE61-C440-BE60-664DDE7CEB75}" type="pres">
      <dgm:prSet presAssocID="{3A104F66-A961-D74E-A2B3-57AF7F6982C1}" presName="hierRoot2" presStyleCnt="0">
        <dgm:presLayoutVars>
          <dgm:hierBranch val="init"/>
        </dgm:presLayoutVars>
      </dgm:prSet>
      <dgm:spPr/>
    </dgm:pt>
    <dgm:pt modelId="{7A197606-819F-3A4B-9933-EDB7B865124B}" type="pres">
      <dgm:prSet presAssocID="{3A104F66-A961-D74E-A2B3-57AF7F6982C1}" presName="rootComposite" presStyleCnt="0"/>
      <dgm:spPr/>
    </dgm:pt>
    <dgm:pt modelId="{A93508B1-36DD-5B4E-B23C-E732D3F1B94E}" type="pres">
      <dgm:prSet presAssocID="{3A104F66-A961-D74E-A2B3-57AF7F6982C1}" presName="rootText" presStyleLbl="node2" presStyleIdx="0" presStyleCnt="1" custScaleX="296869" custScaleY="352027" custLinFactNeighborX="5934" custLinFactNeighborY="3372">
        <dgm:presLayoutVars>
          <dgm:chPref val="3"/>
        </dgm:presLayoutVars>
      </dgm:prSet>
      <dgm:spPr/>
    </dgm:pt>
    <dgm:pt modelId="{2EBE53E1-6672-E44A-90CA-6F8CFC58E5D2}" type="pres">
      <dgm:prSet presAssocID="{3A104F66-A961-D74E-A2B3-57AF7F6982C1}" presName="rootConnector" presStyleLbl="node2" presStyleIdx="0" presStyleCnt="1"/>
      <dgm:spPr/>
    </dgm:pt>
    <dgm:pt modelId="{13C311BF-4A05-FF44-9A96-E8568D6A91BB}" type="pres">
      <dgm:prSet presAssocID="{3A104F66-A961-D74E-A2B3-57AF7F6982C1}" presName="hierChild4" presStyleCnt="0"/>
      <dgm:spPr/>
    </dgm:pt>
    <dgm:pt modelId="{12C97D0B-F2FA-1D4B-BA93-FD255810C123}" type="pres">
      <dgm:prSet presAssocID="{8C10A6BB-8D75-744F-AA99-A7C7DFA12A68}" presName="Name37" presStyleLbl="parChTrans1D3" presStyleIdx="0" presStyleCnt="2"/>
      <dgm:spPr/>
    </dgm:pt>
    <dgm:pt modelId="{746AF7AB-BA01-B242-81D3-FC229ADDBD17}" type="pres">
      <dgm:prSet presAssocID="{FB5DDC8C-DFE2-FB47-89AE-6E7193D962B1}" presName="hierRoot2" presStyleCnt="0">
        <dgm:presLayoutVars>
          <dgm:hierBranch val="init"/>
        </dgm:presLayoutVars>
      </dgm:prSet>
      <dgm:spPr/>
    </dgm:pt>
    <dgm:pt modelId="{45BDEEA9-3FC2-114B-AD32-EF20C6DAA0FB}" type="pres">
      <dgm:prSet presAssocID="{FB5DDC8C-DFE2-FB47-89AE-6E7193D962B1}" presName="rootComposite" presStyleCnt="0"/>
      <dgm:spPr/>
    </dgm:pt>
    <dgm:pt modelId="{14C9D244-421A-C94A-98F8-3F58D4051C1A}" type="pres">
      <dgm:prSet presAssocID="{FB5DDC8C-DFE2-FB47-89AE-6E7193D962B1}" presName="rootText" presStyleLbl="node3" presStyleIdx="0" presStyleCnt="1" custScaleX="220948" custScaleY="222817" custLinFactY="-98566" custLinFactNeighborX="-6194" custLinFactNeighborY="-100000">
        <dgm:presLayoutVars>
          <dgm:chPref val="3"/>
        </dgm:presLayoutVars>
      </dgm:prSet>
      <dgm:spPr/>
    </dgm:pt>
    <dgm:pt modelId="{2567D6BD-EA9F-BB40-888D-5BC181D57186}" type="pres">
      <dgm:prSet presAssocID="{FB5DDC8C-DFE2-FB47-89AE-6E7193D962B1}" presName="rootConnector" presStyleLbl="node3" presStyleIdx="0" presStyleCnt="1"/>
      <dgm:spPr/>
    </dgm:pt>
    <dgm:pt modelId="{005FCD9B-E8B3-314A-8EC4-C127CFA07706}" type="pres">
      <dgm:prSet presAssocID="{FB5DDC8C-DFE2-FB47-89AE-6E7193D962B1}" presName="hierChild4" presStyleCnt="0"/>
      <dgm:spPr/>
    </dgm:pt>
    <dgm:pt modelId="{644325E6-0B48-9F4C-945E-2EF7B04D251B}" type="pres">
      <dgm:prSet presAssocID="{FB5DDC8C-DFE2-FB47-89AE-6E7193D962B1}" presName="hierChild5" presStyleCnt="0"/>
      <dgm:spPr/>
    </dgm:pt>
    <dgm:pt modelId="{1488A649-AD53-3D43-8B5F-F7675BD7581D}" type="pres">
      <dgm:prSet presAssocID="{3A104F66-A961-D74E-A2B3-57AF7F6982C1}" presName="hierChild5" presStyleCnt="0"/>
      <dgm:spPr/>
    </dgm:pt>
    <dgm:pt modelId="{B6222A34-8639-5340-9718-9E314D51C335}" type="pres">
      <dgm:prSet presAssocID="{BA6656AA-0D3D-124B-A144-49808EDB27A7}" presName="Name111" presStyleLbl="parChTrans1D3" presStyleIdx="1" presStyleCnt="2"/>
      <dgm:spPr/>
    </dgm:pt>
    <dgm:pt modelId="{0656D77A-15BD-C64A-9D04-C2CBA2AA8B93}" type="pres">
      <dgm:prSet presAssocID="{C8D66CCB-5FC2-8640-9CCE-5BF9D2A5A0EF}" presName="hierRoot3" presStyleCnt="0">
        <dgm:presLayoutVars>
          <dgm:hierBranch val="init"/>
        </dgm:presLayoutVars>
      </dgm:prSet>
      <dgm:spPr/>
    </dgm:pt>
    <dgm:pt modelId="{4C974715-642E-1240-B15F-5FE085C73626}" type="pres">
      <dgm:prSet presAssocID="{C8D66CCB-5FC2-8640-9CCE-5BF9D2A5A0EF}" presName="rootComposite3" presStyleCnt="0"/>
      <dgm:spPr/>
    </dgm:pt>
    <dgm:pt modelId="{80F1AE8B-AEE4-1846-8850-5054CFA396A1}" type="pres">
      <dgm:prSet presAssocID="{C8D66CCB-5FC2-8640-9CCE-5BF9D2A5A0EF}" presName="rootText3" presStyleLbl="asst2" presStyleIdx="0" presStyleCnt="1" custScaleX="224321" custScaleY="204059" custLinFactNeighborX="-9837" custLinFactNeighborY="54646">
        <dgm:presLayoutVars>
          <dgm:chPref val="3"/>
        </dgm:presLayoutVars>
      </dgm:prSet>
      <dgm:spPr/>
    </dgm:pt>
    <dgm:pt modelId="{D2178E74-8594-E347-99A7-13180426831B}" type="pres">
      <dgm:prSet presAssocID="{C8D66CCB-5FC2-8640-9CCE-5BF9D2A5A0EF}" presName="rootConnector3" presStyleLbl="asst2" presStyleIdx="0" presStyleCnt="1"/>
      <dgm:spPr/>
    </dgm:pt>
    <dgm:pt modelId="{FEA81C1E-62F3-C94A-A20A-0137496EA4E5}" type="pres">
      <dgm:prSet presAssocID="{C8D66CCB-5FC2-8640-9CCE-5BF9D2A5A0EF}" presName="hierChild6" presStyleCnt="0"/>
      <dgm:spPr/>
    </dgm:pt>
    <dgm:pt modelId="{FCE6999E-0D8D-D249-BC15-8BA14D9397A0}" type="pres">
      <dgm:prSet presAssocID="{C8D66CCB-5FC2-8640-9CCE-5BF9D2A5A0EF}" presName="hierChild7" presStyleCnt="0"/>
      <dgm:spPr/>
    </dgm:pt>
    <dgm:pt modelId="{974CDD33-8C38-7642-8819-26B87D554BFF}" type="pres">
      <dgm:prSet presAssocID="{DBDFEDF1-DD07-7047-AD3B-26D8D64CC350}" presName="hierChild3" presStyleCnt="0"/>
      <dgm:spPr/>
    </dgm:pt>
  </dgm:ptLst>
  <dgm:cxnLst>
    <dgm:cxn modelId="{70219F1E-66C4-DA45-8357-0DB45258F61F}" type="presOf" srcId="{BA6656AA-0D3D-124B-A144-49808EDB27A7}" destId="{B6222A34-8639-5340-9718-9E314D51C335}" srcOrd="0" destOrd="0" presId="urn:microsoft.com/office/officeart/2005/8/layout/orgChart1"/>
    <dgm:cxn modelId="{65CC5822-5916-8F49-854D-179CA2B7D8C5}" type="presOf" srcId="{2251EA1F-959A-0444-9675-9489ECB15FA3}" destId="{C23A764F-6020-7C4D-B99D-7EB4B651B8E7}" srcOrd="0" destOrd="0" presId="urn:microsoft.com/office/officeart/2005/8/layout/orgChart1"/>
    <dgm:cxn modelId="{0623763E-8EEE-C24B-8779-7C005D2BE9DA}" srcId="{7FF08F77-4BA2-ED4A-A246-3D433FD3C49E}" destId="{DBDFEDF1-DD07-7047-AD3B-26D8D64CC350}" srcOrd="0" destOrd="0" parTransId="{B30F34B5-6DFD-3A4B-91B0-31284DC5F737}" sibTransId="{A7E2CA34-F0D4-7843-AFE3-0FDEB98423EC}"/>
    <dgm:cxn modelId="{B50CF357-D455-B949-9B59-86C135AF0A01}" type="presOf" srcId="{3A104F66-A961-D74E-A2B3-57AF7F6982C1}" destId="{2EBE53E1-6672-E44A-90CA-6F8CFC58E5D2}" srcOrd="1" destOrd="0" presId="urn:microsoft.com/office/officeart/2005/8/layout/orgChart1"/>
    <dgm:cxn modelId="{E1C9F460-4B1F-084D-B393-5BDB95376117}" type="presOf" srcId="{DBDFEDF1-DD07-7047-AD3B-26D8D64CC350}" destId="{AFC04C3D-C485-234F-AD7B-D9268EEB77CF}" srcOrd="1" destOrd="0" presId="urn:microsoft.com/office/officeart/2005/8/layout/orgChart1"/>
    <dgm:cxn modelId="{1868206F-3B2D-1547-8929-3CB575C72F46}" srcId="{3A104F66-A961-D74E-A2B3-57AF7F6982C1}" destId="{FB5DDC8C-DFE2-FB47-89AE-6E7193D962B1}" srcOrd="0" destOrd="0" parTransId="{8C10A6BB-8D75-744F-AA99-A7C7DFA12A68}" sibTransId="{8C0B5635-A5F8-264C-9E5F-0285EDA7CA6D}"/>
    <dgm:cxn modelId="{4464768F-8F75-1E4B-965E-D7B83BE4E85D}" srcId="{3A104F66-A961-D74E-A2B3-57AF7F6982C1}" destId="{C8D66CCB-5FC2-8640-9CCE-5BF9D2A5A0EF}" srcOrd="1" destOrd="0" parTransId="{BA6656AA-0D3D-124B-A144-49808EDB27A7}" sibTransId="{5E0BF10B-B1E7-F54B-8F00-937969D4E0A7}"/>
    <dgm:cxn modelId="{F13DB3A3-E58F-AA44-9D22-7D60C2B13076}" srcId="{DBDFEDF1-DD07-7047-AD3B-26D8D64CC350}" destId="{3A104F66-A961-D74E-A2B3-57AF7F6982C1}" srcOrd="0" destOrd="0" parTransId="{2251EA1F-959A-0444-9675-9489ECB15FA3}" sibTransId="{59A0E0E5-E533-9E4C-A78D-416D5075FE3F}"/>
    <dgm:cxn modelId="{E0A809B8-BF10-8D4E-8B8D-F6670F5537B5}" type="presOf" srcId="{DBDFEDF1-DD07-7047-AD3B-26D8D64CC350}" destId="{697485C3-1033-5642-8FDA-A748243DB5C3}" srcOrd="0" destOrd="0" presId="urn:microsoft.com/office/officeart/2005/8/layout/orgChart1"/>
    <dgm:cxn modelId="{A47500BF-6D72-8D47-AD72-0B4555D3EC2D}" type="presOf" srcId="{7FF08F77-4BA2-ED4A-A246-3D433FD3C49E}" destId="{9A550B38-DD8C-0243-A45E-5D675ECB4662}" srcOrd="0" destOrd="0" presId="urn:microsoft.com/office/officeart/2005/8/layout/orgChart1"/>
    <dgm:cxn modelId="{80E852C8-2E66-DE46-BBAF-D7401362BABE}" type="presOf" srcId="{FB5DDC8C-DFE2-FB47-89AE-6E7193D962B1}" destId="{2567D6BD-EA9F-BB40-888D-5BC181D57186}" srcOrd="1" destOrd="0" presId="urn:microsoft.com/office/officeart/2005/8/layout/orgChart1"/>
    <dgm:cxn modelId="{286325D4-1CD1-1D4F-8669-5E3CFF5EF233}" type="presOf" srcId="{3A104F66-A961-D74E-A2B3-57AF7F6982C1}" destId="{A93508B1-36DD-5B4E-B23C-E732D3F1B94E}" srcOrd="0" destOrd="0" presId="urn:microsoft.com/office/officeart/2005/8/layout/orgChart1"/>
    <dgm:cxn modelId="{B2AE10DC-B77F-6E45-9532-ED02B67A7B26}" type="presOf" srcId="{C8D66CCB-5FC2-8640-9CCE-5BF9D2A5A0EF}" destId="{D2178E74-8594-E347-99A7-13180426831B}" srcOrd="1" destOrd="0" presId="urn:microsoft.com/office/officeart/2005/8/layout/orgChart1"/>
    <dgm:cxn modelId="{EC850BE2-B7FC-3745-9AEF-9D49BB5A4D72}" type="presOf" srcId="{FB5DDC8C-DFE2-FB47-89AE-6E7193D962B1}" destId="{14C9D244-421A-C94A-98F8-3F58D4051C1A}" srcOrd="0" destOrd="0" presId="urn:microsoft.com/office/officeart/2005/8/layout/orgChart1"/>
    <dgm:cxn modelId="{449589E8-3110-FB43-8561-A9160A2D7BE3}" type="presOf" srcId="{8C10A6BB-8D75-744F-AA99-A7C7DFA12A68}" destId="{12C97D0B-F2FA-1D4B-BA93-FD255810C123}" srcOrd="0" destOrd="0" presId="urn:microsoft.com/office/officeart/2005/8/layout/orgChart1"/>
    <dgm:cxn modelId="{6B9951E9-283F-A742-B3C7-EA7393422669}" type="presOf" srcId="{C8D66CCB-5FC2-8640-9CCE-5BF9D2A5A0EF}" destId="{80F1AE8B-AEE4-1846-8850-5054CFA396A1}" srcOrd="0" destOrd="0" presId="urn:microsoft.com/office/officeart/2005/8/layout/orgChart1"/>
    <dgm:cxn modelId="{40C3DE3F-7225-0549-B790-C796B1C0534A}" type="presParOf" srcId="{9A550B38-DD8C-0243-A45E-5D675ECB4662}" destId="{2C191B39-B052-B34A-8796-18DFDD18A2D8}" srcOrd="0" destOrd="0" presId="urn:microsoft.com/office/officeart/2005/8/layout/orgChart1"/>
    <dgm:cxn modelId="{244169E9-FE7C-914C-B2B8-C35D79A159BC}" type="presParOf" srcId="{2C191B39-B052-B34A-8796-18DFDD18A2D8}" destId="{C39BEAEF-1E8C-8945-905C-5F829111E1A0}" srcOrd="0" destOrd="0" presId="urn:microsoft.com/office/officeart/2005/8/layout/orgChart1"/>
    <dgm:cxn modelId="{F613D8A4-87A3-044E-AB66-3BB392682C34}" type="presParOf" srcId="{C39BEAEF-1E8C-8945-905C-5F829111E1A0}" destId="{697485C3-1033-5642-8FDA-A748243DB5C3}" srcOrd="0" destOrd="0" presId="urn:microsoft.com/office/officeart/2005/8/layout/orgChart1"/>
    <dgm:cxn modelId="{E7C915F6-0595-0342-A4B9-338112CA26BE}" type="presParOf" srcId="{C39BEAEF-1E8C-8945-905C-5F829111E1A0}" destId="{AFC04C3D-C485-234F-AD7B-D9268EEB77CF}" srcOrd="1" destOrd="0" presId="urn:microsoft.com/office/officeart/2005/8/layout/orgChart1"/>
    <dgm:cxn modelId="{377E7647-7C0F-8E49-AC1C-A6D0D76B955F}" type="presParOf" srcId="{2C191B39-B052-B34A-8796-18DFDD18A2D8}" destId="{B84B4170-2307-3B4B-B85C-E066CAB3D0DC}" srcOrd="1" destOrd="0" presId="urn:microsoft.com/office/officeart/2005/8/layout/orgChart1"/>
    <dgm:cxn modelId="{222E9B4D-9FBD-A248-83F1-25750AB6AE1C}" type="presParOf" srcId="{B84B4170-2307-3B4B-B85C-E066CAB3D0DC}" destId="{C23A764F-6020-7C4D-B99D-7EB4B651B8E7}" srcOrd="0" destOrd="0" presId="urn:microsoft.com/office/officeart/2005/8/layout/orgChart1"/>
    <dgm:cxn modelId="{1B2CD412-B642-E54D-9F63-09D62F4728BD}" type="presParOf" srcId="{B84B4170-2307-3B4B-B85C-E066CAB3D0DC}" destId="{496E00B1-DE61-C440-BE60-664DDE7CEB75}" srcOrd="1" destOrd="0" presId="urn:microsoft.com/office/officeart/2005/8/layout/orgChart1"/>
    <dgm:cxn modelId="{E9BB9AD2-1184-1245-AD9E-38F51B46A506}" type="presParOf" srcId="{496E00B1-DE61-C440-BE60-664DDE7CEB75}" destId="{7A197606-819F-3A4B-9933-EDB7B865124B}" srcOrd="0" destOrd="0" presId="urn:microsoft.com/office/officeart/2005/8/layout/orgChart1"/>
    <dgm:cxn modelId="{B7581110-1660-FA41-B972-C9C25E657F70}" type="presParOf" srcId="{7A197606-819F-3A4B-9933-EDB7B865124B}" destId="{A93508B1-36DD-5B4E-B23C-E732D3F1B94E}" srcOrd="0" destOrd="0" presId="urn:microsoft.com/office/officeart/2005/8/layout/orgChart1"/>
    <dgm:cxn modelId="{DBAB33B0-9BA5-0F41-B17F-FA0C0ED23F09}" type="presParOf" srcId="{7A197606-819F-3A4B-9933-EDB7B865124B}" destId="{2EBE53E1-6672-E44A-90CA-6F8CFC58E5D2}" srcOrd="1" destOrd="0" presId="urn:microsoft.com/office/officeart/2005/8/layout/orgChart1"/>
    <dgm:cxn modelId="{03131BA7-409A-4944-891B-739D86D864A4}" type="presParOf" srcId="{496E00B1-DE61-C440-BE60-664DDE7CEB75}" destId="{13C311BF-4A05-FF44-9A96-E8568D6A91BB}" srcOrd="1" destOrd="0" presId="urn:microsoft.com/office/officeart/2005/8/layout/orgChart1"/>
    <dgm:cxn modelId="{2B0B21EB-576B-D44F-A358-921A07F5F383}" type="presParOf" srcId="{13C311BF-4A05-FF44-9A96-E8568D6A91BB}" destId="{12C97D0B-F2FA-1D4B-BA93-FD255810C123}" srcOrd="0" destOrd="0" presId="urn:microsoft.com/office/officeart/2005/8/layout/orgChart1"/>
    <dgm:cxn modelId="{8709BEA8-6B1F-8D41-AB37-3C04FCA62842}" type="presParOf" srcId="{13C311BF-4A05-FF44-9A96-E8568D6A91BB}" destId="{746AF7AB-BA01-B242-81D3-FC229ADDBD17}" srcOrd="1" destOrd="0" presId="urn:microsoft.com/office/officeart/2005/8/layout/orgChart1"/>
    <dgm:cxn modelId="{4F0F4DC5-4A11-B245-B1C1-45D3CFB7641A}" type="presParOf" srcId="{746AF7AB-BA01-B242-81D3-FC229ADDBD17}" destId="{45BDEEA9-3FC2-114B-AD32-EF20C6DAA0FB}" srcOrd="0" destOrd="0" presId="urn:microsoft.com/office/officeart/2005/8/layout/orgChart1"/>
    <dgm:cxn modelId="{A5A57E2A-E456-1544-8724-BF944E7FBB4F}" type="presParOf" srcId="{45BDEEA9-3FC2-114B-AD32-EF20C6DAA0FB}" destId="{14C9D244-421A-C94A-98F8-3F58D4051C1A}" srcOrd="0" destOrd="0" presId="urn:microsoft.com/office/officeart/2005/8/layout/orgChart1"/>
    <dgm:cxn modelId="{147F8CDD-489B-6F48-B126-40B633E9BD11}" type="presParOf" srcId="{45BDEEA9-3FC2-114B-AD32-EF20C6DAA0FB}" destId="{2567D6BD-EA9F-BB40-888D-5BC181D57186}" srcOrd="1" destOrd="0" presId="urn:microsoft.com/office/officeart/2005/8/layout/orgChart1"/>
    <dgm:cxn modelId="{B386E8AE-F53E-8843-B47A-1588AD633FAB}" type="presParOf" srcId="{746AF7AB-BA01-B242-81D3-FC229ADDBD17}" destId="{005FCD9B-E8B3-314A-8EC4-C127CFA07706}" srcOrd="1" destOrd="0" presId="urn:microsoft.com/office/officeart/2005/8/layout/orgChart1"/>
    <dgm:cxn modelId="{E6D4BE9A-3419-5545-B536-CDF0CC03B033}" type="presParOf" srcId="{746AF7AB-BA01-B242-81D3-FC229ADDBD17}" destId="{644325E6-0B48-9F4C-945E-2EF7B04D251B}" srcOrd="2" destOrd="0" presId="urn:microsoft.com/office/officeart/2005/8/layout/orgChart1"/>
    <dgm:cxn modelId="{6310BCBB-8ED3-8C44-BE1C-E7B923D77F68}" type="presParOf" srcId="{496E00B1-DE61-C440-BE60-664DDE7CEB75}" destId="{1488A649-AD53-3D43-8B5F-F7675BD7581D}" srcOrd="2" destOrd="0" presId="urn:microsoft.com/office/officeart/2005/8/layout/orgChart1"/>
    <dgm:cxn modelId="{34D4919E-D110-CA42-8AF0-F05B9FEC93A6}" type="presParOf" srcId="{1488A649-AD53-3D43-8B5F-F7675BD7581D}" destId="{B6222A34-8639-5340-9718-9E314D51C335}" srcOrd="0" destOrd="0" presId="urn:microsoft.com/office/officeart/2005/8/layout/orgChart1"/>
    <dgm:cxn modelId="{E60D961C-E07A-754F-8809-E64DD3CCA350}" type="presParOf" srcId="{1488A649-AD53-3D43-8B5F-F7675BD7581D}" destId="{0656D77A-15BD-C64A-9D04-C2CBA2AA8B93}" srcOrd="1" destOrd="0" presId="urn:microsoft.com/office/officeart/2005/8/layout/orgChart1"/>
    <dgm:cxn modelId="{91E5426E-A142-A444-B139-3F6873D2FAEA}" type="presParOf" srcId="{0656D77A-15BD-C64A-9D04-C2CBA2AA8B93}" destId="{4C974715-642E-1240-B15F-5FE085C73626}" srcOrd="0" destOrd="0" presId="urn:microsoft.com/office/officeart/2005/8/layout/orgChart1"/>
    <dgm:cxn modelId="{E1E8BC51-4D49-F841-9A50-36AD610F7540}" type="presParOf" srcId="{4C974715-642E-1240-B15F-5FE085C73626}" destId="{80F1AE8B-AEE4-1846-8850-5054CFA396A1}" srcOrd="0" destOrd="0" presId="urn:microsoft.com/office/officeart/2005/8/layout/orgChart1"/>
    <dgm:cxn modelId="{81320647-F9B1-074B-83B6-95E130585361}" type="presParOf" srcId="{4C974715-642E-1240-B15F-5FE085C73626}" destId="{D2178E74-8594-E347-99A7-13180426831B}" srcOrd="1" destOrd="0" presId="urn:microsoft.com/office/officeart/2005/8/layout/orgChart1"/>
    <dgm:cxn modelId="{6AFA9131-3520-844A-BD52-DFE1BA33D184}" type="presParOf" srcId="{0656D77A-15BD-C64A-9D04-C2CBA2AA8B93}" destId="{FEA81C1E-62F3-C94A-A20A-0137496EA4E5}" srcOrd="1" destOrd="0" presId="urn:microsoft.com/office/officeart/2005/8/layout/orgChart1"/>
    <dgm:cxn modelId="{D27658B0-B8ED-E346-93D2-7B66380285DB}" type="presParOf" srcId="{0656D77A-15BD-C64A-9D04-C2CBA2AA8B93}" destId="{FCE6999E-0D8D-D249-BC15-8BA14D9397A0}" srcOrd="2" destOrd="0" presId="urn:microsoft.com/office/officeart/2005/8/layout/orgChart1"/>
    <dgm:cxn modelId="{EEC10CC8-0D5B-D94A-8AA8-CF8FDD6637DB}" type="presParOf" srcId="{2C191B39-B052-B34A-8796-18DFDD18A2D8}" destId="{974CDD33-8C38-7642-8819-26B87D554BF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22A34-8639-5340-9718-9E314D51C335}">
      <dsp:nvSpPr>
        <dsp:cNvPr id="0" name=""/>
        <dsp:cNvSpPr/>
      </dsp:nvSpPr>
      <dsp:spPr>
        <a:xfrm>
          <a:off x="1607500" y="2128093"/>
          <a:ext cx="153976" cy="699779"/>
        </a:xfrm>
        <a:custGeom>
          <a:avLst/>
          <a:gdLst/>
          <a:ahLst/>
          <a:cxnLst/>
          <a:rect l="0" t="0" r="0" b="0"/>
          <a:pathLst>
            <a:path>
              <a:moveTo>
                <a:pt x="153976" y="0"/>
              </a:moveTo>
              <a:lnTo>
                <a:pt x="153976" y="699779"/>
              </a:lnTo>
              <a:lnTo>
                <a:pt x="0" y="699779"/>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C97D0B-F2FA-1D4B-BA93-FD255810C123}">
      <dsp:nvSpPr>
        <dsp:cNvPr id="0" name=""/>
        <dsp:cNvSpPr/>
      </dsp:nvSpPr>
      <dsp:spPr>
        <a:xfrm>
          <a:off x="1761477" y="2128093"/>
          <a:ext cx="232197" cy="707755"/>
        </a:xfrm>
        <a:custGeom>
          <a:avLst/>
          <a:gdLst/>
          <a:ahLst/>
          <a:cxnLst/>
          <a:rect l="0" t="0" r="0" b="0"/>
          <a:pathLst>
            <a:path>
              <a:moveTo>
                <a:pt x="0" y="0"/>
              </a:moveTo>
              <a:lnTo>
                <a:pt x="0" y="707755"/>
              </a:lnTo>
              <a:lnTo>
                <a:pt x="232197" y="707755"/>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3A764F-6020-7C4D-B99D-7EB4B651B8E7}">
      <dsp:nvSpPr>
        <dsp:cNvPr id="0" name=""/>
        <dsp:cNvSpPr/>
      </dsp:nvSpPr>
      <dsp:spPr>
        <a:xfrm>
          <a:off x="1673233" y="704197"/>
          <a:ext cx="91440" cy="162569"/>
        </a:xfrm>
        <a:custGeom>
          <a:avLst/>
          <a:gdLst/>
          <a:ahLst/>
          <a:cxnLst/>
          <a:rect l="0" t="0" r="0" b="0"/>
          <a:pathLst>
            <a:path>
              <a:moveTo>
                <a:pt x="45720" y="0"/>
              </a:moveTo>
              <a:lnTo>
                <a:pt x="45720" y="87325"/>
              </a:lnTo>
              <a:lnTo>
                <a:pt x="88243" y="87325"/>
              </a:lnTo>
              <a:lnTo>
                <a:pt x="88243" y="162569"/>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7485C3-1033-5642-8FDA-A748243DB5C3}">
      <dsp:nvSpPr>
        <dsp:cNvPr id="0" name=""/>
        <dsp:cNvSpPr/>
      </dsp:nvSpPr>
      <dsp:spPr>
        <a:xfrm>
          <a:off x="656608" y="1098"/>
          <a:ext cx="2124690" cy="7030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dirty="0"/>
            <a:t>Styret</a:t>
          </a:r>
        </a:p>
        <a:p>
          <a:pPr marL="0" lvl="0" indent="0" algn="ctr" defTabSz="889000">
            <a:lnSpc>
              <a:spcPct val="90000"/>
            </a:lnSpc>
            <a:spcBef>
              <a:spcPct val="0"/>
            </a:spcBef>
            <a:spcAft>
              <a:spcPct val="35000"/>
            </a:spcAft>
            <a:buNone/>
          </a:pPr>
          <a:r>
            <a:rPr lang="nb-NO" sz="1200" i="1" kern="1200" dirty="0"/>
            <a:t>Godkjenner, delegerer og oppsyn</a:t>
          </a:r>
        </a:p>
      </dsp:txBody>
      <dsp:txXfrm>
        <a:off x="656608" y="1098"/>
        <a:ext cx="2124690" cy="703099"/>
      </dsp:txXfrm>
    </dsp:sp>
    <dsp:sp modelId="{A93508B1-36DD-5B4E-B23C-E732D3F1B94E}">
      <dsp:nvSpPr>
        <dsp:cNvPr id="0" name=""/>
        <dsp:cNvSpPr/>
      </dsp:nvSpPr>
      <dsp:spPr>
        <a:xfrm>
          <a:off x="697784" y="866767"/>
          <a:ext cx="2127385" cy="126132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dirty="0"/>
            <a:t>Ledergruppe</a:t>
          </a:r>
        </a:p>
        <a:p>
          <a:pPr marL="0" lvl="0" indent="0" algn="ctr" defTabSz="889000">
            <a:lnSpc>
              <a:spcPct val="90000"/>
            </a:lnSpc>
            <a:spcBef>
              <a:spcPct val="0"/>
            </a:spcBef>
            <a:spcAft>
              <a:spcPct val="35000"/>
            </a:spcAft>
            <a:buNone/>
          </a:pPr>
          <a:r>
            <a:rPr lang="nb-NO" sz="2000" b="0" i="1" kern="1200" dirty="0"/>
            <a:t> </a:t>
          </a:r>
          <a:r>
            <a:rPr lang="nb-NO" sz="1200" b="0" i="1" kern="1200" dirty="0"/>
            <a:t>Består av representanter fra de ulike selskapene </a:t>
          </a:r>
        </a:p>
        <a:p>
          <a:pPr marL="0" lvl="0" indent="0" algn="ctr" defTabSz="889000">
            <a:lnSpc>
              <a:spcPct val="90000"/>
            </a:lnSpc>
            <a:spcBef>
              <a:spcPct val="0"/>
            </a:spcBef>
            <a:spcAft>
              <a:spcPct val="35000"/>
            </a:spcAft>
            <a:buNone/>
          </a:pPr>
          <a:r>
            <a:rPr lang="nb-NO" sz="1200" b="0" i="1" kern="1200" dirty="0"/>
            <a:t>(Vurderer, Foreslår, Implementer) </a:t>
          </a:r>
          <a:endParaRPr lang="nb-NO" sz="1200" i="1" kern="1200" dirty="0"/>
        </a:p>
      </dsp:txBody>
      <dsp:txXfrm>
        <a:off x="697784" y="866767"/>
        <a:ext cx="2127385" cy="1261325"/>
      </dsp:txXfrm>
    </dsp:sp>
    <dsp:sp modelId="{14C9D244-421A-C94A-98F8-3F58D4051C1A}">
      <dsp:nvSpPr>
        <dsp:cNvPr id="0" name=""/>
        <dsp:cNvSpPr/>
      </dsp:nvSpPr>
      <dsp:spPr>
        <a:xfrm>
          <a:off x="1993674" y="2436667"/>
          <a:ext cx="1583329" cy="7983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dirty="0"/>
            <a:t>Bussring </a:t>
          </a:r>
        </a:p>
        <a:p>
          <a:pPr marL="0" lvl="0" indent="0" algn="ctr" defTabSz="889000">
            <a:lnSpc>
              <a:spcPct val="90000"/>
            </a:lnSpc>
            <a:spcBef>
              <a:spcPct val="0"/>
            </a:spcBef>
            <a:spcAft>
              <a:spcPct val="35000"/>
            </a:spcAft>
            <a:buNone/>
          </a:pPr>
          <a:r>
            <a:rPr lang="nb-NO" sz="1200" kern="1200" dirty="0"/>
            <a:t>Implementerer</a:t>
          </a:r>
        </a:p>
      </dsp:txBody>
      <dsp:txXfrm>
        <a:off x="1993674" y="2436667"/>
        <a:ext cx="1583329" cy="798361"/>
      </dsp:txXfrm>
    </dsp:sp>
    <dsp:sp modelId="{80F1AE8B-AEE4-1846-8850-5054CFA396A1}">
      <dsp:nvSpPr>
        <dsp:cNvPr id="0" name=""/>
        <dsp:cNvSpPr/>
      </dsp:nvSpPr>
      <dsp:spPr>
        <a:xfrm>
          <a:off x="0" y="2462297"/>
          <a:ext cx="1607500" cy="7311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b-NO" sz="2000" kern="1200"/>
            <a:t>Best Arctic </a:t>
          </a:r>
        </a:p>
        <a:p>
          <a:pPr marL="0" lvl="0" indent="0" algn="ctr" defTabSz="889000">
            <a:lnSpc>
              <a:spcPct val="90000"/>
            </a:lnSpc>
            <a:spcBef>
              <a:spcPct val="0"/>
            </a:spcBef>
            <a:spcAft>
              <a:spcPct val="35000"/>
            </a:spcAft>
            <a:buNone/>
          </a:pPr>
          <a:r>
            <a:rPr lang="nb-NO" sz="1200" i="1" kern="1200"/>
            <a:t>Implementerer</a:t>
          </a:r>
          <a:r>
            <a:rPr lang="nb-NO" sz="2000" kern="1200"/>
            <a:t> </a:t>
          </a:r>
        </a:p>
      </dsp:txBody>
      <dsp:txXfrm>
        <a:off x="0" y="2462297"/>
        <a:ext cx="1607500" cy="73115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45441-819F-8D4D-921B-49BDAE53AB92}" type="datetimeFigureOut">
              <a:rPr lang="nb-NO" smtClean="0"/>
              <a:t>05.09.2025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06A11A-1A7A-0149-8761-B8AD099CD5D5}" type="slidenum">
              <a:rPr lang="nb-NO" smtClean="0"/>
              <a:t>‹#›</a:t>
            </a:fld>
            <a:endParaRPr lang="nb-NO"/>
          </a:p>
        </p:txBody>
      </p:sp>
    </p:spTree>
    <p:extLst>
      <p:ext uri="{BB962C8B-B14F-4D97-AF65-F5344CB8AC3E}">
        <p14:creationId xmlns:p14="http://schemas.microsoft.com/office/powerpoint/2010/main" val="204330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06A11A-1A7A-0149-8761-B8AD099CD5D5}" type="slidenum">
              <a:rPr lang="nb-NO" smtClean="0"/>
              <a:t>23</a:t>
            </a:fld>
            <a:endParaRPr lang="nb-NO"/>
          </a:p>
        </p:txBody>
      </p:sp>
    </p:spTree>
    <p:extLst>
      <p:ext uri="{BB962C8B-B14F-4D97-AF65-F5344CB8AC3E}">
        <p14:creationId xmlns:p14="http://schemas.microsoft.com/office/powerpoint/2010/main" val="202418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306A11A-1A7A-0149-8761-B8AD099CD5D5}" type="slidenum">
              <a:rPr lang="nb-NO" smtClean="0"/>
              <a:t>24</a:t>
            </a:fld>
            <a:endParaRPr lang="nb-NO"/>
          </a:p>
        </p:txBody>
      </p:sp>
    </p:spTree>
    <p:extLst>
      <p:ext uri="{BB962C8B-B14F-4D97-AF65-F5344CB8AC3E}">
        <p14:creationId xmlns:p14="http://schemas.microsoft.com/office/powerpoint/2010/main" val="374208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b-NO"/>
              <a:t>Klikk for å redigere tittelstil</a:t>
            </a:r>
            <a:endParaRPr lang="en-US"/>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en-US"/>
          </a:p>
        </p:txBody>
      </p:sp>
      <p:sp>
        <p:nvSpPr>
          <p:cNvPr id="7" name="Date Placeholder 6"/>
          <p:cNvSpPr>
            <a:spLocks noGrp="1"/>
          </p:cNvSpPr>
          <p:nvPr>
            <p:ph type="dt" sz="half" idx="10"/>
          </p:nvPr>
        </p:nvSpPr>
        <p:spPr/>
        <p:txBody>
          <a:bodyPr/>
          <a:lstStyle/>
          <a:p>
            <a:fld id="{64F0E216-BA48-4F04-AC4F-645AA0DD6AC6}" type="datetimeFigureOut">
              <a:rPr lang="en-US" smtClean="0"/>
              <a:pPr/>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233474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Vertical Text Placeholder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4F0E216-BA48-4F04-AC4F-645AA0DD6AC6}" type="datetimeFigureOut">
              <a:rPr lang="en-US" smtClean="0"/>
              <a:pPr/>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36621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b-NO"/>
              <a:t>Klikk for å redigere tittelstil</a:t>
            </a:r>
            <a:endParaRPr lang="en-US"/>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10"/>
          </p:nvPr>
        </p:nvSpPr>
        <p:spPr/>
        <p:txBody>
          <a:bodyPr/>
          <a:lstStyle/>
          <a:p>
            <a:fld id="{64F0E216-BA48-4F04-AC4F-645AA0DD6AC6}" type="datetimeFigureOut">
              <a:rPr lang="en-US" smtClean="0"/>
              <a:pPr/>
              <a:t>9/5/25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2540942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7" name="Date Placeholder 6"/>
          <p:cNvSpPr>
            <a:spLocks noGrp="1"/>
          </p:cNvSpPr>
          <p:nvPr>
            <p:ph type="dt" sz="half" idx="10"/>
          </p:nvPr>
        </p:nvSpPr>
        <p:spPr/>
        <p:txBody>
          <a:bodyPr/>
          <a:lstStyle/>
          <a:p>
            <a:fld id="{64F0E216-BA48-4F04-AC4F-645AA0DD6AC6}" type="datetimeFigureOut">
              <a:rPr lang="en-US" smtClean="0"/>
              <a:pPr/>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5387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b-NO"/>
              <a:t>Klikk for å redigere tittelstil</a:t>
            </a:r>
            <a:endParaRPr lang="en-US"/>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4F0E216-BA48-4F04-AC4F-645AA0DD6AC6}" type="datetimeFigureOut">
              <a:rPr lang="en-US" smtClean="0"/>
              <a:pPr/>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8836903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Content Placeholder 2"/>
          <p:cNvSpPr>
            <a:spLocks noGrp="1"/>
          </p:cNvSpPr>
          <p:nvPr>
            <p:ph sz="half" idx="1"/>
          </p:nvPr>
        </p:nvSpPr>
        <p:spPr>
          <a:xfrm>
            <a:off x="1581912" y="2638044"/>
            <a:ext cx="4271771"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Content Placeholder 3"/>
          <p:cNvSpPr>
            <a:spLocks noGrp="1"/>
          </p:cNvSpPr>
          <p:nvPr>
            <p:ph sz="half" idx="2"/>
          </p:nvPr>
        </p:nvSpPr>
        <p:spPr>
          <a:xfrm>
            <a:off x="6338315" y="2638044"/>
            <a:ext cx="4270247" cy="310198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8" name="Date Placeholder 7"/>
          <p:cNvSpPr>
            <a:spLocks noGrp="1"/>
          </p:cNvSpPr>
          <p:nvPr>
            <p:ph type="dt" sz="half" idx="10"/>
          </p:nvPr>
        </p:nvSpPr>
        <p:spPr/>
        <p:txBody>
          <a:bodyPr/>
          <a:lstStyle/>
          <a:p>
            <a:fld id="{64F0E216-BA48-4F04-AC4F-645AA0DD6AC6}" type="datetimeFigureOut">
              <a:rPr lang="en-US" smtClean="0"/>
              <a:pPr/>
              <a:t>9/5/25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1654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Content Placeholder 3"/>
          <p:cNvSpPr>
            <a:spLocks noGrp="1"/>
          </p:cNvSpPr>
          <p:nvPr>
            <p:ph sz="half" idx="2"/>
          </p:nvPr>
        </p:nvSpPr>
        <p:spPr>
          <a:xfrm>
            <a:off x="1583436" y="3143250"/>
            <a:ext cx="4270248" cy="2596776"/>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7" name="Date Placeholder 6"/>
          <p:cNvSpPr>
            <a:spLocks noGrp="1"/>
          </p:cNvSpPr>
          <p:nvPr>
            <p:ph type="dt" sz="half" idx="10"/>
          </p:nvPr>
        </p:nvSpPr>
        <p:spPr/>
        <p:txBody>
          <a:bodyPr/>
          <a:lstStyle/>
          <a:p>
            <a:fld id="{64F0E216-BA48-4F04-AC4F-645AA0DD6AC6}" type="datetimeFigureOut">
              <a:rPr lang="en-US" smtClean="0"/>
              <a:pPr/>
              <a:t>9/5/25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607A7-8386-47DB-8578-DDEDD194E5D4}" type="slidenum">
              <a:rPr lang="en-US" smtClean="0"/>
              <a:pPr/>
              <a:t>‹#›</a:t>
            </a:fld>
            <a:endParaRPr lang="en-US"/>
          </a:p>
        </p:txBody>
      </p:sp>
      <p:sp>
        <p:nvSpPr>
          <p:cNvPr id="10" name="Title 9"/>
          <p:cNvSpPr>
            <a:spLocks noGrp="1"/>
          </p:cNvSpPr>
          <p:nvPr>
            <p:ph type="title"/>
          </p:nvPr>
        </p:nvSpPr>
        <p:spPr/>
        <p:txBody>
          <a:bodyPr/>
          <a:lstStyle/>
          <a:p>
            <a:r>
              <a:rPr lang="nb-NO"/>
              <a:t>Klikk for å redigere tittelstil</a:t>
            </a:r>
            <a:endParaRPr lang="en-US"/>
          </a:p>
        </p:txBody>
      </p:sp>
    </p:spTree>
    <p:extLst>
      <p:ext uri="{BB962C8B-B14F-4D97-AF65-F5344CB8AC3E}">
        <p14:creationId xmlns:p14="http://schemas.microsoft.com/office/powerpoint/2010/main" val="4172581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3" name="Date Placeholder 2"/>
          <p:cNvSpPr>
            <a:spLocks noGrp="1"/>
          </p:cNvSpPr>
          <p:nvPr>
            <p:ph type="dt" sz="half" idx="10"/>
          </p:nvPr>
        </p:nvSpPr>
        <p:spPr/>
        <p:txBody>
          <a:bodyPr/>
          <a:lstStyle/>
          <a:p>
            <a:fld id="{64F0E216-BA48-4F04-AC4F-645AA0DD6AC6}" type="datetimeFigureOut">
              <a:rPr lang="en-US" smtClean="0"/>
              <a:pPr/>
              <a:t>9/5/25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2277023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pPr/>
              <a:t>9/5/25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676916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b-NO"/>
              <a:t>Klikk for å redigere tittelstil</a:t>
            </a:r>
            <a:endParaRPr lang="en-US"/>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9" name="Date Placeholder 8"/>
          <p:cNvSpPr>
            <a:spLocks noGrp="1"/>
          </p:cNvSpPr>
          <p:nvPr>
            <p:ph type="dt" sz="half" idx="10"/>
          </p:nvPr>
        </p:nvSpPr>
        <p:spPr/>
        <p:txBody>
          <a:bodyPr/>
          <a:lstStyle/>
          <a:p>
            <a:fld id="{64F0E216-BA48-4F04-AC4F-645AA0DD6AC6}" type="datetimeFigureOut">
              <a:rPr lang="en-US" smtClean="0"/>
              <a:pPr/>
              <a:t>9/5/25</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1637701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b-NO"/>
              <a:t>Klikk for å redigere tittelstil</a:t>
            </a:r>
            <a:endParaRPr lang="en-US"/>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en-US"/>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64F0E216-BA48-4F04-AC4F-645AA0DD6AC6}" type="datetimeFigureOut">
              <a:rPr lang="en-US" smtClean="0"/>
              <a:pPr/>
              <a:t>9/5/25</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39607A7-8386-47DB-8578-DDEDD194E5D4}" type="slidenum">
              <a:rPr lang="en-US" smtClean="0"/>
              <a:pPr/>
              <a:t>‹#›</a:t>
            </a:fld>
            <a:endParaRPr lang="en-US"/>
          </a:p>
        </p:txBody>
      </p:sp>
    </p:spTree>
    <p:extLst>
      <p:ext uri="{BB962C8B-B14F-4D97-AF65-F5344CB8AC3E}">
        <p14:creationId xmlns:p14="http://schemas.microsoft.com/office/powerpoint/2010/main" val="36881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b-NO"/>
              <a:t>Klikk for å redigere tittelstil</a:t>
            </a:r>
            <a:endParaRPr lang="en-US"/>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64F0E216-BA48-4F04-AC4F-645AA0DD6AC6}" type="datetimeFigureOut">
              <a:rPr lang="en-US" smtClean="0"/>
              <a:pPr/>
              <a:t>9/5/25</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39607A7-8386-47DB-8578-DDEDD194E5D4}" type="slidenum">
              <a:rPr lang="en-US" smtClean="0"/>
              <a:pPr/>
              <a:t>‹#›</a:t>
            </a:fld>
            <a:endParaRPr lang="en-US"/>
          </a:p>
        </p:txBody>
      </p:sp>
    </p:spTree>
    <p:extLst>
      <p:ext uri="{BB962C8B-B14F-4D97-AF65-F5344CB8AC3E}">
        <p14:creationId xmlns:p14="http://schemas.microsoft.com/office/powerpoint/2010/main" val="13658035"/>
      </p:ext>
    </p:extLst>
  </p:cSld>
  <p:clrMap bg1="lt1" tx1="dk1" bg2="lt2" tx2="dk2" accent1="accent1" accent2="accent2" accent3="accent3" accent4="accent4" accent5="accent5" accent6="accent6" hlink="hlink" folHlink="folHlink"/>
  <p:sldLayoutIdLst>
    <p:sldLayoutId id="2147484789" r:id="rId1"/>
    <p:sldLayoutId id="2147484790" r:id="rId2"/>
    <p:sldLayoutId id="2147484791" r:id="rId3"/>
    <p:sldLayoutId id="2147484792" r:id="rId4"/>
    <p:sldLayoutId id="2147484793" r:id="rId5"/>
    <p:sldLayoutId id="2147484794" r:id="rId6"/>
    <p:sldLayoutId id="2147484795" r:id="rId7"/>
    <p:sldLayoutId id="2147484796" r:id="rId8"/>
    <p:sldLayoutId id="2147484797" r:id="rId9"/>
    <p:sldLayoutId id="2147484798" r:id="rId10"/>
    <p:sldLayoutId id="214748479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4.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hyperlink" Target="mailto:post@bestarctic.com" TargetMode="External"/><Relationship Id="rId7" Type="http://schemas.openxmlformats.org/officeDocument/2006/relationships/image" Target="../media/image45.png"/><Relationship Id="rId2" Type="http://schemas.openxmlformats.org/officeDocument/2006/relationships/hyperlink" Target="mailto:booking@bussring.no" TargetMode="Externa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21.sv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21.svg"/></Relationships>
</file>

<file path=ppt/slides/_rels/slide29.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20.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21.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image" Target="../media/image55.emf"/><Relationship Id="rId4" Type="http://schemas.openxmlformats.org/officeDocument/2006/relationships/image" Target="../media/image24.sv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6.png"/><Relationship Id="rId7" Type="http://schemas.openxmlformats.org/officeDocument/2006/relationships/image" Target="../media/image22.png"/><Relationship Id="rId12" Type="http://schemas.openxmlformats.org/officeDocument/2006/relationships/image" Target="../media/image19.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svg"/><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21.svg"/><Relationship Id="rId4" Type="http://schemas.openxmlformats.org/officeDocument/2006/relationships/image" Target="../media/image17.sv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172F4-174C-CB76-8953-CDFDDC0C9F60}"/>
              </a:ext>
            </a:extLst>
          </p:cNvPr>
          <p:cNvSpPr>
            <a:spLocks noGrp="1"/>
          </p:cNvSpPr>
          <p:nvPr>
            <p:ph type="title"/>
          </p:nvPr>
        </p:nvSpPr>
        <p:spPr>
          <a:xfrm>
            <a:off x="3619446" y="4429709"/>
            <a:ext cx="4433019" cy="613565"/>
          </a:xfrm>
          <a:noFill/>
          <a:effectLst>
            <a:softEdge rad="1270000"/>
          </a:effectLst>
        </p:spPr>
        <p:txBody>
          <a:bodyPr>
            <a:normAutofit fontScale="90000"/>
          </a:bodyPr>
          <a:lstStyle/>
          <a:p>
            <a:r>
              <a:rPr lang="nb-NO" sz="2200" b="1">
                <a:solidFill>
                  <a:schemeClr val="bg1"/>
                </a:solidFill>
              </a:rPr>
              <a:t>BÆREKRAFTRAPPORT 2022</a:t>
            </a:r>
          </a:p>
        </p:txBody>
      </p:sp>
      <p:pic>
        <p:nvPicPr>
          <p:cNvPr id="5" name="Plassholder for innhold 4">
            <a:extLst>
              <a:ext uri="{FF2B5EF4-FFF2-40B4-BE49-F238E27FC236}">
                <a16:creationId xmlns:a16="http://schemas.microsoft.com/office/drawing/2014/main" id="{60086FE8-3E49-8AA6-ED7B-B3CFD903A422}"/>
              </a:ext>
              <a:ext uri="{C183D7F6-B498-43B3-948B-1728B52AA6E4}">
                <adec:decorative xmlns:adec="http://schemas.microsoft.com/office/drawing/2017/decorative" val="1"/>
              </a:ext>
            </a:extLst>
          </p:cNvPr>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r="-2" b="-2"/>
          <a:stretch/>
        </p:blipFill>
        <p:spPr>
          <a:xfrm>
            <a:off x="3419310" y="456542"/>
            <a:ext cx="5353379" cy="6205844"/>
          </a:xfrm>
          <a:prstGeom prst="rect">
            <a:avLst/>
          </a:prstGeom>
        </p:spPr>
      </p:pic>
      <p:sp>
        <p:nvSpPr>
          <p:cNvPr id="7" name="Figur">
            <a:extLst>
              <a:ext uri="{FF2B5EF4-FFF2-40B4-BE49-F238E27FC236}">
                <a16:creationId xmlns:a16="http://schemas.microsoft.com/office/drawing/2014/main" id="{FFA7B9D0-63CC-6A25-C9F7-464DDEAA51D1}"/>
              </a:ext>
              <a:ext uri="{C183D7F6-B498-43B3-948B-1728B52AA6E4}">
                <adec:decorative xmlns:adec="http://schemas.microsoft.com/office/drawing/2017/decorative" val="1"/>
              </a:ext>
            </a:extLst>
          </p:cNvPr>
          <p:cNvSpPr/>
          <p:nvPr/>
        </p:nvSpPr>
        <p:spPr>
          <a:xfrm>
            <a:off x="3544224" y="630167"/>
            <a:ext cx="4583465" cy="57960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4168"/>
                </a:lnTo>
                <a:lnTo>
                  <a:pt x="21600" y="21600"/>
                </a:lnTo>
                <a:lnTo>
                  <a:pt x="0" y="21600"/>
                </a:lnTo>
                <a:close/>
              </a:path>
            </a:pathLst>
          </a:custGeom>
          <a:solidFill>
            <a:srgbClr val="00ACBB">
              <a:alpha val="89000"/>
            </a:srgbClr>
          </a:solidFill>
          <a:ln w="12700">
            <a:miter lim="400000"/>
          </a:ln>
        </p:spPr>
        <p:txBody>
          <a:bodyPr lIns="38100" tIns="38100" rIns="38100" bIns="38100" anchor="ctr"/>
          <a:lstStyle/>
          <a:p>
            <a:endParaRPr lang="nb-NO" sz="1800" b="1" dirty="0">
              <a:solidFill>
                <a:srgbClr val="FFFFFF"/>
              </a:solidFill>
              <a:effectLst/>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sz="1800" b="1" dirty="0">
              <a:solidFill>
                <a:srgbClr val="FFFFFF"/>
              </a:solidFill>
              <a:effectLst/>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sz="1800" b="1" dirty="0">
              <a:solidFill>
                <a:srgbClr val="FFFFFF"/>
              </a:solidFill>
              <a:effectLst/>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sz="1800" b="1" dirty="0">
              <a:solidFill>
                <a:srgbClr val="FFFFFF"/>
              </a:solidFill>
              <a:effectLst/>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sz="1800" b="1" dirty="0">
              <a:solidFill>
                <a:srgbClr val="FFFFFF"/>
              </a:solidFill>
              <a:effectLst/>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endParaRPr lang="nb-NO" b="1" dirty="0">
              <a:solidFill>
                <a:srgbClr val="FFFFFF"/>
              </a:solidFill>
              <a:latin typeface="Verdana" panose="020B0604030504040204" pitchFamily="34" charset="0"/>
              <a:cs typeface="Arial" panose="020B0604020202020204" pitchFamily="34" charset="0"/>
            </a:endParaRPr>
          </a:p>
          <a:p>
            <a:pPr algn="just"/>
            <a:r>
              <a:rPr lang="nb-NO" sz="1200" b="1" dirty="0">
                <a:solidFill>
                  <a:srgbClr val="FFFFFF"/>
                </a:solidFill>
                <a:latin typeface="Verdana"/>
                <a:ea typeface="Verdana"/>
                <a:cs typeface="Arial"/>
              </a:rPr>
              <a:t>       </a:t>
            </a:r>
            <a:r>
              <a:rPr lang="nb-NO" sz="1000" dirty="0">
                <a:solidFill>
                  <a:srgbClr val="FFFFFF"/>
                </a:solidFill>
                <a:effectLst/>
                <a:latin typeface="Asap"/>
                <a:cs typeface="Arial"/>
              </a:rPr>
              <a:t>BEST ARCTIC</a:t>
            </a:r>
            <a:endParaRPr lang="nb-NO" sz="1000" dirty="0">
              <a:effectLst/>
              <a:latin typeface="Asap"/>
              <a:cs typeface="Arial"/>
            </a:endParaRPr>
          </a:p>
          <a:p>
            <a:pPr algn="just"/>
            <a:r>
              <a:rPr lang="nb-NO" sz="1000">
                <a:solidFill>
                  <a:srgbClr val="FFFFFF"/>
                </a:solidFill>
                <a:latin typeface="Asap"/>
                <a:cs typeface="Arial"/>
              </a:rPr>
              <a:t>             30/06/2024</a:t>
            </a:r>
            <a:endParaRPr lang="nb-NO" sz="1000" dirty="0">
              <a:latin typeface="Asap" pitchFamily="2" charset="0"/>
            </a:endParaRPr>
          </a:p>
          <a:p>
            <a:pPr algn="just"/>
            <a:r>
              <a:rPr lang="nb-NO" sz="1000" dirty="0">
                <a:solidFill>
                  <a:srgbClr val="FFFFFF"/>
                </a:solidFill>
                <a:latin typeface="Asap"/>
                <a:ea typeface="Corbel" panose="020B0503020204020204" pitchFamily="34" charset="0"/>
                <a:cs typeface="Arial"/>
              </a:rPr>
              <a:t>            </a:t>
            </a:r>
            <a:r>
              <a:rPr lang="nb-NO" sz="1000" dirty="0">
                <a:solidFill>
                  <a:srgbClr val="FFFFFF"/>
                </a:solidFill>
                <a:effectLst/>
                <a:latin typeface="Asap"/>
                <a:ea typeface="Corbel" panose="020B0503020204020204" pitchFamily="34" charset="0"/>
                <a:cs typeface="Arial"/>
              </a:rPr>
              <a:t> Bente Nyvoll / Øystein Torød</a:t>
            </a:r>
            <a:r>
              <a:rPr lang="nb-NO" sz="1000" dirty="0">
                <a:latin typeface="Asap"/>
              </a:rPr>
              <a:t> </a:t>
            </a:r>
            <a:endParaRPr lang="nb-NO" sz="1000" dirty="0">
              <a:latin typeface="Asap" pitchFamily="2" charset="0"/>
            </a:endParaRPr>
          </a:p>
        </p:txBody>
      </p:sp>
      <p:pic>
        <p:nvPicPr>
          <p:cNvPr id="8" name="Bilde 7">
            <a:extLst>
              <a:ext uri="{FF2B5EF4-FFF2-40B4-BE49-F238E27FC236}">
                <a16:creationId xmlns:a16="http://schemas.microsoft.com/office/drawing/2014/main" id="{B15E39A0-3383-4B17-61CF-EA130C4CACB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64969" y="2628075"/>
            <a:ext cx="2348314" cy="931389"/>
          </a:xfrm>
          <a:prstGeom prst="rect">
            <a:avLst/>
          </a:prstGeom>
          <a:noFill/>
          <a:ln>
            <a:noFill/>
          </a:ln>
        </p:spPr>
      </p:pic>
    </p:spTree>
    <p:extLst>
      <p:ext uri="{BB962C8B-B14F-4D97-AF65-F5344CB8AC3E}">
        <p14:creationId xmlns:p14="http://schemas.microsoft.com/office/powerpoint/2010/main" val="3540508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6897" cy="6858000"/>
          </a:xfrm>
          <a:solidFill>
            <a:srgbClr val="009599">
              <a:alpha val="96222"/>
            </a:srgbClr>
          </a:solidFill>
          <a:ln>
            <a:noFill/>
          </a:ln>
          <a:effectLst>
            <a:softEdge rad="0"/>
          </a:effectLst>
        </p:spPr>
        <p:txBody>
          <a:bodyPr>
            <a:normAutofit/>
          </a:bodyPr>
          <a:lstStyle/>
          <a:p>
            <a:pPr algn="l">
              <a:lnSpc>
                <a:spcPct val="150000"/>
              </a:lnSpc>
            </a:pPr>
            <a:br>
              <a:rPr lang="nb-NO" sz="1400" b="1" cap="none" dirty="0">
                <a:solidFill>
                  <a:schemeClr val="bg1"/>
                </a:solidFill>
              </a:rPr>
            </a:br>
            <a:br>
              <a:rPr lang="nb-NO" sz="14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b="1"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cap="none" dirty="0">
                <a:solidFill>
                  <a:srgbClr val="006165"/>
                </a:solidFill>
                <a:latin typeface="Asap" pitchFamily="2" charset="0"/>
              </a:rPr>
              <a:t>-</a:t>
            </a:r>
            <a:r>
              <a:rPr lang="nb-NO" sz="1100" i="1" cap="none" dirty="0">
                <a:solidFill>
                  <a:srgbClr val="006165"/>
                </a:solidFill>
                <a:latin typeface="Asap" pitchFamily="2" charset="0"/>
              </a:rPr>
              <a:t>tidslinje</a:t>
            </a:r>
            <a:br>
              <a:rPr lang="nb-NO" sz="1100" i="1" cap="none" dirty="0">
                <a:solidFill>
                  <a:srgbClr val="006165"/>
                </a:solidFill>
                <a:latin typeface="Asap" pitchFamily="2" charset="0"/>
              </a:rPr>
            </a:br>
            <a:r>
              <a:rPr lang="nb-NO" sz="1100" i="1" cap="none" dirty="0">
                <a:solidFill>
                  <a:srgbClr val="006165"/>
                </a:solidFill>
                <a:latin typeface="Asap" pitchFamily="2" charset="0"/>
              </a:rPr>
              <a:t>-kart over Best Arctic</a:t>
            </a:r>
            <a:br>
              <a:rPr lang="nb-NO" sz="1100" i="1" cap="none" dirty="0">
                <a:solidFill>
                  <a:srgbClr val="006165"/>
                </a:solidFill>
                <a:latin typeface="Asap" pitchFamily="2" charset="0"/>
              </a:rPr>
            </a:br>
            <a:r>
              <a:rPr lang="nb-NO" sz="1100" i="1" cap="none" dirty="0">
                <a:solidFill>
                  <a:srgbClr val="006165"/>
                </a:solidFill>
                <a:latin typeface="Asap" pitchFamily="2" charset="0"/>
              </a:rPr>
              <a:t>-verdikjeden</a:t>
            </a:r>
            <a:br>
              <a:rPr lang="nb-NO" sz="1100" b="1" cap="none" dirty="0">
                <a:solidFill>
                  <a:srgbClr val="006165"/>
                </a:solidFill>
                <a:latin typeface="Asap" pitchFamily="2" charset="0"/>
              </a:rPr>
            </a:br>
            <a:r>
              <a:rPr lang="nb-NO" sz="1100" b="1" cap="none" dirty="0">
                <a:solidFill>
                  <a:srgbClr val="006165"/>
                </a:solidFill>
                <a:latin typeface="Asap" pitchFamily="2" charset="0"/>
              </a:rPr>
              <a:t>-</a:t>
            </a:r>
            <a:r>
              <a:rPr lang="nb-NO" sz="1100" i="1" cap="none" dirty="0">
                <a:solidFill>
                  <a:srgbClr val="006165"/>
                </a:solidFill>
                <a:latin typeface="Asap" pitchFamily="2" charset="0"/>
              </a:rPr>
              <a:t>her holder vi til </a:t>
            </a:r>
            <a:r>
              <a:rPr lang="nb-NO" sz="1100" b="1" cap="none" dirty="0">
                <a:solidFill>
                  <a:schemeClr val="bg1"/>
                </a:solidFill>
                <a:latin typeface="Asap" pitchFamily="2" charset="0"/>
              </a:rPr>
              <a:t>VESENTLIGHETS-ANALYSEN</a:t>
            </a:r>
            <a:br>
              <a:rPr lang="nb-NO" sz="1100" b="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rgbClr val="006165"/>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dirty="0">
              <a:solidFill>
                <a:srgbClr val="006165"/>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25" y="61334"/>
            <a:ext cx="1996770" cy="791925"/>
          </a:xfrm>
          <a:prstGeom prst="rect">
            <a:avLst/>
          </a:prstGeom>
          <a:noFill/>
          <a:ln>
            <a:noFill/>
          </a:ln>
        </p:spPr>
      </p:pic>
      <p:sp>
        <p:nvSpPr>
          <p:cNvPr id="3" name="TekstSylinder 2">
            <a:extLst>
              <a:ext uri="{FF2B5EF4-FFF2-40B4-BE49-F238E27FC236}">
                <a16:creationId xmlns:a16="http://schemas.microsoft.com/office/drawing/2014/main" id="{B00223E0-961E-501C-0017-7A1AA64AFDC8}"/>
              </a:ext>
            </a:extLst>
          </p:cNvPr>
          <p:cNvSpPr txBox="1"/>
          <p:nvPr/>
        </p:nvSpPr>
        <p:spPr>
          <a:xfrm>
            <a:off x="3524392" y="515067"/>
            <a:ext cx="5637035" cy="461665"/>
          </a:xfrm>
          <a:prstGeom prst="rect">
            <a:avLst/>
          </a:prstGeom>
          <a:noFill/>
        </p:spPr>
        <p:txBody>
          <a:bodyPr wrap="square" lIns="91440" tIns="45720" rIns="91440" bIns="45720" rtlCol="0" anchor="t">
            <a:spAutoFit/>
          </a:bodyPr>
          <a:lstStyle/>
          <a:p>
            <a:pPr algn="ctr"/>
            <a:r>
              <a:rPr lang="nb-NO" sz="2400" b="1" dirty="0">
                <a:latin typeface="Asap"/>
              </a:rPr>
              <a:t>Vesentlighetsanalysen tiltak </a:t>
            </a:r>
            <a:endParaRPr lang="nb-NO" sz="2400" b="1" dirty="0">
              <a:latin typeface="Asap" pitchFamily="2" charset="0"/>
            </a:endParaRPr>
          </a:p>
        </p:txBody>
      </p:sp>
      <p:pic>
        <p:nvPicPr>
          <p:cNvPr id="20" name="Grafikk 19" descr="Fottur med heldekkende fyll">
            <a:extLst>
              <a:ext uri="{FF2B5EF4-FFF2-40B4-BE49-F238E27FC236}">
                <a16:creationId xmlns:a16="http://schemas.microsoft.com/office/drawing/2014/main" id="{6F6817ED-5F30-94DF-DF06-2F799F6847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83819" y="604020"/>
            <a:ext cx="216329" cy="221347"/>
          </a:xfrm>
          <a:prstGeom prst="rect">
            <a:avLst/>
          </a:prstGeom>
        </p:spPr>
      </p:pic>
      <p:pic>
        <p:nvPicPr>
          <p:cNvPr id="21" name="Grafikk 20" descr="Buss med heldekkende fyll">
            <a:extLst>
              <a:ext uri="{FF2B5EF4-FFF2-40B4-BE49-F238E27FC236}">
                <a16:creationId xmlns:a16="http://schemas.microsoft.com/office/drawing/2014/main" id="{23745A17-F8A6-C7D7-30BE-535223DD31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11163" y="618513"/>
            <a:ext cx="216329" cy="216329"/>
          </a:xfrm>
          <a:prstGeom prst="rect">
            <a:avLst/>
          </a:prstGeom>
        </p:spPr>
      </p:pic>
      <p:pic>
        <p:nvPicPr>
          <p:cNvPr id="38" name="Grafikk 37" descr="Globus: Afrika og Europa med heldekkende fyll">
            <a:extLst>
              <a:ext uri="{FF2B5EF4-FFF2-40B4-BE49-F238E27FC236}">
                <a16:creationId xmlns:a16="http://schemas.microsoft.com/office/drawing/2014/main" id="{C1A684D5-6180-29AB-9666-653947519D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8849" y="600992"/>
            <a:ext cx="271940" cy="271940"/>
          </a:xfrm>
          <a:prstGeom prst="rect">
            <a:avLst/>
          </a:prstGeom>
        </p:spPr>
      </p:pic>
      <p:pic>
        <p:nvPicPr>
          <p:cNvPr id="42" name="Grafikk 41" descr="Hjerte med heldekkende fyll">
            <a:extLst>
              <a:ext uri="{FF2B5EF4-FFF2-40B4-BE49-F238E27FC236}">
                <a16:creationId xmlns:a16="http://schemas.microsoft.com/office/drawing/2014/main" id="{00E4C00E-F0C8-5453-036A-98D96961BE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38188" y="608971"/>
            <a:ext cx="273858" cy="273858"/>
          </a:xfrm>
          <a:prstGeom prst="rect">
            <a:avLst/>
          </a:prstGeom>
        </p:spPr>
      </p:pic>
      <p:pic>
        <p:nvPicPr>
          <p:cNvPr id="63" name="Grafikk 62" descr="Skogsmotiv med heldekkende fyll">
            <a:extLst>
              <a:ext uri="{FF2B5EF4-FFF2-40B4-BE49-F238E27FC236}">
                <a16:creationId xmlns:a16="http://schemas.microsoft.com/office/drawing/2014/main" id="{85B8A849-EF09-DAF9-1095-9C1EC18870D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45454" y="598721"/>
            <a:ext cx="231946" cy="231946"/>
          </a:xfrm>
          <a:prstGeom prst="rect">
            <a:avLst/>
          </a:prstGeom>
        </p:spPr>
      </p:pic>
      <p:sp>
        <p:nvSpPr>
          <p:cNvPr id="16" name="Plassholder for innhold 15">
            <a:extLst>
              <a:ext uri="{FF2B5EF4-FFF2-40B4-BE49-F238E27FC236}">
                <a16:creationId xmlns:a16="http://schemas.microsoft.com/office/drawing/2014/main" id="{A1D70E22-592A-02D6-DB8D-D56380FC457C}"/>
              </a:ext>
            </a:extLst>
          </p:cNvPr>
          <p:cNvSpPr>
            <a:spLocks noGrp="1"/>
          </p:cNvSpPr>
          <p:nvPr>
            <p:ph idx="1"/>
          </p:nvPr>
        </p:nvSpPr>
        <p:spPr>
          <a:xfrm>
            <a:off x="4790252" y="1384003"/>
            <a:ext cx="5170122" cy="3101983"/>
          </a:xfrm>
        </p:spPr>
        <p:txBody>
          <a:bodyPr/>
          <a:lstStyle/>
          <a:p>
            <a:endParaRPr lang="nb-NO"/>
          </a:p>
        </p:txBody>
      </p:sp>
      <p:graphicFrame>
        <p:nvGraphicFramePr>
          <p:cNvPr id="4" name="Tabell 6">
            <a:extLst>
              <a:ext uri="{FF2B5EF4-FFF2-40B4-BE49-F238E27FC236}">
                <a16:creationId xmlns:a16="http://schemas.microsoft.com/office/drawing/2014/main" id="{DC8CCC00-2876-3249-AD49-DE1A9FF611EC}"/>
              </a:ext>
            </a:extLst>
          </p:cNvPr>
          <p:cNvGraphicFramePr>
            <a:graphicFrameLocks noGrp="1"/>
          </p:cNvGraphicFramePr>
          <p:nvPr>
            <p:extLst>
              <p:ext uri="{D42A27DB-BD31-4B8C-83A1-F6EECF244321}">
                <p14:modId xmlns:p14="http://schemas.microsoft.com/office/powerpoint/2010/main" val="1087698230"/>
              </p:ext>
            </p:extLst>
          </p:nvPr>
        </p:nvGraphicFramePr>
        <p:xfrm>
          <a:off x="3117299" y="1423627"/>
          <a:ext cx="8683435" cy="5008570"/>
        </p:xfrm>
        <a:graphic>
          <a:graphicData uri="http://schemas.openxmlformats.org/drawingml/2006/table">
            <a:tbl>
              <a:tblPr firstRow="1" bandRow="1">
                <a:tableStyleId>{5C22544A-7EE6-4342-B048-85BDC9FD1C3A}</a:tableStyleId>
              </a:tblPr>
              <a:tblGrid>
                <a:gridCol w="3529342">
                  <a:extLst>
                    <a:ext uri="{9D8B030D-6E8A-4147-A177-3AD203B41FA5}">
                      <a16:colId xmlns:a16="http://schemas.microsoft.com/office/drawing/2014/main" val="1410986025"/>
                    </a:ext>
                  </a:extLst>
                </a:gridCol>
                <a:gridCol w="3580835">
                  <a:extLst>
                    <a:ext uri="{9D8B030D-6E8A-4147-A177-3AD203B41FA5}">
                      <a16:colId xmlns:a16="http://schemas.microsoft.com/office/drawing/2014/main" val="689684784"/>
                    </a:ext>
                  </a:extLst>
                </a:gridCol>
                <a:gridCol w="1573258">
                  <a:extLst>
                    <a:ext uri="{9D8B030D-6E8A-4147-A177-3AD203B41FA5}">
                      <a16:colId xmlns:a16="http://schemas.microsoft.com/office/drawing/2014/main" val="2265134024"/>
                    </a:ext>
                  </a:extLst>
                </a:gridCol>
              </a:tblGrid>
              <a:tr h="287699">
                <a:tc>
                  <a:txBody>
                    <a:bodyPr/>
                    <a:lstStyle/>
                    <a:p>
                      <a:r>
                        <a:rPr lang="nb-NO" sz="1200" dirty="0">
                          <a:latin typeface="Asap"/>
                        </a:rPr>
                        <a:t>TEMA</a:t>
                      </a:r>
                    </a:p>
                  </a:txBody>
                  <a:tcPr>
                    <a:solidFill>
                      <a:srgbClr val="006165"/>
                    </a:solidFill>
                  </a:tcPr>
                </a:tc>
                <a:tc>
                  <a:txBody>
                    <a:bodyPr/>
                    <a:lstStyle/>
                    <a:p>
                      <a:r>
                        <a:rPr lang="nb-NO" sz="1200" dirty="0">
                          <a:latin typeface="Asap"/>
                        </a:rPr>
                        <a:t>TILTAK</a:t>
                      </a:r>
                    </a:p>
                  </a:txBody>
                  <a:tcPr>
                    <a:solidFill>
                      <a:srgbClr val="006165"/>
                    </a:solidFill>
                  </a:tcPr>
                </a:tc>
                <a:tc>
                  <a:txBody>
                    <a:bodyPr/>
                    <a:lstStyle/>
                    <a:p>
                      <a:r>
                        <a:rPr lang="nb-NO" sz="1200" dirty="0">
                          <a:latin typeface="Asap"/>
                        </a:rPr>
                        <a:t>ANSVARLIG</a:t>
                      </a:r>
                    </a:p>
                  </a:txBody>
                  <a:tcPr>
                    <a:solidFill>
                      <a:srgbClr val="006165"/>
                    </a:solidFill>
                  </a:tcPr>
                </a:tc>
                <a:extLst>
                  <a:ext uri="{0D108BD9-81ED-4DB2-BD59-A6C34878D82A}">
                    <a16:rowId xmlns:a16="http://schemas.microsoft.com/office/drawing/2014/main" val="3107001065"/>
                  </a:ext>
                </a:extLst>
              </a:tr>
              <a:tr h="1804653">
                <a:tc>
                  <a:txBody>
                    <a:bodyPr/>
                    <a:lstStyle/>
                    <a:p>
                      <a:r>
                        <a:rPr lang="nb-NO" sz="1200" b="1" kern="1200" dirty="0">
                          <a:solidFill>
                            <a:schemeClr val="lt1"/>
                          </a:solidFill>
                          <a:effectLst/>
                          <a:latin typeface="Asap"/>
                          <a:ea typeface="+mn-ea"/>
                          <a:cs typeface="+mn-cs"/>
                        </a:rPr>
                        <a:t>Avfallshåndtering</a:t>
                      </a:r>
                    </a:p>
                    <a:p>
                      <a:pPr marL="0" marR="0" lvl="0" indent="0" algn="l" rtl="0" eaLnBrk="1" fontAlgn="auto" latinLnBrk="0" hangingPunct="1">
                        <a:lnSpc>
                          <a:spcPct val="100000"/>
                        </a:lnSpc>
                        <a:spcBef>
                          <a:spcPts val="0"/>
                        </a:spcBef>
                        <a:spcAft>
                          <a:spcPts val="0"/>
                        </a:spcAft>
                        <a:buClrTx/>
                        <a:buSzTx/>
                        <a:buFontTx/>
                        <a:buNone/>
                      </a:pPr>
                      <a:r>
                        <a:rPr lang="nb-NO" sz="1200" i="1" kern="1200" dirty="0">
                          <a:solidFill>
                            <a:schemeClr val="bg1"/>
                          </a:solidFill>
                          <a:effectLst/>
                          <a:latin typeface="Asap"/>
                          <a:ea typeface="+mn-ea"/>
                          <a:cs typeface="+mn-cs"/>
                        </a:rPr>
                        <a:t>Betydelig potensiell positiv påvirkning på miljø pga. antall gjester. Faktiske moderat negativt pga. lav produksjon av volum på avfall.</a:t>
                      </a:r>
                      <a:r>
                        <a:rPr lang="nb-NO" sz="1200" i="1" dirty="0">
                          <a:solidFill>
                            <a:schemeClr val="bg1"/>
                          </a:solidFill>
                          <a:effectLst/>
                          <a:latin typeface="Asap"/>
                        </a:rPr>
                        <a:t> </a:t>
                      </a:r>
                      <a:endParaRPr lang="nb-NO" sz="1200" i="1" dirty="0">
                        <a:solidFill>
                          <a:schemeClr val="bg1"/>
                        </a:solidFill>
                        <a:effectLst/>
                        <a:latin typeface="Asap"/>
                        <a:ea typeface="Times New Roman" panose="02020603050405020304" pitchFamily="18" charset="0"/>
                        <a:cs typeface="Times New Roman"/>
                      </a:endParaRPr>
                    </a:p>
                    <a:p>
                      <a:endParaRPr lang="nb-NO" sz="1200" dirty="0">
                        <a:solidFill>
                          <a:schemeClr val="bg1"/>
                        </a:solidFill>
                        <a:latin typeface="Asap"/>
                      </a:endParaRPr>
                    </a:p>
                  </a:txBody>
                  <a:tcPr>
                    <a:solidFill>
                      <a:srgbClr val="78B044"/>
                    </a:solidFill>
                  </a:tcPr>
                </a:tc>
                <a:tc>
                  <a:txBody>
                    <a:bodyPr/>
                    <a:lstStyle/>
                    <a:p>
                      <a:endParaRPr lang="nb-NO" sz="1200" i="0" dirty="0">
                        <a:solidFill>
                          <a:srgbClr val="000000"/>
                        </a:solidFill>
                        <a:effectLst/>
                        <a:latin typeface="Asap"/>
                        <a:ea typeface="Times New Roman" panose="02020603050405020304" pitchFamily="18" charset="0"/>
                        <a:cs typeface="Calibri"/>
                      </a:endParaRPr>
                    </a:p>
                    <a:p>
                      <a:pPr lvl="0">
                        <a:buNone/>
                      </a:pPr>
                      <a:r>
                        <a:rPr lang="nb-NO" sz="1200" i="0" dirty="0">
                          <a:solidFill>
                            <a:srgbClr val="000000"/>
                          </a:solidFill>
                          <a:effectLst/>
                          <a:latin typeface="Asap"/>
                          <a:ea typeface="Times New Roman" panose="02020603050405020304" pitchFamily="18" charset="0"/>
                          <a:cs typeface="Calibri"/>
                        </a:rPr>
                        <a:t>Kildesortere i Buss, kontor,</a:t>
                      </a:r>
                      <a:r>
                        <a:rPr lang="nb-NO" sz="1200" i="1" dirty="0">
                          <a:solidFill>
                            <a:schemeClr val="dk1"/>
                          </a:solidFill>
                          <a:effectLst/>
                          <a:latin typeface="Asap"/>
                          <a:ea typeface="Times New Roman" panose="02020603050405020304" pitchFamily="18" charset="0"/>
                          <a:cs typeface="Times New Roman"/>
                        </a:rPr>
                        <a:t> </a:t>
                      </a:r>
                      <a:r>
                        <a:rPr lang="nb-NO" sz="1200" i="0" dirty="0">
                          <a:solidFill>
                            <a:srgbClr val="000000"/>
                          </a:solidFill>
                          <a:effectLst/>
                          <a:latin typeface="Asap"/>
                          <a:ea typeface="Times New Roman" panose="02020603050405020304" pitchFamily="18" charset="0"/>
                          <a:cs typeface="Calibri"/>
                        </a:rPr>
                        <a:t>Vaskehall, egne aktivitetscamper og turer.</a:t>
                      </a:r>
                      <a:r>
                        <a:rPr lang="nb-NO" sz="1200" dirty="0">
                          <a:latin typeface="Asap"/>
                        </a:rPr>
                        <a:t>  Gjenbruk av møbler  og annet.</a:t>
                      </a:r>
                    </a:p>
                    <a:p>
                      <a:r>
                        <a:rPr lang="nb-NO" sz="1200" dirty="0">
                          <a:latin typeface="Asap"/>
                        </a:rPr>
                        <a:t>-    Påvirkning på naturen</a:t>
                      </a:r>
                    </a:p>
                    <a:p>
                      <a:pPr marL="171450" indent="-171450">
                        <a:buFontTx/>
                        <a:buChar char="-"/>
                      </a:pPr>
                      <a:r>
                        <a:rPr lang="nb-NO" sz="1200" dirty="0">
                          <a:latin typeface="Asap"/>
                        </a:rPr>
                        <a:t>Redusere utslipp </a:t>
                      </a:r>
                    </a:p>
                    <a:p>
                      <a:pPr marL="171450" indent="-171450">
                        <a:buFontTx/>
                        <a:buChar char="-"/>
                      </a:pPr>
                      <a:r>
                        <a:rPr lang="nb-NO" sz="1200" dirty="0">
                          <a:latin typeface="Asap"/>
                        </a:rPr>
                        <a:t>Redusere avfall og kildesortere</a:t>
                      </a:r>
                    </a:p>
                    <a:p>
                      <a:pPr marL="171450" indent="-171450">
                        <a:buFontTx/>
                        <a:buChar char="-"/>
                      </a:pPr>
                      <a:r>
                        <a:rPr lang="nb-NO" sz="1200" dirty="0">
                          <a:latin typeface="Asap"/>
                        </a:rPr>
                        <a:t>resirkulere</a:t>
                      </a:r>
                    </a:p>
                    <a:p>
                      <a:pPr algn="l" fontAlgn="base">
                        <a:lnSpc>
                          <a:spcPct val="120000"/>
                        </a:lnSpc>
                        <a:spcAft>
                          <a:spcPts val="1000"/>
                        </a:spcAft>
                      </a:pPr>
                      <a:endParaRPr lang="nb-NO" sz="1200" i="1" dirty="0">
                        <a:effectLst/>
                        <a:latin typeface="Asap"/>
                        <a:ea typeface="Times New Roman" panose="02020603050405020304" pitchFamily="18" charset="0"/>
                        <a:cs typeface="Times New Roman"/>
                      </a:endParaRPr>
                    </a:p>
                  </a:txBody>
                  <a:tcPr marL="89535" marR="89535" marT="0" marB="0">
                    <a:solidFill>
                      <a:srgbClr val="78B044"/>
                    </a:solidFill>
                  </a:tcPr>
                </a:tc>
                <a:tc>
                  <a:txBody>
                    <a:bodyPr/>
                    <a:lstStyle/>
                    <a:p>
                      <a:pPr algn="l" fontAlgn="base">
                        <a:lnSpc>
                          <a:spcPct val="120000"/>
                        </a:lnSpc>
                        <a:spcAft>
                          <a:spcPts val="1000"/>
                        </a:spcAft>
                      </a:pPr>
                      <a:endParaRPr lang="nb-NO" sz="1200" i="0" dirty="0">
                        <a:solidFill>
                          <a:schemeClr val="tx1"/>
                        </a:solidFill>
                        <a:effectLst/>
                        <a:latin typeface="Asap"/>
                        <a:ea typeface="Times New Roman" panose="02020603050405020304" pitchFamily="18" charset="0"/>
                        <a:cs typeface="Calibri"/>
                      </a:endParaRPr>
                    </a:p>
                    <a:p>
                      <a:pPr lvl="0" algn="l">
                        <a:lnSpc>
                          <a:spcPct val="120000"/>
                        </a:lnSpc>
                        <a:spcAft>
                          <a:spcPts val="1000"/>
                        </a:spcAft>
                        <a:buNone/>
                      </a:pPr>
                      <a:r>
                        <a:rPr lang="nb-NO" sz="1200" i="0" dirty="0">
                          <a:solidFill>
                            <a:schemeClr val="tx1"/>
                          </a:solidFill>
                          <a:effectLst/>
                          <a:latin typeface="Asap"/>
                          <a:ea typeface="Times New Roman" panose="02020603050405020304" pitchFamily="18" charset="0"/>
                          <a:cs typeface="Calibri"/>
                        </a:rPr>
                        <a:t>Plansjef, Operasjon Manager</a:t>
                      </a:r>
                      <a:endParaRPr lang="nb-NO" sz="1200" i="1">
                        <a:solidFill>
                          <a:schemeClr val="tx1"/>
                        </a:solidFill>
                        <a:effectLst/>
                        <a:latin typeface="Asap"/>
                        <a:ea typeface="Times New Roman" panose="02020603050405020304" pitchFamily="18" charset="0"/>
                        <a:cs typeface="Calibri"/>
                      </a:endParaRPr>
                    </a:p>
                  </a:txBody>
                  <a:tcPr marL="89535" marR="89535" marT="0" marB="0">
                    <a:solidFill>
                      <a:srgbClr val="78B044"/>
                    </a:solidFill>
                  </a:tcPr>
                </a:tc>
                <a:extLst>
                  <a:ext uri="{0D108BD9-81ED-4DB2-BD59-A6C34878D82A}">
                    <a16:rowId xmlns:a16="http://schemas.microsoft.com/office/drawing/2014/main" val="1464461321"/>
                  </a:ext>
                </a:extLst>
              </a:tr>
              <a:tr h="470779">
                <a:tc>
                  <a:txBody>
                    <a:bodyPr/>
                    <a:lstStyle/>
                    <a:p>
                      <a:endParaRPr lang="nb-NO" sz="1200" dirty="0">
                        <a:latin typeface="Asap"/>
                      </a:endParaRPr>
                    </a:p>
                  </a:txBody>
                  <a:tcPr>
                    <a:solidFill>
                      <a:srgbClr val="78B044"/>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Kontakte Remiks for å få på plass egen konteiner for glass og metall.</a:t>
                      </a:r>
                      <a:endParaRPr lang="nb-NO" sz="1200" i="1" dirty="0">
                        <a:effectLst/>
                        <a:latin typeface="Asap"/>
                        <a:ea typeface="Times New Roman" panose="02020603050405020304" pitchFamily="18" charset="0"/>
                        <a:cs typeface="Calibri"/>
                      </a:endParaRPr>
                    </a:p>
                  </a:txBody>
                  <a:tcPr marL="89535" marR="89535" marT="0" marB="0">
                    <a:solidFill>
                      <a:srgbClr val="78B044"/>
                    </a:solidFill>
                  </a:tcPr>
                </a:tc>
                <a:tc>
                  <a:txBody>
                    <a:bodyPr/>
                    <a:lstStyle/>
                    <a:p>
                      <a:r>
                        <a:rPr lang="nb-NO" sz="1200" dirty="0">
                          <a:latin typeface="Asap"/>
                        </a:rPr>
                        <a:t>HMSK-koordinator</a:t>
                      </a:r>
                    </a:p>
                  </a:txBody>
                  <a:tcPr>
                    <a:solidFill>
                      <a:srgbClr val="78B044"/>
                    </a:solidFill>
                  </a:tcPr>
                </a:tc>
                <a:extLst>
                  <a:ext uri="{0D108BD9-81ED-4DB2-BD59-A6C34878D82A}">
                    <a16:rowId xmlns:a16="http://schemas.microsoft.com/office/drawing/2014/main" val="889818582"/>
                  </a:ext>
                </a:extLst>
              </a:tr>
              <a:tr h="287699">
                <a:tc>
                  <a:txBody>
                    <a:bodyPr/>
                    <a:lstStyle/>
                    <a:p>
                      <a:endParaRPr lang="nb-NO" sz="1200" dirty="0">
                        <a:latin typeface="Asap"/>
                      </a:endParaRPr>
                    </a:p>
                  </a:txBody>
                  <a:tcPr>
                    <a:solidFill>
                      <a:srgbClr val="78B044"/>
                    </a:solidFill>
                  </a:tcPr>
                </a:tc>
                <a:tc>
                  <a:txBody>
                    <a:bodyPr/>
                    <a:lstStyle/>
                    <a:p>
                      <a:r>
                        <a:rPr lang="nb-NO" sz="1200" kern="1200" dirty="0">
                          <a:solidFill>
                            <a:schemeClr val="dk1"/>
                          </a:solidFill>
                          <a:effectLst/>
                          <a:latin typeface="Asap"/>
                          <a:ea typeface="+mn-ea"/>
                          <a:cs typeface="+mn-cs"/>
                        </a:rPr>
                        <a:t>Konteiner for sortert avfall</a:t>
                      </a:r>
                      <a:r>
                        <a:rPr lang="nb-NO" sz="1200" dirty="0">
                          <a:effectLst/>
                          <a:latin typeface="Asap"/>
                        </a:rPr>
                        <a:t> </a:t>
                      </a:r>
                      <a:endParaRPr lang="nb-NO" sz="1200" dirty="0">
                        <a:latin typeface="Asap"/>
                      </a:endParaRPr>
                    </a:p>
                  </a:txBody>
                  <a:tcPr>
                    <a:solidFill>
                      <a:srgbClr val="78B044"/>
                    </a:solidFill>
                  </a:tcPr>
                </a:tc>
                <a:tc>
                  <a:txBody>
                    <a:bodyPr/>
                    <a:lstStyle/>
                    <a:p>
                      <a:r>
                        <a:rPr lang="nb-NO" sz="1200" dirty="0">
                          <a:latin typeface="Asap"/>
                        </a:rPr>
                        <a:t>HMSK-Koordinator</a:t>
                      </a:r>
                    </a:p>
                  </a:txBody>
                  <a:tcPr>
                    <a:solidFill>
                      <a:srgbClr val="78B044"/>
                    </a:solidFill>
                  </a:tcPr>
                </a:tc>
                <a:extLst>
                  <a:ext uri="{0D108BD9-81ED-4DB2-BD59-A6C34878D82A}">
                    <a16:rowId xmlns:a16="http://schemas.microsoft.com/office/drawing/2014/main" val="3948977365"/>
                  </a:ext>
                </a:extLst>
              </a:tr>
              <a:tr h="680015">
                <a:tc>
                  <a:txBody>
                    <a:bodyPr/>
                    <a:lstStyle/>
                    <a:p>
                      <a:endParaRPr lang="nb-NO" sz="1200" dirty="0">
                        <a:latin typeface="Asap"/>
                      </a:endParaRPr>
                    </a:p>
                  </a:txBody>
                  <a:tcPr>
                    <a:solidFill>
                      <a:srgbClr val="78B044"/>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Resirkulerer gamle pc, mobiler el osv.</a:t>
                      </a:r>
                      <a:endParaRPr lang="nb-NO" sz="1200" i="1" dirty="0">
                        <a:effectLst/>
                        <a:latin typeface="Asap"/>
                        <a:ea typeface="Times New Roman" panose="02020603050405020304" pitchFamily="18" charset="0"/>
                        <a:cs typeface="Calibri"/>
                      </a:endParaRPr>
                    </a:p>
                  </a:txBody>
                  <a:tcPr marL="89535" marR="89535" marT="0" marB="0">
                    <a:solidFill>
                      <a:srgbClr val="78B044"/>
                    </a:solidFill>
                  </a:tcPr>
                </a:tc>
                <a:tc>
                  <a:txBody>
                    <a:bodyPr/>
                    <a:lstStyle/>
                    <a:p>
                      <a:r>
                        <a:rPr lang="nb-NO" sz="1200" dirty="0">
                          <a:latin typeface="Asap"/>
                        </a:rPr>
                        <a:t>Drifts assistent, Salgs og Markedsleder</a:t>
                      </a:r>
                    </a:p>
                  </a:txBody>
                  <a:tcPr>
                    <a:solidFill>
                      <a:srgbClr val="78B044"/>
                    </a:solidFill>
                  </a:tcPr>
                </a:tc>
                <a:extLst>
                  <a:ext uri="{0D108BD9-81ED-4DB2-BD59-A6C34878D82A}">
                    <a16:rowId xmlns:a16="http://schemas.microsoft.com/office/drawing/2014/main" val="1849168586"/>
                  </a:ext>
                </a:extLst>
              </a:tr>
              <a:tr h="706169">
                <a:tc>
                  <a:txBody>
                    <a:bodyPr/>
                    <a:lstStyle/>
                    <a:p>
                      <a:endParaRPr lang="nb-NO" sz="1200" dirty="0">
                        <a:latin typeface="Asap"/>
                      </a:endParaRPr>
                    </a:p>
                  </a:txBody>
                  <a:tcPr>
                    <a:solidFill>
                      <a:srgbClr val="78B044"/>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Innkjøp  </a:t>
                      </a:r>
                      <a:r>
                        <a:rPr lang="nb-NO" sz="1200" kern="1200" dirty="0">
                          <a:solidFill>
                            <a:schemeClr val="dk1"/>
                          </a:solidFill>
                          <a:effectLst/>
                          <a:latin typeface="Asap"/>
                          <a:ea typeface="+mn-ea"/>
                          <a:cs typeface="+mn-cs"/>
                        </a:rPr>
                        <a:t>oppfordre til å velge miljøvennlig emballasje/ klær.</a:t>
                      </a:r>
                      <a:r>
                        <a:rPr lang="nb-NO" sz="1200" dirty="0">
                          <a:effectLst/>
                          <a:latin typeface="Asap"/>
                        </a:rPr>
                        <a:t> </a:t>
                      </a:r>
                      <a:r>
                        <a:rPr lang="nb-NO" sz="1200" kern="1200" dirty="0">
                          <a:solidFill>
                            <a:schemeClr val="dk1"/>
                          </a:solidFill>
                          <a:effectLst/>
                          <a:latin typeface="Asap"/>
                          <a:ea typeface="+mn-ea"/>
                          <a:cs typeface="+mn-cs"/>
                        </a:rPr>
                        <a:t>Revidering innkjøpsveileder. Iverksette  2 innkjøpsansvarlige?</a:t>
                      </a:r>
                      <a:r>
                        <a:rPr lang="nb-NO" sz="1200" dirty="0">
                          <a:effectLst/>
                          <a:latin typeface="Asap"/>
                        </a:rPr>
                        <a:t> </a:t>
                      </a:r>
                      <a:endParaRPr lang="nb-NO" sz="1200" i="1" dirty="0">
                        <a:effectLst/>
                        <a:latin typeface="Asap"/>
                        <a:ea typeface="Times New Roman" panose="02020603050405020304" pitchFamily="18" charset="0"/>
                        <a:cs typeface="Times New Roman"/>
                      </a:endParaRPr>
                    </a:p>
                  </a:txBody>
                  <a:tcPr marL="89535" marR="89535" marT="0" marB="0">
                    <a:solidFill>
                      <a:srgbClr val="78B044"/>
                    </a:solidFill>
                  </a:tcPr>
                </a:tc>
                <a:tc>
                  <a:txBody>
                    <a:bodyPr/>
                    <a:lstStyle/>
                    <a:p>
                      <a:r>
                        <a:rPr lang="nb-NO" sz="1200" dirty="0">
                          <a:latin typeface="Asap"/>
                        </a:rPr>
                        <a:t>Innkjøpsansvarlig, Leder Bedriftskultur &amp; Personale/CHRO</a:t>
                      </a:r>
                    </a:p>
                  </a:txBody>
                  <a:tcPr>
                    <a:solidFill>
                      <a:srgbClr val="78B044"/>
                    </a:solidFill>
                  </a:tcPr>
                </a:tc>
                <a:extLst>
                  <a:ext uri="{0D108BD9-81ED-4DB2-BD59-A6C34878D82A}">
                    <a16:rowId xmlns:a16="http://schemas.microsoft.com/office/drawing/2014/main" val="267846533"/>
                  </a:ext>
                </a:extLst>
              </a:tr>
              <a:tr h="483857">
                <a:tc>
                  <a:txBody>
                    <a:bodyPr/>
                    <a:lstStyle/>
                    <a:p>
                      <a:endParaRPr lang="nb-NO" sz="1200" dirty="0">
                        <a:latin typeface="Asap"/>
                      </a:endParaRPr>
                    </a:p>
                  </a:txBody>
                  <a:tcPr>
                    <a:solidFill>
                      <a:srgbClr val="78B044"/>
                    </a:solidFill>
                  </a:tcPr>
                </a:tc>
                <a:tc>
                  <a:txBody>
                    <a:bodyPr/>
                    <a:lstStyle/>
                    <a:p>
                      <a:r>
                        <a:rPr lang="nb-NO" sz="1200" kern="1200" dirty="0">
                          <a:solidFill>
                            <a:schemeClr val="dk1"/>
                          </a:solidFill>
                          <a:effectLst/>
                          <a:latin typeface="Asap"/>
                          <a:ea typeface="+mn-ea"/>
                          <a:cs typeface="+mn-cs"/>
                        </a:rPr>
                        <a:t>Sette krav til under leverandører  bla. å kildesortere</a:t>
                      </a:r>
                      <a:r>
                        <a:rPr lang="nb-NO" sz="1200" dirty="0">
                          <a:effectLst/>
                          <a:latin typeface="Asap"/>
                        </a:rPr>
                        <a:t> </a:t>
                      </a:r>
                      <a:endParaRPr lang="nb-NO" sz="1200" dirty="0">
                        <a:latin typeface="Asap"/>
                      </a:endParaRPr>
                    </a:p>
                  </a:txBody>
                  <a:tcPr>
                    <a:solidFill>
                      <a:srgbClr val="78B044"/>
                    </a:solidFill>
                  </a:tcPr>
                </a:tc>
                <a:tc>
                  <a:txBody>
                    <a:bodyPr/>
                    <a:lstStyle/>
                    <a:p>
                      <a:r>
                        <a:rPr lang="nb-NO" sz="1200" dirty="0">
                          <a:latin typeface="Asap"/>
                        </a:rPr>
                        <a:t>Produkt Team, innkjøpsansvarlig</a:t>
                      </a:r>
                    </a:p>
                  </a:txBody>
                  <a:tcPr>
                    <a:solidFill>
                      <a:srgbClr val="78B044"/>
                    </a:solidFill>
                  </a:tcPr>
                </a:tc>
                <a:extLst>
                  <a:ext uri="{0D108BD9-81ED-4DB2-BD59-A6C34878D82A}">
                    <a16:rowId xmlns:a16="http://schemas.microsoft.com/office/drawing/2014/main" val="3024718825"/>
                  </a:ext>
                </a:extLst>
              </a:tr>
              <a:tr h="287699">
                <a:tc>
                  <a:txBody>
                    <a:bodyPr/>
                    <a:lstStyle/>
                    <a:p>
                      <a:endParaRPr lang="nb-NO" sz="1200" dirty="0">
                        <a:latin typeface="Asap"/>
                      </a:endParaRPr>
                    </a:p>
                  </a:txBody>
                  <a:tcPr>
                    <a:solidFill>
                      <a:srgbClr val="78B044"/>
                    </a:solidFill>
                  </a:tcPr>
                </a:tc>
                <a:tc>
                  <a:txBody>
                    <a:bodyPr/>
                    <a:lstStyle/>
                    <a:p>
                      <a:r>
                        <a:rPr lang="nb-NO" sz="1200" dirty="0">
                          <a:latin typeface="Asap"/>
                        </a:rPr>
                        <a:t>Selge kopper</a:t>
                      </a:r>
                    </a:p>
                  </a:txBody>
                  <a:tcPr>
                    <a:solidFill>
                      <a:srgbClr val="78B044"/>
                    </a:solidFill>
                  </a:tcPr>
                </a:tc>
                <a:tc>
                  <a:txBody>
                    <a:bodyPr/>
                    <a:lstStyle/>
                    <a:p>
                      <a:r>
                        <a:rPr lang="nb-NO" sz="1200" dirty="0">
                          <a:latin typeface="Asap"/>
                        </a:rPr>
                        <a:t>TBA</a:t>
                      </a:r>
                    </a:p>
                  </a:txBody>
                  <a:tcPr>
                    <a:solidFill>
                      <a:srgbClr val="78B044"/>
                    </a:solidFill>
                  </a:tcPr>
                </a:tc>
                <a:extLst>
                  <a:ext uri="{0D108BD9-81ED-4DB2-BD59-A6C34878D82A}">
                    <a16:rowId xmlns:a16="http://schemas.microsoft.com/office/drawing/2014/main" val="13519417"/>
                  </a:ext>
                </a:extLst>
              </a:tr>
            </a:tbl>
          </a:graphicData>
        </a:graphic>
      </p:graphicFrame>
    </p:spTree>
    <p:extLst>
      <p:ext uri="{BB962C8B-B14F-4D97-AF65-F5344CB8AC3E}">
        <p14:creationId xmlns:p14="http://schemas.microsoft.com/office/powerpoint/2010/main" val="3252797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6897" cy="6858000"/>
          </a:xfrm>
          <a:solidFill>
            <a:srgbClr val="009599">
              <a:alpha val="96222"/>
            </a:srgbClr>
          </a:solidFill>
          <a:ln>
            <a:noFill/>
          </a:ln>
          <a:effectLst>
            <a:softEdge rad="0"/>
          </a:effectLst>
        </p:spPr>
        <p:txBody>
          <a:bodyPr>
            <a:normAutofit/>
          </a:bodyPr>
          <a:lstStyle/>
          <a:p>
            <a:pPr algn="l">
              <a:lnSpc>
                <a:spcPct val="150000"/>
              </a:lnSpc>
            </a:pPr>
            <a:br>
              <a:rPr lang="nb-NO" sz="1400" b="1" cap="none" dirty="0">
                <a:solidFill>
                  <a:schemeClr val="bg1"/>
                </a:solidFill>
              </a:rPr>
            </a:br>
            <a:br>
              <a:rPr lang="nb-NO" sz="14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b="1"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cap="none" dirty="0">
                <a:solidFill>
                  <a:srgbClr val="006165"/>
                </a:solidFill>
                <a:latin typeface="Asap" pitchFamily="2" charset="0"/>
              </a:rPr>
              <a:t>-</a:t>
            </a:r>
            <a:r>
              <a:rPr lang="nb-NO" sz="1100" i="1" cap="none" dirty="0">
                <a:solidFill>
                  <a:srgbClr val="006165"/>
                </a:solidFill>
                <a:latin typeface="Asap" pitchFamily="2" charset="0"/>
              </a:rPr>
              <a:t>tidslinje</a:t>
            </a:r>
            <a:br>
              <a:rPr lang="nb-NO" sz="1100" i="1" cap="none" dirty="0">
                <a:solidFill>
                  <a:srgbClr val="006165"/>
                </a:solidFill>
                <a:latin typeface="Asap" pitchFamily="2" charset="0"/>
              </a:rPr>
            </a:br>
            <a:r>
              <a:rPr lang="nb-NO" sz="1100" i="1" cap="none" dirty="0">
                <a:solidFill>
                  <a:srgbClr val="006165"/>
                </a:solidFill>
                <a:latin typeface="Asap" pitchFamily="2" charset="0"/>
              </a:rPr>
              <a:t>-kart over Best Arctic</a:t>
            </a:r>
            <a:br>
              <a:rPr lang="nb-NO" sz="1100" i="1" cap="none" dirty="0">
                <a:solidFill>
                  <a:srgbClr val="006165"/>
                </a:solidFill>
                <a:latin typeface="Asap" pitchFamily="2" charset="0"/>
              </a:rPr>
            </a:br>
            <a:r>
              <a:rPr lang="nb-NO" sz="1100" i="1" cap="none" dirty="0">
                <a:solidFill>
                  <a:srgbClr val="006165"/>
                </a:solidFill>
                <a:latin typeface="Asap" pitchFamily="2" charset="0"/>
              </a:rPr>
              <a:t>-verdikjeden</a:t>
            </a:r>
            <a:br>
              <a:rPr lang="nb-NO" sz="1100" b="1" cap="none" dirty="0">
                <a:solidFill>
                  <a:srgbClr val="006165"/>
                </a:solidFill>
                <a:latin typeface="Asap" pitchFamily="2" charset="0"/>
              </a:rPr>
            </a:br>
            <a:r>
              <a:rPr lang="nb-NO" sz="1100" b="1" cap="none" dirty="0">
                <a:solidFill>
                  <a:srgbClr val="006165"/>
                </a:solidFill>
                <a:latin typeface="Asap" pitchFamily="2" charset="0"/>
              </a:rPr>
              <a:t>-</a:t>
            </a:r>
            <a:r>
              <a:rPr lang="nb-NO" sz="1100" i="1" cap="none" dirty="0">
                <a:solidFill>
                  <a:srgbClr val="006165"/>
                </a:solidFill>
                <a:latin typeface="Asap" pitchFamily="2" charset="0"/>
              </a:rPr>
              <a:t>her holder vi til </a:t>
            </a:r>
            <a:r>
              <a:rPr lang="nb-NO" sz="1100" b="1" cap="none" dirty="0">
                <a:solidFill>
                  <a:schemeClr val="bg1"/>
                </a:solidFill>
                <a:latin typeface="Asap" pitchFamily="2" charset="0"/>
              </a:rPr>
              <a:t>VESENTLIGHETS-ANALYSEN</a:t>
            </a:r>
            <a:br>
              <a:rPr lang="nb-NO" sz="1100" b="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rgbClr val="006165"/>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dirty="0">
              <a:solidFill>
                <a:srgbClr val="006165"/>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25" y="61334"/>
            <a:ext cx="1996770" cy="791925"/>
          </a:xfrm>
          <a:prstGeom prst="rect">
            <a:avLst/>
          </a:prstGeom>
          <a:noFill/>
          <a:ln>
            <a:noFill/>
          </a:ln>
        </p:spPr>
      </p:pic>
      <p:sp>
        <p:nvSpPr>
          <p:cNvPr id="3" name="TekstSylinder 2">
            <a:extLst>
              <a:ext uri="{FF2B5EF4-FFF2-40B4-BE49-F238E27FC236}">
                <a16:creationId xmlns:a16="http://schemas.microsoft.com/office/drawing/2014/main" id="{B00223E0-961E-501C-0017-7A1AA64AFDC8}"/>
              </a:ext>
            </a:extLst>
          </p:cNvPr>
          <p:cNvSpPr txBox="1"/>
          <p:nvPr/>
        </p:nvSpPr>
        <p:spPr>
          <a:xfrm>
            <a:off x="3107178" y="464067"/>
            <a:ext cx="5745892" cy="461665"/>
          </a:xfrm>
          <a:prstGeom prst="rect">
            <a:avLst/>
          </a:prstGeom>
          <a:noFill/>
        </p:spPr>
        <p:txBody>
          <a:bodyPr wrap="square" lIns="91440" tIns="45720" rIns="91440" bIns="45720" rtlCol="0" anchor="t">
            <a:spAutoFit/>
          </a:bodyPr>
          <a:lstStyle/>
          <a:p>
            <a:pPr algn="ctr"/>
            <a:r>
              <a:rPr lang="nb-NO" sz="2400" b="1" dirty="0">
                <a:latin typeface="Asap"/>
              </a:rPr>
              <a:t>Vesentlighetsanalysen tiltak</a:t>
            </a:r>
            <a:endParaRPr lang="nb-NO" sz="2400" b="1" dirty="0">
              <a:latin typeface="Asap" pitchFamily="2" charset="0"/>
            </a:endParaRPr>
          </a:p>
        </p:txBody>
      </p:sp>
      <p:pic>
        <p:nvPicPr>
          <p:cNvPr id="20" name="Grafikk 19" descr="Fottur med heldekkende fyll">
            <a:extLst>
              <a:ext uri="{FF2B5EF4-FFF2-40B4-BE49-F238E27FC236}">
                <a16:creationId xmlns:a16="http://schemas.microsoft.com/office/drawing/2014/main" id="{6F6817ED-5F30-94DF-DF06-2F799F6847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4026" y="584227"/>
            <a:ext cx="216329" cy="221347"/>
          </a:xfrm>
          <a:prstGeom prst="rect">
            <a:avLst/>
          </a:prstGeom>
        </p:spPr>
      </p:pic>
      <p:pic>
        <p:nvPicPr>
          <p:cNvPr id="21" name="Grafikk 20" descr="Buss med heldekkende fyll">
            <a:extLst>
              <a:ext uri="{FF2B5EF4-FFF2-40B4-BE49-F238E27FC236}">
                <a16:creationId xmlns:a16="http://schemas.microsoft.com/office/drawing/2014/main" id="{23745A17-F8A6-C7D7-30BE-535223DD31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391372" y="608617"/>
            <a:ext cx="216329" cy="216329"/>
          </a:xfrm>
          <a:prstGeom prst="rect">
            <a:avLst/>
          </a:prstGeom>
        </p:spPr>
      </p:pic>
      <p:pic>
        <p:nvPicPr>
          <p:cNvPr id="38" name="Grafikk 37" descr="Globus: Afrika og Europa med heldekkende fyll">
            <a:extLst>
              <a:ext uri="{FF2B5EF4-FFF2-40B4-BE49-F238E27FC236}">
                <a16:creationId xmlns:a16="http://schemas.microsoft.com/office/drawing/2014/main" id="{C1A684D5-6180-29AB-9666-653947519D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378849" y="571304"/>
            <a:ext cx="271940" cy="271940"/>
          </a:xfrm>
          <a:prstGeom prst="rect">
            <a:avLst/>
          </a:prstGeom>
        </p:spPr>
      </p:pic>
      <p:pic>
        <p:nvPicPr>
          <p:cNvPr id="42" name="Grafikk 41" descr="Hjerte med heldekkende fyll">
            <a:extLst>
              <a:ext uri="{FF2B5EF4-FFF2-40B4-BE49-F238E27FC236}">
                <a16:creationId xmlns:a16="http://schemas.microsoft.com/office/drawing/2014/main" id="{00E4C00E-F0C8-5453-036A-98D96961BE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718396" y="579282"/>
            <a:ext cx="273858" cy="273858"/>
          </a:xfrm>
          <a:prstGeom prst="rect">
            <a:avLst/>
          </a:prstGeom>
        </p:spPr>
      </p:pic>
      <p:pic>
        <p:nvPicPr>
          <p:cNvPr id="63" name="Grafikk 62" descr="Skogsmotiv med heldekkende fyll">
            <a:extLst>
              <a:ext uri="{FF2B5EF4-FFF2-40B4-BE49-F238E27FC236}">
                <a16:creationId xmlns:a16="http://schemas.microsoft.com/office/drawing/2014/main" id="{85B8A849-EF09-DAF9-1095-9C1EC18870D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55350" y="569033"/>
            <a:ext cx="231946" cy="231946"/>
          </a:xfrm>
          <a:prstGeom prst="rect">
            <a:avLst/>
          </a:prstGeom>
        </p:spPr>
      </p:pic>
      <p:sp>
        <p:nvSpPr>
          <p:cNvPr id="16" name="Plassholder for innhold 15">
            <a:extLst>
              <a:ext uri="{FF2B5EF4-FFF2-40B4-BE49-F238E27FC236}">
                <a16:creationId xmlns:a16="http://schemas.microsoft.com/office/drawing/2014/main" id="{A1D70E22-592A-02D6-DB8D-D56380FC457C}"/>
              </a:ext>
            </a:extLst>
          </p:cNvPr>
          <p:cNvSpPr>
            <a:spLocks noGrp="1"/>
          </p:cNvSpPr>
          <p:nvPr>
            <p:ph idx="1"/>
          </p:nvPr>
        </p:nvSpPr>
        <p:spPr>
          <a:xfrm>
            <a:off x="4790252" y="1384003"/>
            <a:ext cx="5170122" cy="3101983"/>
          </a:xfrm>
        </p:spPr>
        <p:txBody>
          <a:bodyPr/>
          <a:lstStyle/>
          <a:p>
            <a:endParaRPr lang="nb-NO"/>
          </a:p>
        </p:txBody>
      </p:sp>
      <p:graphicFrame>
        <p:nvGraphicFramePr>
          <p:cNvPr id="4" name="Tabell 6">
            <a:extLst>
              <a:ext uri="{FF2B5EF4-FFF2-40B4-BE49-F238E27FC236}">
                <a16:creationId xmlns:a16="http://schemas.microsoft.com/office/drawing/2014/main" id="{DC8CCC00-2876-3249-AD49-DE1A9FF611EC}"/>
              </a:ext>
            </a:extLst>
          </p:cNvPr>
          <p:cNvGraphicFramePr>
            <a:graphicFrameLocks noGrp="1"/>
          </p:cNvGraphicFramePr>
          <p:nvPr>
            <p:extLst>
              <p:ext uri="{D42A27DB-BD31-4B8C-83A1-F6EECF244321}">
                <p14:modId xmlns:p14="http://schemas.microsoft.com/office/powerpoint/2010/main" val="672906102"/>
              </p:ext>
            </p:extLst>
          </p:nvPr>
        </p:nvGraphicFramePr>
        <p:xfrm>
          <a:off x="3156883" y="1294978"/>
          <a:ext cx="8683435" cy="4455743"/>
        </p:xfrm>
        <a:graphic>
          <a:graphicData uri="http://schemas.openxmlformats.org/drawingml/2006/table">
            <a:tbl>
              <a:tblPr firstRow="1" bandRow="1">
                <a:tableStyleId>{5C22544A-7EE6-4342-B048-85BDC9FD1C3A}</a:tableStyleId>
              </a:tblPr>
              <a:tblGrid>
                <a:gridCol w="3529342">
                  <a:extLst>
                    <a:ext uri="{9D8B030D-6E8A-4147-A177-3AD203B41FA5}">
                      <a16:colId xmlns:a16="http://schemas.microsoft.com/office/drawing/2014/main" val="1410986025"/>
                    </a:ext>
                  </a:extLst>
                </a:gridCol>
                <a:gridCol w="3580835">
                  <a:extLst>
                    <a:ext uri="{9D8B030D-6E8A-4147-A177-3AD203B41FA5}">
                      <a16:colId xmlns:a16="http://schemas.microsoft.com/office/drawing/2014/main" val="689684784"/>
                    </a:ext>
                  </a:extLst>
                </a:gridCol>
                <a:gridCol w="1573258">
                  <a:extLst>
                    <a:ext uri="{9D8B030D-6E8A-4147-A177-3AD203B41FA5}">
                      <a16:colId xmlns:a16="http://schemas.microsoft.com/office/drawing/2014/main" val="2265134024"/>
                    </a:ext>
                  </a:extLst>
                </a:gridCol>
              </a:tblGrid>
              <a:tr h="226664">
                <a:tc>
                  <a:txBody>
                    <a:bodyPr/>
                    <a:lstStyle/>
                    <a:p>
                      <a:r>
                        <a:rPr lang="nb-NO" sz="1200" dirty="0">
                          <a:latin typeface="Asap"/>
                        </a:rPr>
                        <a:t>TEMA</a:t>
                      </a:r>
                    </a:p>
                  </a:txBody>
                  <a:tcPr>
                    <a:solidFill>
                      <a:srgbClr val="006165"/>
                    </a:solidFill>
                  </a:tcPr>
                </a:tc>
                <a:tc>
                  <a:txBody>
                    <a:bodyPr/>
                    <a:lstStyle/>
                    <a:p>
                      <a:r>
                        <a:rPr lang="nb-NO" sz="1200">
                          <a:latin typeface="Asap"/>
                        </a:rPr>
                        <a:t>TILTAK</a:t>
                      </a:r>
                      <a:endParaRPr lang="nb-NO" sz="1200" dirty="0">
                        <a:latin typeface="Asap"/>
                      </a:endParaRPr>
                    </a:p>
                  </a:txBody>
                  <a:tcPr>
                    <a:solidFill>
                      <a:srgbClr val="006165"/>
                    </a:solidFill>
                  </a:tcPr>
                </a:tc>
                <a:tc>
                  <a:txBody>
                    <a:bodyPr/>
                    <a:lstStyle/>
                    <a:p>
                      <a:r>
                        <a:rPr lang="nb-NO" sz="1200">
                          <a:latin typeface="Asap"/>
                        </a:rPr>
                        <a:t>ANSVARLIG</a:t>
                      </a:r>
                      <a:endParaRPr lang="nb-NO" sz="1200" dirty="0">
                        <a:latin typeface="Asap"/>
                      </a:endParaRPr>
                    </a:p>
                  </a:txBody>
                  <a:tcPr>
                    <a:solidFill>
                      <a:srgbClr val="006165"/>
                    </a:solidFill>
                  </a:tcPr>
                </a:tc>
                <a:extLst>
                  <a:ext uri="{0D108BD9-81ED-4DB2-BD59-A6C34878D82A}">
                    <a16:rowId xmlns:a16="http://schemas.microsoft.com/office/drawing/2014/main" val="3107001065"/>
                  </a:ext>
                </a:extLst>
              </a:tr>
              <a:tr h="643246">
                <a:tc>
                  <a:txBody>
                    <a:bodyPr/>
                    <a:lstStyle/>
                    <a:p>
                      <a:r>
                        <a:rPr lang="nb-NO" sz="1200" kern="1200" dirty="0">
                          <a:solidFill>
                            <a:schemeClr val="bg1"/>
                          </a:solidFill>
                          <a:effectLst/>
                          <a:latin typeface="Asap"/>
                          <a:ea typeface="+mn-ea"/>
                          <a:cs typeface="+mn-cs"/>
                        </a:rPr>
                        <a:t>Ar</a:t>
                      </a:r>
                      <a:r>
                        <a:rPr lang="nb-NO" sz="1200" b="1" kern="1200" dirty="0">
                          <a:solidFill>
                            <a:schemeClr val="bg1"/>
                          </a:solidFill>
                          <a:effectLst/>
                          <a:latin typeface="Asap"/>
                          <a:ea typeface="+mn-ea"/>
                          <a:cs typeface="+mn-cs"/>
                        </a:rPr>
                        <a:t>beidsavtaler</a:t>
                      </a:r>
                      <a:r>
                        <a:rPr lang="nb-NO" sz="1200" b="1" dirty="0">
                          <a:solidFill>
                            <a:schemeClr val="bg1"/>
                          </a:solidFill>
                          <a:effectLst/>
                          <a:latin typeface="Asap"/>
                        </a:rPr>
                        <a:t> </a:t>
                      </a:r>
                    </a:p>
                    <a:p>
                      <a:r>
                        <a:rPr lang="nb-NO" sz="1200" i="1" kern="1200" dirty="0">
                          <a:solidFill>
                            <a:schemeClr val="bg1"/>
                          </a:solidFill>
                          <a:effectLst/>
                          <a:latin typeface="Asap"/>
                          <a:ea typeface="+mn-ea"/>
                          <a:cs typeface="+mn-cs"/>
                        </a:rPr>
                        <a:t>Stort og alvorlig teama. </a:t>
                      </a:r>
                      <a:endParaRPr lang="nb-NO" sz="1200" i="1" dirty="0">
                        <a:solidFill>
                          <a:schemeClr val="bg1"/>
                        </a:solidFill>
                        <a:latin typeface="Asap"/>
                      </a:endParaRPr>
                    </a:p>
                    <a:p>
                      <a:pPr lvl="0">
                        <a:buNone/>
                      </a:pPr>
                      <a:r>
                        <a:rPr lang="nb-NO" sz="1200" i="1" kern="1200" dirty="0">
                          <a:solidFill>
                            <a:schemeClr val="bg1"/>
                          </a:solidFill>
                          <a:effectLst/>
                          <a:latin typeface="Asap"/>
                          <a:ea typeface="+mn-ea"/>
                          <a:cs typeface="+mn-cs"/>
                        </a:rPr>
                        <a:t>Motarbeide sosialdumping</a:t>
                      </a:r>
                      <a:r>
                        <a:rPr lang="nb-NO" sz="1200" i="1" dirty="0">
                          <a:solidFill>
                            <a:schemeClr val="bg1"/>
                          </a:solidFill>
                          <a:effectLst/>
                          <a:latin typeface="Asap"/>
                        </a:rPr>
                        <a:t> </a:t>
                      </a:r>
                      <a:endParaRPr lang="nb-NO" sz="1200" i="1" dirty="0">
                        <a:solidFill>
                          <a:schemeClr val="bg1"/>
                        </a:solidFill>
                        <a:latin typeface="Asap"/>
                      </a:endParaRPr>
                    </a:p>
                  </a:txBody>
                  <a:tcPr>
                    <a:solidFill>
                      <a:srgbClr val="FD5B46"/>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Onboarding prosess for alle ny ansatte.</a:t>
                      </a:r>
                      <a:endParaRPr lang="nb-NO" sz="1200" i="1" dirty="0">
                        <a:effectLst/>
                        <a:latin typeface="Asap"/>
                        <a:ea typeface="Times New Roman" panose="02020603050405020304" pitchFamily="18" charset="0"/>
                        <a:cs typeface="Calibri"/>
                      </a:endParaRPr>
                    </a:p>
                  </a:txBody>
                  <a:tcPr marL="89535" marR="89535" marT="0" marB="0">
                    <a:solidFill>
                      <a:srgbClr val="FD5B46"/>
                    </a:solidFill>
                  </a:tcPr>
                </a:tc>
                <a:tc>
                  <a:txBody>
                    <a:bodyPr/>
                    <a:lstStyle/>
                    <a:p>
                      <a:pPr algn="l" fontAlgn="base">
                        <a:lnSpc>
                          <a:spcPct val="120000"/>
                        </a:lnSpc>
                        <a:spcAft>
                          <a:spcPts val="1000"/>
                        </a:spcAft>
                      </a:pPr>
                      <a:r>
                        <a:rPr lang="nb-NO" sz="1200" i="0">
                          <a:solidFill>
                            <a:srgbClr val="000000"/>
                          </a:solidFill>
                          <a:effectLst/>
                          <a:latin typeface="Asap"/>
                          <a:ea typeface="Times New Roman" panose="02020603050405020304" pitchFamily="18" charset="0"/>
                          <a:cs typeface="Calibri"/>
                        </a:rPr>
                        <a:t>Alle med lederansvar</a:t>
                      </a:r>
                      <a:endParaRPr lang="nb-NO" sz="1200" i="1">
                        <a:effectLst/>
                        <a:latin typeface="Asap"/>
                        <a:ea typeface="Times New Roman" panose="02020603050405020304" pitchFamily="18" charset="0"/>
                        <a:cs typeface="Calibri"/>
                      </a:endParaRPr>
                    </a:p>
                  </a:txBody>
                  <a:tcPr marL="89535" marR="89535" marT="0" marB="0">
                    <a:solidFill>
                      <a:srgbClr val="FD5B46"/>
                    </a:solidFill>
                  </a:tcPr>
                </a:tc>
                <a:extLst>
                  <a:ext uri="{0D108BD9-81ED-4DB2-BD59-A6C34878D82A}">
                    <a16:rowId xmlns:a16="http://schemas.microsoft.com/office/drawing/2014/main" val="3520406627"/>
                  </a:ext>
                </a:extLst>
              </a:tr>
              <a:tr h="615905">
                <a:tc>
                  <a:txBody>
                    <a:bodyPr/>
                    <a:lstStyle/>
                    <a:p>
                      <a:endParaRPr lang="nb-NO" sz="1200" dirty="0">
                        <a:solidFill>
                          <a:schemeClr val="bg1"/>
                        </a:solidFill>
                        <a:latin typeface="Asap"/>
                      </a:endParaRPr>
                    </a:p>
                  </a:txBody>
                  <a:tcPr>
                    <a:solidFill>
                      <a:srgbClr val="FD5B46"/>
                    </a:solidFill>
                  </a:tcPr>
                </a:tc>
                <a:tc>
                  <a:txBody>
                    <a:bodyPr/>
                    <a:lstStyle/>
                    <a:p>
                      <a:pPr algn="l" fontAlgn="base">
                        <a:lnSpc>
                          <a:spcPct val="120000"/>
                        </a:lnSpc>
                        <a:spcAft>
                          <a:spcPts val="1000"/>
                        </a:spcAft>
                      </a:pPr>
                      <a:r>
                        <a:rPr lang="nb-NO" sz="1200" kern="1200" dirty="0">
                          <a:solidFill>
                            <a:schemeClr val="dk1"/>
                          </a:solidFill>
                          <a:effectLst/>
                          <a:latin typeface="Asap"/>
                          <a:ea typeface="+mn-ea"/>
                          <a:cs typeface="+mn-cs"/>
                        </a:rPr>
                        <a:t>Erklæring i kontrakter med underleverandører at de har arbeidskontrakter på plass.</a:t>
                      </a:r>
                      <a:endParaRPr lang="nb-NO" sz="1200" dirty="0">
                        <a:effectLst/>
                        <a:latin typeface="Asap"/>
                      </a:endParaRPr>
                    </a:p>
                  </a:txBody>
                  <a:tcPr marL="89535" marR="89535" marT="0" marB="0">
                    <a:solidFill>
                      <a:srgbClr val="FD5B46"/>
                    </a:solidFill>
                  </a:tcPr>
                </a:tc>
                <a:tc>
                  <a:txBody>
                    <a:bodyPr/>
                    <a:lstStyle/>
                    <a:p>
                      <a:r>
                        <a:rPr lang="nb-NO" sz="1200">
                          <a:latin typeface="Asap"/>
                        </a:rPr>
                        <a:t>Salgs og Markedsleder</a:t>
                      </a:r>
                      <a:endParaRPr lang="nb-NO" sz="1200" dirty="0">
                        <a:latin typeface="Asap"/>
                      </a:endParaRPr>
                    </a:p>
                  </a:txBody>
                  <a:tcPr>
                    <a:solidFill>
                      <a:srgbClr val="FD5B46"/>
                    </a:solidFill>
                  </a:tcPr>
                </a:tc>
                <a:extLst>
                  <a:ext uri="{0D108BD9-81ED-4DB2-BD59-A6C34878D82A}">
                    <a16:rowId xmlns:a16="http://schemas.microsoft.com/office/drawing/2014/main" val="1004713136"/>
                  </a:ext>
                </a:extLst>
              </a:tr>
              <a:tr h="314520">
                <a:tc>
                  <a:txBody>
                    <a:bodyPr/>
                    <a:lstStyle/>
                    <a:p>
                      <a:r>
                        <a:rPr lang="nb-NO" sz="1200" b="1" kern="1200">
                          <a:solidFill>
                            <a:schemeClr val="bg1"/>
                          </a:solidFill>
                          <a:effectLst/>
                          <a:latin typeface="Asap"/>
                          <a:ea typeface="+mn-ea"/>
                          <a:cs typeface="+mn-cs"/>
                        </a:rPr>
                        <a:t>Kontrakter med underleverandører</a:t>
                      </a:r>
                      <a:r>
                        <a:rPr lang="nb-NO" sz="1200" b="1">
                          <a:solidFill>
                            <a:schemeClr val="bg1"/>
                          </a:solidFill>
                          <a:effectLst/>
                          <a:latin typeface="Asap"/>
                        </a:rPr>
                        <a:t> </a:t>
                      </a:r>
                      <a:endParaRPr lang="nb-NO" sz="1200" b="1" dirty="0">
                        <a:solidFill>
                          <a:schemeClr val="bg1"/>
                        </a:solidFill>
                        <a:effectLst/>
                        <a:latin typeface="Asap"/>
                      </a:endParaRPr>
                    </a:p>
                  </a:txBody>
                  <a:tcPr>
                    <a:solidFill>
                      <a:srgbClr val="41AEBE"/>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Utarbeide/revidere kontrakts mal og implementere.</a:t>
                      </a:r>
                    </a:p>
                    <a:p>
                      <a:pPr algn="l" fontAlgn="base">
                        <a:lnSpc>
                          <a:spcPct val="120000"/>
                        </a:lnSpc>
                        <a:spcAft>
                          <a:spcPts val="1000"/>
                        </a:spcAft>
                      </a:pPr>
                      <a:endParaRPr lang="nb-NO" sz="1200" i="1" dirty="0">
                        <a:effectLst/>
                        <a:latin typeface="Asap"/>
                        <a:ea typeface="Times New Roman" panose="02020603050405020304" pitchFamily="18" charset="0"/>
                        <a:cs typeface="Times New Roman"/>
                      </a:endParaRPr>
                    </a:p>
                  </a:txBody>
                  <a:tcPr marL="89535" marR="89535" marT="0" marB="0">
                    <a:solidFill>
                      <a:srgbClr val="41AEBE"/>
                    </a:solidFill>
                  </a:tcPr>
                </a:tc>
                <a:tc>
                  <a:txBody>
                    <a:bodyPr/>
                    <a:lstStyle/>
                    <a:p>
                      <a:r>
                        <a:rPr lang="nb-NO" sz="1200">
                          <a:latin typeface="Asap"/>
                        </a:rPr>
                        <a:t>Produkt TEAM BA, Daglig leder</a:t>
                      </a:r>
                      <a:endParaRPr lang="nb-NO" sz="1200" dirty="0">
                        <a:latin typeface="Asap"/>
                      </a:endParaRPr>
                    </a:p>
                  </a:txBody>
                  <a:tcPr>
                    <a:solidFill>
                      <a:srgbClr val="41AEBE"/>
                    </a:solidFill>
                  </a:tcPr>
                </a:tc>
                <a:extLst>
                  <a:ext uri="{0D108BD9-81ED-4DB2-BD59-A6C34878D82A}">
                    <a16:rowId xmlns:a16="http://schemas.microsoft.com/office/drawing/2014/main" val="495477445"/>
                  </a:ext>
                </a:extLst>
              </a:tr>
              <a:tr h="615905">
                <a:tc>
                  <a:txBody>
                    <a:bodyPr/>
                    <a:lstStyle/>
                    <a:p>
                      <a:pPr marL="0" marR="0" lvl="0" indent="0" algn="l" rtl="0" eaLnBrk="1" fontAlgn="auto" latinLnBrk="0" hangingPunct="1">
                        <a:lnSpc>
                          <a:spcPct val="100000"/>
                        </a:lnSpc>
                        <a:spcBef>
                          <a:spcPts val="0"/>
                        </a:spcBef>
                        <a:spcAft>
                          <a:spcPts val="0"/>
                        </a:spcAft>
                        <a:buClrTx/>
                        <a:buSzTx/>
                        <a:buFontTx/>
                        <a:buNone/>
                      </a:pPr>
                      <a:r>
                        <a:rPr lang="nb-NO" sz="1200" i="1" kern="1200">
                          <a:solidFill>
                            <a:schemeClr val="bg1"/>
                          </a:solidFill>
                          <a:effectLst/>
                          <a:latin typeface="Asap"/>
                          <a:ea typeface="+mn-ea"/>
                          <a:cs typeface="+mn-cs"/>
                        </a:rPr>
                        <a:t>Stor negativ påvirkning. Manglende forutsigbarhet og kontroll på egen virksomhet. </a:t>
                      </a:r>
                      <a:endParaRPr lang="nb-NO" sz="1200" i="1">
                        <a:solidFill>
                          <a:schemeClr val="bg1"/>
                        </a:solidFill>
                        <a:latin typeface="Asap"/>
                      </a:endParaRPr>
                    </a:p>
                    <a:p>
                      <a:endParaRPr lang="nb-NO" sz="1200" dirty="0">
                        <a:solidFill>
                          <a:schemeClr val="bg1"/>
                        </a:solidFill>
                        <a:latin typeface="Asap"/>
                      </a:endParaRPr>
                    </a:p>
                  </a:txBody>
                  <a:tcPr>
                    <a:solidFill>
                      <a:srgbClr val="41AEBE"/>
                    </a:solidFill>
                  </a:tcPr>
                </a:tc>
                <a:tc>
                  <a:txBody>
                    <a:bodyPr/>
                    <a:lstStyle/>
                    <a:p>
                      <a:pPr algn="l" fontAlgn="base">
                        <a:lnSpc>
                          <a:spcPct val="100000"/>
                        </a:lnSpc>
                        <a:spcAft>
                          <a:spcPts val="800"/>
                        </a:spcAft>
                      </a:pPr>
                      <a:r>
                        <a:rPr lang="nb-NO" sz="1200" i="0" dirty="0">
                          <a:solidFill>
                            <a:srgbClr val="000000"/>
                          </a:solidFill>
                          <a:effectLst/>
                          <a:latin typeface="Asap"/>
                          <a:ea typeface="Times New Roman" panose="02020603050405020304" pitchFamily="18" charset="0"/>
                          <a:cs typeface="Calibri"/>
                        </a:rPr>
                        <a:t>Kontraktsmal som inkluderer forpliktelser  Arbeidsavtaler, forsikringer, krav i forhold til lov og regler</a:t>
                      </a:r>
                      <a:endParaRPr lang="nb-NO" dirty="0"/>
                    </a:p>
                    <a:p>
                      <a:pPr algn="l" fontAlgn="base">
                        <a:lnSpc>
                          <a:spcPct val="120000"/>
                        </a:lnSpc>
                        <a:spcAft>
                          <a:spcPts val="1000"/>
                        </a:spcAft>
                      </a:pPr>
                      <a:endParaRPr lang="nb-NO" sz="1200" i="1" dirty="0">
                        <a:effectLst/>
                        <a:latin typeface="Asap"/>
                        <a:ea typeface="Times New Roman" panose="02020603050405020304" pitchFamily="18" charset="0"/>
                        <a:cs typeface="Times New Roman"/>
                      </a:endParaRPr>
                    </a:p>
                  </a:txBody>
                  <a:tcPr marL="89535" marR="89535" marT="0" marB="0">
                    <a:solidFill>
                      <a:srgbClr val="41AEB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a:latin typeface="Asap"/>
                        </a:rPr>
                        <a:t>Produkt TEAM BA, Daglig leder</a:t>
                      </a:r>
                    </a:p>
                    <a:p>
                      <a:endParaRPr lang="nb-NO" sz="1200" dirty="0">
                        <a:latin typeface="Asap"/>
                      </a:endParaRPr>
                    </a:p>
                  </a:txBody>
                  <a:tcPr>
                    <a:solidFill>
                      <a:srgbClr val="41AEBE"/>
                    </a:solidFill>
                  </a:tcPr>
                </a:tc>
                <a:extLst>
                  <a:ext uri="{0D108BD9-81ED-4DB2-BD59-A6C34878D82A}">
                    <a16:rowId xmlns:a16="http://schemas.microsoft.com/office/drawing/2014/main" val="1970446144"/>
                  </a:ext>
                </a:extLst>
              </a:tr>
              <a:tr h="534968">
                <a:tc>
                  <a:txBody>
                    <a:bodyPr/>
                    <a:lstStyle/>
                    <a:p>
                      <a:endParaRPr lang="nb-NO" sz="1200" dirty="0">
                        <a:solidFill>
                          <a:schemeClr val="bg1"/>
                        </a:solidFill>
                        <a:latin typeface="Asap"/>
                      </a:endParaRPr>
                    </a:p>
                  </a:txBody>
                  <a:tcPr>
                    <a:solidFill>
                      <a:srgbClr val="41AEBE"/>
                    </a:solidFill>
                  </a:tcPr>
                </a:tc>
                <a:tc>
                  <a:txBody>
                    <a:bodyPr/>
                    <a:lstStyle/>
                    <a:p>
                      <a:pPr algn="l" fontAlgn="base">
                        <a:lnSpc>
                          <a:spcPct val="120000"/>
                        </a:lnSpc>
                        <a:spcAft>
                          <a:spcPts val="1000"/>
                        </a:spcAft>
                      </a:pPr>
                      <a:r>
                        <a:rPr lang="nb-NO" sz="1200" i="0" dirty="0">
                          <a:solidFill>
                            <a:srgbClr val="000000"/>
                          </a:solidFill>
                          <a:effectLst/>
                          <a:latin typeface="Asap"/>
                          <a:ea typeface="Times New Roman" panose="02020603050405020304" pitchFamily="18" charset="0"/>
                          <a:cs typeface="Calibri"/>
                        </a:rPr>
                        <a:t>Utarbeide Kontrakter på innleie av sjåfører/bemanning og busser.</a:t>
                      </a:r>
                    </a:p>
                    <a:p>
                      <a:pPr marL="0" marR="0" lvl="0" indent="0" algn="l" defTabSz="914400" rtl="0" eaLnBrk="1" fontAlgn="base" latinLnBrk="0" hangingPunct="1">
                        <a:lnSpc>
                          <a:spcPct val="120000"/>
                        </a:lnSpc>
                        <a:spcBef>
                          <a:spcPts val="0"/>
                        </a:spcBef>
                        <a:spcAft>
                          <a:spcPts val="1000"/>
                        </a:spcAft>
                        <a:buClrTx/>
                        <a:buSzTx/>
                        <a:buFontTx/>
                        <a:buNone/>
                        <a:tabLst/>
                        <a:defRPr/>
                      </a:pPr>
                      <a:r>
                        <a:rPr lang="nb-NO" sz="1200" dirty="0">
                          <a:solidFill>
                            <a:schemeClr val="tx1"/>
                          </a:solidFill>
                          <a:latin typeface="Asap"/>
                        </a:rPr>
                        <a:t>Produktkvalitet og trafikksikkerhet</a:t>
                      </a:r>
                      <a:endParaRPr lang="nb-NO" sz="1200" i="0" dirty="0">
                        <a:solidFill>
                          <a:srgbClr val="000000"/>
                        </a:solidFill>
                        <a:effectLst/>
                        <a:latin typeface="Asap"/>
                        <a:ea typeface="Times New Roman" panose="02020603050405020304" pitchFamily="18" charset="0"/>
                        <a:cs typeface="Calibri"/>
                      </a:endParaRPr>
                    </a:p>
                  </a:txBody>
                  <a:tcPr marL="89535" marR="89535" marT="0" marB="0">
                    <a:solidFill>
                      <a:srgbClr val="41AEBE"/>
                    </a:solidFill>
                  </a:tcPr>
                </a:tc>
                <a:tc>
                  <a:txBody>
                    <a:bodyPr/>
                    <a:lstStyle/>
                    <a:p>
                      <a:r>
                        <a:rPr lang="nb-NO" sz="1200" dirty="0">
                          <a:latin typeface="Asap"/>
                        </a:rPr>
                        <a:t>Driftssjef HMSK –koordinator, Daglig leder BA</a:t>
                      </a:r>
                    </a:p>
                  </a:txBody>
                  <a:tcPr>
                    <a:solidFill>
                      <a:srgbClr val="41AEBE"/>
                    </a:solidFill>
                  </a:tcPr>
                </a:tc>
                <a:extLst>
                  <a:ext uri="{0D108BD9-81ED-4DB2-BD59-A6C34878D82A}">
                    <a16:rowId xmlns:a16="http://schemas.microsoft.com/office/drawing/2014/main" val="1265402569"/>
                  </a:ext>
                </a:extLst>
              </a:tr>
              <a:tr h="446131">
                <a:tc>
                  <a:txBody>
                    <a:bodyPr/>
                    <a:lstStyle/>
                    <a:p>
                      <a:endParaRPr lang="nb-NO" sz="1200" dirty="0">
                        <a:solidFill>
                          <a:schemeClr val="bg1"/>
                        </a:solidFill>
                        <a:latin typeface="Asap"/>
                      </a:endParaRPr>
                    </a:p>
                  </a:txBody>
                  <a:tcPr>
                    <a:solidFill>
                      <a:srgbClr val="41AEBE"/>
                    </a:solidFill>
                  </a:tcPr>
                </a:tc>
                <a:tc>
                  <a:txBody>
                    <a:bodyPr/>
                    <a:lstStyle/>
                    <a:p>
                      <a:pPr algn="l" fontAlgn="base">
                        <a:lnSpc>
                          <a:spcPct val="120000"/>
                        </a:lnSpc>
                        <a:spcAft>
                          <a:spcPts val="1000"/>
                        </a:spcAft>
                      </a:pPr>
                      <a:r>
                        <a:rPr lang="nb-NO" sz="1200" i="0">
                          <a:solidFill>
                            <a:srgbClr val="000000"/>
                          </a:solidFill>
                          <a:effectLst/>
                          <a:latin typeface="Asap"/>
                          <a:ea typeface="Times New Roman" panose="02020603050405020304" pitchFamily="18" charset="0"/>
                          <a:cs typeface="Calibri"/>
                        </a:rPr>
                        <a:t>Kontrakts forvaltning. Ansvarliggjøring av bestiller.</a:t>
                      </a:r>
                    </a:p>
                    <a:p>
                      <a:pPr algn="l" fontAlgn="base">
                        <a:lnSpc>
                          <a:spcPct val="120000"/>
                        </a:lnSpc>
                        <a:spcAft>
                          <a:spcPts val="1000"/>
                        </a:spcAft>
                      </a:pPr>
                      <a:endParaRPr lang="nb-NO" sz="1200" i="1" dirty="0">
                        <a:effectLst/>
                        <a:latin typeface="Asap"/>
                        <a:ea typeface="Times New Roman" panose="02020603050405020304" pitchFamily="18" charset="0"/>
                        <a:cs typeface="Times New Roman"/>
                      </a:endParaRPr>
                    </a:p>
                  </a:txBody>
                  <a:tcPr marL="89535" marR="89535" marT="0" marB="0">
                    <a:solidFill>
                      <a:srgbClr val="41AEBE"/>
                    </a:solidFill>
                  </a:tcPr>
                </a:tc>
                <a:tc>
                  <a:txBody>
                    <a:bodyPr/>
                    <a:lstStyle/>
                    <a:p>
                      <a:r>
                        <a:rPr lang="nb-NO" sz="1200" b="0" i="0" u="none" strike="noStrike" kern="1200" cap="all" dirty="0">
                          <a:solidFill>
                            <a:schemeClr val="dk1"/>
                          </a:solidFill>
                          <a:effectLst/>
                          <a:latin typeface="Asap"/>
                          <a:ea typeface="+mn-ea"/>
                          <a:cs typeface="+mn-cs"/>
                        </a:rPr>
                        <a:t>LEDER ØKONOMI &amp; FINANS</a:t>
                      </a:r>
                      <a:endParaRPr lang="nb-NO" sz="1200" dirty="0">
                        <a:latin typeface="Asap"/>
                      </a:endParaRPr>
                    </a:p>
                  </a:txBody>
                  <a:tcPr>
                    <a:solidFill>
                      <a:srgbClr val="41AEBE"/>
                    </a:solidFill>
                  </a:tcPr>
                </a:tc>
                <a:extLst>
                  <a:ext uri="{0D108BD9-81ED-4DB2-BD59-A6C34878D82A}">
                    <a16:rowId xmlns:a16="http://schemas.microsoft.com/office/drawing/2014/main" val="448964238"/>
                  </a:ext>
                </a:extLst>
              </a:tr>
            </a:tbl>
          </a:graphicData>
        </a:graphic>
      </p:graphicFrame>
    </p:spTree>
    <p:extLst>
      <p:ext uri="{BB962C8B-B14F-4D97-AF65-F5344CB8AC3E}">
        <p14:creationId xmlns:p14="http://schemas.microsoft.com/office/powerpoint/2010/main" val="593384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1968" cy="6858000"/>
          </a:xfrm>
          <a:solidFill>
            <a:srgbClr val="009599">
              <a:alpha val="96222"/>
            </a:srgbClr>
          </a:solidFill>
          <a:ln>
            <a:noFill/>
          </a:ln>
          <a:effectLst>
            <a:softEdge rad="0"/>
          </a:effectLst>
        </p:spPr>
        <p:txBody>
          <a:bodyPr>
            <a:normAutofit fontScale="90000"/>
          </a:bodyPr>
          <a:lstStyle/>
          <a:p>
            <a:pPr algn="l">
              <a:lnSpc>
                <a:spcPct val="150000"/>
              </a:lnSpc>
            </a:pPr>
            <a:br>
              <a:rPr lang="nb-NO" sz="1800" b="1" cap="none" dirty="0">
                <a:solidFill>
                  <a:schemeClr val="bg1"/>
                </a:solidFill>
              </a:rPr>
            </a:br>
            <a:br>
              <a:rPr lang="nb-NO" sz="1800" b="1" cap="none" dirty="0">
                <a:solidFill>
                  <a:schemeClr val="bg1"/>
                </a:solidFill>
              </a:rPr>
            </a:br>
            <a:r>
              <a:rPr lang="nb-NO" sz="1300" b="1" cap="none" dirty="0">
                <a:solidFill>
                  <a:schemeClr val="bg1"/>
                </a:solidFill>
                <a:latin typeface="Asap" pitchFamily="2" charset="0"/>
              </a:rPr>
              <a:t>OM OSS</a:t>
            </a:r>
            <a:br>
              <a:rPr lang="nb-NO" sz="1300" b="1" cap="none" dirty="0">
                <a:solidFill>
                  <a:schemeClr val="bg1"/>
                </a:solidFill>
                <a:latin typeface="Asap" pitchFamily="2" charset="0"/>
              </a:rPr>
            </a:br>
            <a:r>
              <a:rPr lang="nb-NO" sz="1300" i="1" cap="none" dirty="0">
                <a:solidFill>
                  <a:srgbClr val="006165"/>
                </a:solidFill>
                <a:latin typeface="Asap" pitchFamily="2" charset="0"/>
              </a:rPr>
              <a:t>-året 2023</a:t>
            </a:r>
            <a:br>
              <a:rPr lang="nb-NO" sz="1300" b="1" cap="none" dirty="0">
                <a:solidFill>
                  <a:schemeClr val="bg1"/>
                </a:solidFill>
                <a:latin typeface="Asap" pitchFamily="2" charset="0"/>
              </a:rPr>
            </a:br>
            <a:r>
              <a:rPr lang="nb-NO" sz="1300" cap="none" dirty="0">
                <a:solidFill>
                  <a:srgbClr val="006165"/>
                </a:solidFill>
                <a:latin typeface="Asap" pitchFamily="2" charset="0"/>
              </a:rPr>
              <a:t>-</a:t>
            </a:r>
            <a:r>
              <a:rPr lang="nb-NO" sz="1300" i="1" cap="none" dirty="0">
                <a:solidFill>
                  <a:srgbClr val="006165"/>
                </a:solidFill>
                <a:latin typeface="Asap" pitchFamily="2" charset="0"/>
              </a:rPr>
              <a:t>tidslinje</a:t>
            </a:r>
            <a:br>
              <a:rPr lang="nb-NO" sz="1300" i="1" cap="none" dirty="0">
                <a:solidFill>
                  <a:srgbClr val="006165"/>
                </a:solidFill>
                <a:latin typeface="Asap" pitchFamily="2" charset="0"/>
              </a:rPr>
            </a:br>
            <a:r>
              <a:rPr lang="nb-NO" sz="1300" i="1" cap="none" dirty="0">
                <a:solidFill>
                  <a:srgbClr val="006165"/>
                </a:solidFill>
                <a:latin typeface="Asap" pitchFamily="2" charset="0"/>
              </a:rPr>
              <a:t>-kart over Best Arctic</a:t>
            </a:r>
            <a:br>
              <a:rPr lang="nb-NO" sz="1300" i="1" cap="none" dirty="0">
                <a:solidFill>
                  <a:srgbClr val="006165"/>
                </a:solidFill>
                <a:latin typeface="Asap" pitchFamily="2" charset="0"/>
              </a:rPr>
            </a:br>
            <a:r>
              <a:rPr lang="nb-NO" sz="1300" i="1" cap="none" dirty="0">
                <a:solidFill>
                  <a:srgbClr val="006165"/>
                </a:solidFill>
                <a:latin typeface="Asap" pitchFamily="2" charset="0"/>
              </a:rPr>
              <a:t>-verdikjeden</a:t>
            </a:r>
            <a:br>
              <a:rPr lang="nb-NO" sz="1300" b="1" cap="none" dirty="0">
                <a:solidFill>
                  <a:srgbClr val="006165"/>
                </a:solidFill>
                <a:latin typeface="Asap" pitchFamily="2" charset="0"/>
              </a:rPr>
            </a:br>
            <a:r>
              <a:rPr lang="nb-NO" sz="1300" i="1" cap="none" dirty="0">
                <a:solidFill>
                  <a:srgbClr val="006165"/>
                </a:solidFill>
                <a:latin typeface="Asap" pitchFamily="2" charset="0"/>
              </a:rPr>
              <a:t>-her holder vi til</a:t>
            </a:r>
            <a:br>
              <a:rPr lang="nb-NO" sz="1300" i="1" cap="none" dirty="0">
                <a:solidFill>
                  <a:srgbClr val="006165"/>
                </a:solidFill>
                <a:latin typeface="Asap" pitchFamily="2" charset="0"/>
              </a:rPr>
            </a:br>
            <a:r>
              <a:rPr lang="nb-NO" sz="1300" i="1" cap="none" dirty="0">
                <a:solidFill>
                  <a:srgbClr val="006165"/>
                </a:solidFill>
                <a:latin typeface="Asap" pitchFamily="2" charset="0"/>
              </a:rPr>
              <a:t>-vesentlighetsanalysen</a:t>
            </a:r>
            <a:br>
              <a:rPr lang="nb-NO" sz="1300" b="1" cap="none" dirty="0">
                <a:solidFill>
                  <a:schemeClr val="bg1"/>
                </a:solidFill>
                <a:latin typeface="Asap" pitchFamily="2" charset="0"/>
              </a:rPr>
            </a:br>
            <a:r>
              <a:rPr lang="nb-NO" sz="1300" b="1" cap="none" dirty="0">
                <a:solidFill>
                  <a:schemeClr val="bg1"/>
                </a:solidFill>
                <a:latin typeface="Asap" pitchFamily="2" charset="0"/>
              </a:rPr>
              <a:t>VÅRE FOKUSOMRÅDER</a:t>
            </a:r>
            <a:br>
              <a:rPr lang="nb-NO" sz="1300" i="1" cap="none" dirty="0">
                <a:solidFill>
                  <a:schemeClr val="bg1"/>
                </a:solidFill>
                <a:latin typeface="Asap" pitchFamily="2" charset="0"/>
              </a:rPr>
            </a:br>
            <a:r>
              <a:rPr lang="nb-NO" sz="1300" i="1" cap="none" dirty="0">
                <a:solidFill>
                  <a:schemeClr val="bg1"/>
                </a:solidFill>
                <a:latin typeface="Asap" pitchFamily="2" charset="0"/>
              </a:rPr>
              <a:t>-Tilnærming til bærekraft</a:t>
            </a:r>
            <a:br>
              <a:rPr lang="nb-NO" sz="1300" i="1" cap="none" dirty="0">
                <a:solidFill>
                  <a:schemeClr val="bg1"/>
                </a:solidFill>
                <a:latin typeface="Asap" pitchFamily="2" charset="0"/>
              </a:rPr>
            </a:br>
            <a:r>
              <a:rPr lang="nb-NO" sz="1300" i="1" cap="none" dirty="0">
                <a:solidFill>
                  <a:schemeClr val="bg1"/>
                </a:solidFill>
                <a:latin typeface="Asap" pitchFamily="2" charset="0"/>
              </a:rPr>
              <a:t>-FN bærekrafts mål</a:t>
            </a:r>
            <a:br>
              <a:rPr lang="nb-NO" sz="1300" i="1" cap="none" dirty="0">
                <a:solidFill>
                  <a:schemeClr val="bg1"/>
                </a:solidFill>
                <a:latin typeface="Asap" pitchFamily="2" charset="0"/>
              </a:rPr>
            </a:br>
            <a:r>
              <a:rPr lang="nb-NO" sz="1300" i="1" cap="none" dirty="0">
                <a:solidFill>
                  <a:schemeClr val="bg1"/>
                </a:solidFill>
                <a:latin typeface="Asap" pitchFamily="2" charset="0"/>
              </a:rPr>
              <a:t>-våre interessenter</a:t>
            </a:r>
            <a:br>
              <a:rPr lang="nb-NO" sz="1300" b="1" cap="none" dirty="0">
                <a:solidFill>
                  <a:schemeClr val="bg1"/>
                </a:solidFill>
                <a:latin typeface="Asap" pitchFamily="2" charset="0"/>
              </a:rPr>
            </a:br>
            <a:r>
              <a:rPr lang="nb-NO" sz="1300" b="1" cap="none" dirty="0">
                <a:solidFill>
                  <a:schemeClr val="bg1"/>
                </a:solidFill>
                <a:latin typeface="Asap" pitchFamily="2" charset="0"/>
              </a:rPr>
              <a:t>-</a:t>
            </a:r>
            <a:r>
              <a:rPr lang="nb-NO" sz="1300" cap="none" dirty="0">
                <a:solidFill>
                  <a:schemeClr val="bg1"/>
                </a:solidFill>
                <a:latin typeface="Asap" pitchFamily="2" charset="0"/>
              </a:rPr>
              <a:t>måleindisier</a:t>
            </a:r>
            <a:br>
              <a:rPr lang="nb-NO" sz="1300" cap="none" dirty="0">
                <a:solidFill>
                  <a:schemeClr val="bg1"/>
                </a:solidFill>
                <a:latin typeface="Asap" pitchFamily="2" charset="0"/>
              </a:rPr>
            </a:br>
            <a:r>
              <a:rPr lang="nb-NO" sz="1300" cap="none" dirty="0">
                <a:solidFill>
                  <a:schemeClr val="bg1"/>
                </a:solidFill>
                <a:latin typeface="Asap" pitchFamily="2" charset="0"/>
              </a:rPr>
              <a:t>-styringsstruktur</a:t>
            </a:r>
            <a:br>
              <a:rPr lang="nb-NO" sz="1300" cap="none" dirty="0">
                <a:solidFill>
                  <a:schemeClr val="bg1"/>
                </a:solidFill>
                <a:latin typeface="Asap" pitchFamily="2" charset="0"/>
              </a:rPr>
            </a:br>
            <a:r>
              <a:rPr lang="nb-NO" sz="1300" cap="none" dirty="0">
                <a:solidFill>
                  <a:schemeClr val="bg1"/>
                </a:solidFill>
                <a:latin typeface="Asap" pitchFamily="2" charset="0"/>
              </a:rPr>
              <a:t>-sertifiseringer</a:t>
            </a:r>
            <a:br>
              <a:rPr lang="nb-NO" sz="1300" cap="none" dirty="0">
                <a:solidFill>
                  <a:srgbClr val="006165"/>
                </a:solidFill>
                <a:latin typeface="Asap" pitchFamily="2" charset="0"/>
              </a:rPr>
            </a:br>
            <a:r>
              <a:rPr lang="nb-NO" sz="1300" cap="none" dirty="0">
                <a:solidFill>
                  <a:srgbClr val="006165"/>
                </a:solidFill>
                <a:latin typeface="Asap" pitchFamily="2" charset="0"/>
              </a:rPr>
              <a:t>TJENESTER (TRANSPORT/AKTIVITETER)</a:t>
            </a:r>
            <a:br>
              <a:rPr lang="nb-NO" sz="1300" cap="none" dirty="0">
                <a:solidFill>
                  <a:srgbClr val="006165"/>
                </a:solidFill>
                <a:latin typeface="Asap" pitchFamily="2" charset="0"/>
              </a:rPr>
            </a:br>
            <a:r>
              <a:rPr lang="nb-NO" sz="1300" cap="none" dirty="0">
                <a:solidFill>
                  <a:srgbClr val="006165"/>
                </a:solidFill>
                <a:latin typeface="Asap" pitchFamily="2" charset="0"/>
              </a:rPr>
              <a:t>NATUREN</a:t>
            </a:r>
            <a:br>
              <a:rPr lang="nb-NO" sz="1300" cap="none" dirty="0">
                <a:solidFill>
                  <a:srgbClr val="006165"/>
                </a:solidFill>
                <a:latin typeface="Asap" pitchFamily="2" charset="0"/>
              </a:rPr>
            </a:br>
            <a:r>
              <a:rPr lang="nb-NO" sz="1300" cap="none" dirty="0">
                <a:solidFill>
                  <a:srgbClr val="006165"/>
                </a:solidFill>
                <a:latin typeface="Asap" pitchFamily="2" charset="0"/>
              </a:rPr>
              <a:t>FOLKENE</a:t>
            </a:r>
            <a:br>
              <a:rPr lang="nb-NO" sz="1300" cap="none" dirty="0">
                <a:solidFill>
                  <a:srgbClr val="006165"/>
                </a:solidFill>
                <a:latin typeface="Asap" pitchFamily="2" charset="0"/>
              </a:rPr>
            </a:br>
            <a:r>
              <a:rPr lang="nb-NO" sz="1300" cap="none" dirty="0">
                <a:solidFill>
                  <a:srgbClr val="006165"/>
                </a:solidFill>
                <a:latin typeface="Asap" pitchFamily="2" charset="0"/>
              </a:rPr>
              <a:t>FREMTIDEN</a:t>
            </a:r>
            <a:br>
              <a:rPr lang="nb-NO" sz="1300" cap="none" dirty="0">
                <a:solidFill>
                  <a:srgbClr val="006165"/>
                </a:solidFill>
                <a:latin typeface="Asap" pitchFamily="2" charset="0"/>
              </a:rPr>
            </a:br>
            <a:endParaRPr lang="nb-NO" sz="1300" dirty="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3372158" y="824394"/>
            <a:ext cx="8216440" cy="1303961"/>
          </a:xfrm>
          <a:noFill/>
        </p:spPr>
        <p:txBody>
          <a:bodyPr vert="horz" lIns="91440" tIns="45720" rIns="91440" bIns="45720" rtlCol="0" anchor="t">
            <a:normAutofit lnSpcReduction="10000"/>
          </a:bodyPr>
          <a:lstStyle/>
          <a:p>
            <a:pPr marL="0" indent="0" algn="ctr">
              <a:lnSpc>
                <a:spcPct val="120000"/>
              </a:lnSpc>
              <a:spcBef>
                <a:spcPts val="0"/>
              </a:spcBef>
              <a:buNone/>
            </a:pPr>
            <a:r>
              <a:rPr lang="nb-NO" dirty="0">
                <a:latin typeface="Asap"/>
              </a:rPr>
              <a:t>Vår visjon: "</a:t>
            </a:r>
            <a:r>
              <a:rPr lang="nb-NO" dirty="0">
                <a:solidFill>
                  <a:srgbClr val="0D0D0D"/>
                </a:solidFill>
                <a:latin typeface="Asap"/>
              </a:rPr>
              <a:t>Life changing experiences</a:t>
            </a:r>
            <a:r>
              <a:rPr lang="nb-NO" dirty="0">
                <a:latin typeface="Asap"/>
              </a:rPr>
              <a:t>"</a:t>
            </a:r>
            <a:endParaRPr lang="nb-NO" b="0" u="none" strike="noStrike" dirty="0">
              <a:solidFill>
                <a:srgbClr val="333333"/>
              </a:solidFill>
              <a:effectLst/>
              <a:latin typeface="Asap"/>
            </a:endParaRPr>
          </a:p>
          <a:p>
            <a:pPr marL="0" indent="0" algn="ctr">
              <a:lnSpc>
                <a:spcPct val="120000"/>
              </a:lnSpc>
              <a:spcBef>
                <a:spcPts val="0"/>
              </a:spcBef>
              <a:buNone/>
            </a:pPr>
            <a:r>
              <a:rPr lang="nb-NO" dirty="0">
                <a:latin typeface="Asap"/>
              </a:rPr>
              <a:t>Best Arctic har som mål å være pådriver, nav og motor for utforming av</a:t>
            </a:r>
          </a:p>
          <a:p>
            <a:pPr marL="0" indent="0" algn="ctr">
              <a:lnSpc>
                <a:spcPct val="120000"/>
              </a:lnSpc>
              <a:spcBef>
                <a:spcPts val="0"/>
              </a:spcBef>
              <a:buNone/>
            </a:pPr>
            <a:r>
              <a:rPr lang="nb-NO" dirty="0">
                <a:latin typeface="Asap"/>
              </a:rPr>
              <a:t> "Det moderne bærekraftige reiselivet" i Arktis.</a:t>
            </a:r>
            <a:br>
              <a:rPr lang="nb-NO" sz="1600" dirty="0">
                <a:latin typeface="Asap" pitchFamily="2" charset="0"/>
              </a:rPr>
            </a:br>
            <a:endParaRPr lang="nb-NO" sz="1600" dirty="0">
              <a:latin typeface="Asap" pitchFamily="2" charset="0"/>
            </a:endParaRPr>
          </a:p>
          <a:p>
            <a:endParaRPr lang="nb-NO" sz="700"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750" y="97667"/>
            <a:ext cx="1760525" cy="698230"/>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924828" y="426565"/>
            <a:ext cx="5745892" cy="461665"/>
          </a:xfrm>
          <a:prstGeom prst="rect">
            <a:avLst/>
          </a:prstGeom>
          <a:noFill/>
        </p:spPr>
        <p:txBody>
          <a:bodyPr wrap="square" lIns="91440" tIns="45720" rIns="91440" bIns="45720" rtlCol="0" anchor="t">
            <a:spAutoFit/>
          </a:bodyPr>
          <a:lstStyle/>
          <a:p>
            <a:pPr algn="ctr"/>
            <a:r>
              <a:rPr lang="nb-NO" sz="2400" b="1" dirty="0">
                <a:latin typeface="Asap"/>
              </a:rPr>
              <a:t>Våre fokusområder</a:t>
            </a:r>
          </a:p>
        </p:txBody>
      </p:sp>
      <p:graphicFrame>
        <p:nvGraphicFramePr>
          <p:cNvPr id="4" name="Tabell 4">
            <a:extLst>
              <a:ext uri="{FF2B5EF4-FFF2-40B4-BE49-F238E27FC236}">
                <a16:creationId xmlns:a16="http://schemas.microsoft.com/office/drawing/2014/main" id="{4DD80C9E-BEF0-94B1-7847-C44D29DAC79A}"/>
              </a:ext>
            </a:extLst>
          </p:cNvPr>
          <p:cNvGraphicFramePr>
            <a:graphicFrameLocks noGrp="1"/>
          </p:cNvGraphicFramePr>
          <p:nvPr>
            <p:extLst>
              <p:ext uri="{D42A27DB-BD31-4B8C-83A1-F6EECF244321}">
                <p14:modId xmlns:p14="http://schemas.microsoft.com/office/powerpoint/2010/main" val="101065066"/>
              </p:ext>
            </p:extLst>
          </p:nvPr>
        </p:nvGraphicFramePr>
        <p:xfrm>
          <a:off x="3380014" y="1859434"/>
          <a:ext cx="8216440" cy="4572001"/>
        </p:xfrm>
        <a:graphic>
          <a:graphicData uri="http://schemas.openxmlformats.org/drawingml/2006/table">
            <a:tbl>
              <a:tblPr firstRow="1" bandRow="1">
                <a:tableStyleId>{8A107856-5554-42FB-B03E-39F5DBC370BA}</a:tableStyleId>
              </a:tblPr>
              <a:tblGrid>
                <a:gridCol w="2054110">
                  <a:extLst>
                    <a:ext uri="{9D8B030D-6E8A-4147-A177-3AD203B41FA5}">
                      <a16:colId xmlns:a16="http://schemas.microsoft.com/office/drawing/2014/main" val="2433980849"/>
                    </a:ext>
                  </a:extLst>
                </a:gridCol>
                <a:gridCol w="2054110">
                  <a:extLst>
                    <a:ext uri="{9D8B030D-6E8A-4147-A177-3AD203B41FA5}">
                      <a16:colId xmlns:a16="http://schemas.microsoft.com/office/drawing/2014/main" val="3089761214"/>
                    </a:ext>
                  </a:extLst>
                </a:gridCol>
                <a:gridCol w="2054110">
                  <a:extLst>
                    <a:ext uri="{9D8B030D-6E8A-4147-A177-3AD203B41FA5}">
                      <a16:colId xmlns:a16="http://schemas.microsoft.com/office/drawing/2014/main" val="3966136508"/>
                    </a:ext>
                  </a:extLst>
                </a:gridCol>
                <a:gridCol w="2054110">
                  <a:extLst>
                    <a:ext uri="{9D8B030D-6E8A-4147-A177-3AD203B41FA5}">
                      <a16:colId xmlns:a16="http://schemas.microsoft.com/office/drawing/2014/main" val="1380662302"/>
                    </a:ext>
                  </a:extLst>
                </a:gridCol>
              </a:tblGrid>
              <a:tr h="744279">
                <a:tc>
                  <a:txBody>
                    <a:bodyPr/>
                    <a:lstStyle/>
                    <a:p>
                      <a:pPr algn="ctr"/>
                      <a:endParaRPr lang="nb-NO" sz="1200">
                        <a:latin typeface="Asap" pitchFamily="2" charset="0"/>
                      </a:endParaRPr>
                    </a:p>
                    <a:p>
                      <a:pPr algn="ctr"/>
                      <a:r>
                        <a:rPr lang="nb-NO" sz="1200">
                          <a:latin typeface="Asap"/>
                        </a:rPr>
                        <a:t>       TJENESTER </a:t>
                      </a:r>
                    </a:p>
                    <a:p>
                      <a:pPr algn="ctr"/>
                      <a:r>
                        <a:rPr lang="nb-NO" sz="1200">
                          <a:latin typeface="Asap"/>
                        </a:rPr>
                        <a:t>    </a:t>
                      </a:r>
                      <a:r>
                        <a:rPr lang="nb-NO" sz="1100">
                          <a:latin typeface="Asap"/>
                        </a:rPr>
                        <a:t>   (transport/aktivitet)</a:t>
                      </a:r>
                      <a:endParaRPr lang="nb-NO" sz="1100" dirty="0">
                        <a:latin typeface="Asap"/>
                      </a:endParaRPr>
                    </a:p>
                  </a:txBody>
                  <a:tcPr/>
                </a:tc>
                <a:tc>
                  <a:txBody>
                    <a:bodyPr/>
                    <a:lstStyle/>
                    <a:p>
                      <a:pPr algn="ctr"/>
                      <a:endParaRPr lang="nb-NO" sz="1200">
                        <a:latin typeface="Asap" pitchFamily="2" charset="0"/>
                      </a:endParaRPr>
                    </a:p>
                    <a:p>
                      <a:pPr algn="ctr"/>
                      <a:r>
                        <a:rPr lang="nb-NO" sz="1200">
                          <a:latin typeface="Asap"/>
                        </a:rPr>
                        <a:t>      NATUREN</a:t>
                      </a:r>
                      <a:endParaRPr lang="nb-NO" sz="1200" dirty="0">
                        <a:latin typeface="Asap"/>
                      </a:endParaRPr>
                    </a:p>
                  </a:txBody>
                  <a:tcPr/>
                </a:tc>
                <a:tc>
                  <a:txBody>
                    <a:bodyPr/>
                    <a:lstStyle/>
                    <a:p>
                      <a:pPr algn="ctr"/>
                      <a:endParaRPr lang="nb-NO" sz="1200">
                        <a:latin typeface="Asap" pitchFamily="2" charset="0"/>
                      </a:endParaRPr>
                    </a:p>
                    <a:p>
                      <a:pPr algn="ctr"/>
                      <a:r>
                        <a:rPr lang="nb-NO" sz="1200">
                          <a:latin typeface="Asap"/>
                        </a:rPr>
                        <a:t>      FOLKENE</a:t>
                      </a:r>
                      <a:endParaRPr lang="nb-NO" sz="1200" dirty="0">
                        <a:latin typeface="Asap"/>
                      </a:endParaRPr>
                    </a:p>
                  </a:txBody>
                  <a:tcPr/>
                </a:tc>
                <a:tc>
                  <a:txBody>
                    <a:bodyPr/>
                    <a:lstStyle/>
                    <a:p>
                      <a:pPr algn="ctr"/>
                      <a:endParaRPr lang="nb-NO" sz="1200">
                        <a:latin typeface="Asap" pitchFamily="2" charset="0"/>
                      </a:endParaRPr>
                    </a:p>
                    <a:p>
                      <a:pPr algn="ctr"/>
                      <a:r>
                        <a:rPr lang="nb-NO" sz="1200">
                          <a:latin typeface="Asap"/>
                        </a:rPr>
                        <a:t>    FREMTIDEN</a:t>
                      </a:r>
                      <a:endParaRPr lang="nb-NO" sz="1200" dirty="0">
                        <a:latin typeface="Asap"/>
                      </a:endParaRPr>
                    </a:p>
                  </a:txBody>
                  <a:tcPr/>
                </a:tc>
                <a:extLst>
                  <a:ext uri="{0D108BD9-81ED-4DB2-BD59-A6C34878D82A}">
                    <a16:rowId xmlns:a16="http://schemas.microsoft.com/office/drawing/2014/main" val="2197278781"/>
                  </a:ext>
                </a:extLst>
              </a:tr>
              <a:tr h="1382233">
                <a:tc>
                  <a:txBody>
                    <a:bodyPr/>
                    <a:lstStyle/>
                    <a:p>
                      <a:r>
                        <a:rPr lang="nb-NO" sz="800" b="0" i="0" u="none" strike="noStrike" kern="1200" dirty="0">
                          <a:solidFill>
                            <a:schemeClr val="dk1"/>
                          </a:solidFill>
                          <a:effectLst/>
                          <a:latin typeface="Asap"/>
                          <a:ea typeface="+mn-ea"/>
                          <a:cs typeface="+mn-cs"/>
                        </a:rPr>
                        <a:t>Vårt formål er å gjøre det enkelt  å reise å oppleve Nord Norge og Nordkalotten. </a:t>
                      </a:r>
                      <a:endParaRPr lang="nb-NO" sz="800" b="0" i="0" u="none" strike="noStrike" kern="1200" dirty="0">
                        <a:solidFill>
                          <a:schemeClr val="dk1"/>
                        </a:solidFill>
                        <a:effectLst/>
                        <a:latin typeface="Asap" pitchFamily="2" charset="0"/>
                        <a:ea typeface="+mn-ea"/>
                        <a:cs typeface="+mn-cs"/>
                      </a:endParaRPr>
                    </a:p>
                    <a:p>
                      <a:r>
                        <a:rPr lang="nb-NO" sz="800" b="0" i="0" u="none" strike="noStrike" kern="1200" dirty="0">
                          <a:solidFill>
                            <a:schemeClr val="dk1"/>
                          </a:solidFill>
                          <a:effectLst/>
                          <a:latin typeface="Asap"/>
                          <a:ea typeface="+mn-ea"/>
                          <a:cs typeface="+mn-cs"/>
                        </a:rPr>
                        <a:t>Vi skal gjennom samarbeide (og eierskap der det er naturlig) produsere og selge transport, aktiviteter og opplevelser basert på arktisk natur og naturfenomener, </a:t>
                      </a:r>
                    </a:p>
                    <a:p>
                      <a:r>
                        <a:rPr lang="nb-NO" sz="800" b="0" i="0" u="none" strike="noStrike" kern="1200" dirty="0">
                          <a:solidFill>
                            <a:schemeClr val="dk1"/>
                          </a:solidFill>
                          <a:effectLst/>
                          <a:latin typeface="Asap"/>
                          <a:ea typeface="+mn-ea"/>
                          <a:cs typeface="+mn-cs"/>
                        </a:rPr>
                        <a:t>Vi må sørge for å stille krav til leverandører og samarbeidspartnere.</a:t>
                      </a:r>
                      <a:endParaRPr lang="nb-NO" sz="800" dirty="0">
                        <a:latin typeface="Asap"/>
                      </a:endParaRPr>
                    </a:p>
                  </a:txBody>
                  <a:tcPr/>
                </a:tc>
                <a:tc>
                  <a:txBody>
                    <a:bodyPr/>
                    <a:lstStyle/>
                    <a:p>
                      <a:r>
                        <a:rPr lang="nb-NO" sz="800" b="0" i="0" u="none" strike="noStrike" kern="1200" dirty="0">
                          <a:solidFill>
                            <a:schemeClr val="dk1"/>
                          </a:solidFill>
                          <a:effectLst/>
                          <a:latin typeface="Asap"/>
                          <a:ea typeface="+mn-ea"/>
                          <a:cs typeface="+mn-cs"/>
                        </a:rPr>
                        <a:t>Basert på arktisk natur og naturfenomener, lar vi gjestene utforske og bruke naturen til læring, utfordringer og rekreasjon gjennom tilpassede bærekraftige aktiviteter. </a:t>
                      </a:r>
                    </a:p>
                    <a:p>
                      <a:pPr>
                        <a:lnSpc>
                          <a:spcPct val="100000"/>
                        </a:lnSpc>
                      </a:pPr>
                      <a:r>
                        <a:rPr lang="nb-NO" sz="800" b="0" i="0" u="none" strike="noStrike" kern="1200" dirty="0">
                          <a:solidFill>
                            <a:schemeClr val="dk1"/>
                          </a:solidFill>
                          <a:effectLst/>
                          <a:latin typeface="Asap"/>
                          <a:ea typeface="+mn-ea"/>
                          <a:cs typeface="+mn-cs"/>
                        </a:rPr>
                        <a:t>Vi har som mål å arbeide for å minimere våre lokale fotavtrykk med hensyn til energibruk, slitasje på natur, støy og andre ulemper for lokal befolkninga.</a:t>
                      </a:r>
                    </a:p>
                  </a:txBody>
                  <a:tcPr/>
                </a:tc>
                <a:tc>
                  <a:txBody>
                    <a:bodyPr/>
                    <a:lstStyle/>
                    <a:p>
                      <a:r>
                        <a:rPr lang="nb-NO" sz="800">
                          <a:latin typeface="Asap"/>
                        </a:rPr>
                        <a:t>Uten menneskene er vi ingen ting.</a:t>
                      </a:r>
                    </a:p>
                    <a:p>
                      <a:r>
                        <a:rPr lang="nb-NO" sz="800">
                          <a:latin typeface="Asap"/>
                        </a:rPr>
                        <a:t>Vi trenger ildsjeler som er stolte av arbeidsplassen sin og som vil være med på å utvikle ett  bærekraftig reiseliv og lokalsamfunn preget av likeverd og mangfold.</a:t>
                      </a:r>
                      <a:endParaRPr lang="nb-NO" sz="800" dirty="0">
                        <a:latin typeface="Asap"/>
                      </a:endParaRPr>
                    </a:p>
                  </a:txBody>
                  <a:tcPr/>
                </a:tc>
                <a:tc>
                  <a:txBody>
                    <a:bodyPr/>
                    <a:lstStyle/>
                    <a:p>
                      <a:r>
                        <a:rPr lang="nb-NO" sz="800" b="0" i="0" u="none" strike="noStrike" kern="1200" dirty="0">
                          <a:solidFill>
                            <a:schemeClr val="dk1"/>
                          </a:solidFill>
                          <a:effectLst/>
                          <a:latin typeface="Asap"/>
                          <a:ea typeface="+mn-ea"/>
                          <a:cs typeface="+mn-cs"/>
                        </a:rPr>
                        <a:t>Som en betydelig aktør innen reiselivet og transportnæringen i nord har vi mulighet til å tilrettelegge for nye innovative løsninger samt bidra til å skape bærekraftige byer og lokalsamfunn.</a:t>
                      </a:r>
                    </a:p>
                    <a:p>
                      <a:r>
                        <a:rPr lang="nb-NO" sz="800" b="0" i="0" u="none" strike="noStrike" kern="1200" dirty="0">
                          <a:solidFill>
                            <a:schemeClr val="dk1"/>
                          </a:solidFill>
                          <a:effectLst/>
                          <a:latin typeface="Asap"/>
                          <a:ea typeface="+mn-ea"/>
                          <a:cs typeface="+mn-cs"/>
                        </a:rPr>
                        <a:t>Alt vi gjør skal hensyn ta miljøet, naturen, folkene som bor her og utvikling på en bærekraftig måte. </a:t>
                      </a:r>
                      <a:endParaRPr lang="nb-NO" sz="800" dirty="0">
                        <a:latin typeface="Asap" pitchFamily="2" charset="0"/>
                      </a:endParaRPr>
                    </a:p>
                  </a:txBody>
                  <a:tcPr/>
                </a:tc>
                <a:extLst>
                  <a:ext uri="{0D108BD9-81ED-4DB2-BD59-A6C34878D82A}">
                    <a16:rowId xmlns:a16="http://schemas.microsoft.com/office/drawing/2014/main" val="617267017"/>
                  </a:ext>
                </a:extLst>
              </a:tr>
              <a:tr h="637954">
                <a:tc>
                  <a:txBody>
                    <a:bodyPr/>
                    <a:lstStyle/>
                    <a:p>
                      <a:pPr algn="ctr"/>
                      <a:r>
                        <a:rPr lang="nb-NO" sz="1200">
                          <a:latin typeface="Asap"/>
                        </a:rPr>
                        <a:t>VESENTLIG TEMA</a:t>
                      </a:r>
                      <a:endParaRPr lang="nb-NO" sz="1200" dirty="0">
                        <a:latin typeface="Asap"/>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latin typeface="Asap"/>
                        </a:rPr>
                        <a:t>VESENTLIG TEMA</a:t>
                      </a:r>
                    </a:p>
                    <a:p>
                      <a:pPr algn="ctr"/>
                      <a:endParaRPr lang="nb-NO">
                        <a:latin typeface="Asap"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latin typeface="Asap"/>
                        </a:rPr>
                        <a:t>VESENTLIG TEMA</a:t>
                      </a:r>
                    </a:p>
                    <a:p>
                      <a:pPr algn="ctr"/>
                      <a:endParaRPr lang="nb-NO">
                        <a:latin typeface="Asap" pitchFamily="2"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1200">
                          <a:latin typeface="Asap"/>
                        </a:rPr>
                        <a:t>VESENTLIG TEMA</a:t>
                      </a:r>
                    </a:p>
                    <a:p>
                      <a:pPr algn="ctr"/>
                      <a:endParaRPr lang="nb-NO">
                        <a:latin typeface="Asap" pitchFamily="2" charset="0"/>
                      </a:endParaRPr>
                    </a:p>
                  </a:txBody>
                  <a:tcPr/>
                </a:tc>
                <a:extLst>
                  <a:ext uri="{0D108BD9-81ED-4DB2-BD59-A6C34878D82A}">
                    <a16:rowId xmlns:a16="http://schemas.microsoft.com/office/drawing/2014/main" val="651654477"/>
                  </a:ext>
                </a:extLst>
              </a:tr>
              <a:tr h="1807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800">
                          <a:latin typeface="Asap"/>
                        </a:rPr>
                        <a:t>- Påvirkning og samarbeid med leverandører og partnere (krav og kontrakter)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latin typeface="Asap"/>
                        </a:rPr>
                        <a:t>- Produktkvalitet og trafikksikkerhet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latin typeface="Asap"/>
                        </a:rPr>
                        <a:t>- Markedskommunikasjon</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latin typeface="Asap"/>
                        </a:rPr>
                        <a:t>- Bruk av sertifiseringer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800">
                          <a:latin typeface="Asap"/>
                        </a:rPr>
                        <a:t>- Ressursbruk og utnyttelsesgrad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800">
                        <a:latin typeface="Asap"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800">
                        <a:latin typeface="Asap" pitchFamily="2"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800">
                        <a:latin typeface="Asap"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800">
                        <a:latin typeface="Asap" pitchFamily="2" charset="0"/>
                      </a:endParaRPr>
                    </a:p>
                    <a:p>
                      <a:endParaRPr lang="nb-NO" sz="800">
                        <a:latin typeface="Asap" pitchFamily="2" charset="0"/>
                      </a:endParaRPr>
                    </a:p>
                  </a:txBody>
                  <a:tcPr/>
                </a:tc>
                <a:tc>
                  <a:txBody>
                    <a:bodyPr/>
                    <a:lstStyle/>
                    <a:p>
                      <a:r>
                        <a:rPr lang="nb-NO" sz="800">
                          <a:latin typeface="Asap"/>
                        </a:rPr>
                        <a:t>-      Påvirkning på naturen</a:t>
                      </a:r>
                    </a:p>
                    <a:p>
                      <a:r>
                        <a:rPr lang="nb-NO" sz="800">
                          <a:latin typeface="Asap"/>
                        </a:rPr>
                        <a:t>-      Redusere utslipp </a:t>
                      </a:r>
                    </a:p>
                    <a:p>
                      <a:pPr marL="171450" indent="-171450">
                        <a:buFontTx/>
                        <a:buChar char="-"/>
                      </a:pPr>
                      <a:r>
                        <a:rPr lang="nb-NO" sz="800">
                          <a:latin typeface="Asap"/>
                        </a:rPr>
                        <a:t>Redusere avfall og kildesortere</a:t>
                      </a:r>
                    </a:p>
                    <a:p>
                      <a:pPr marL="171450" indent="-171450">
                        <a:buFontTx/>
                        <a:buChar char="-"/>
                      </a:pPr>
                      <a:r>
                        <a:rPr lang="nb-NO" sz="800">
                          <a:latin typeface="Asap"/>
                        </a:rPr>
                        <a:t>Resirkulering</a:t>
                      </a:r>
                    </a:p>
                    <a:p>
                      <a:endParaRPr lang="nb-NO">
                        <a:latin typeface="Asap" pitchFamily="2" charset="0"/>
                      </a:endParaRP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Etterlevelse av lover og stander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arbeidsavtaler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HMS og ansattes engasjement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Lokalt samfunnsansvar og engasjement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Mangfold, likestilling og inkludering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800" dirty="0">
                          <a:latin typeface="Asap"/>
                        </a:rPr>
                        <a:t>Risikostyring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nb-NO" sz="800" dirty="0">
                        <a:latin typeface="Asap" pitchFamily="2" charset="0"/>
                      </a:endParaRPr>
                    </a:p>
                    <a:p>
                      <a:endParaRPr lang="nb-NO" sz="800" dirty="0">
                        <a:latin typeface="Asap" pitchFamily="2" charset="0"/>
                      </a:endParaRPr>
                    </a:p>
                  </a:txBody>
                  <a:tcPr/>
                </a:tc>
                <a:tc>
                  <a:txBody>
                    <a:bodyPr/>
                    <a:lstStyle/>
                    <a:p>
                      <a:pPr marL="171450" indent="-171450">
                        <a:buFontTx/>
                        <a:buChar char="-"/>
                      </a:pPr>
                      <a:r>
                        <a:rPr lang="nb-NO" sz="800" dirty="0">
                          <a:latin typeface="Asap"/>
                        </a:rPr>
                        <a:t>God forretningsskikk</a:t>
                      </a:r>
                    </a:p>
                    <a:p>
                      <a:pPr marL="171450" indent="-171450">
                        <a:buFontTx/>
                        <a:buChar char="-"/>
                      </a:pPr>
                      <a:r>
                        <a:rPr lang="nb-NO" sz="800" dirty="0">
                          <a:latin typeface="Asap"/>
                        </a:rPr>
                        <a:t>Leverandørkrav og oppfølging</a:t>
                      </a:r>
                    </a:p>
                    <a:p>
                      <a:pPr marL="171450" indent="-171450">
                        <a:buFontTx/>
                        <a:buChar char="-"/>
                      </a:pPr>
                      <a:r>
                        <a:rPr lang="nb-NO" sz="800" dirty="0">
                          <a:latin typeface="Asap"/>
                        </a:rPr>
                        <a:t>Bærekraftig og innovativ forretningsmodell</a:t>
                      </a:r>
                    </a:p>
                    <a:p>
                      <a:pPr marL="171450" indent="-171450">
                        <a:buFontTx/>
                        <a:buChar char="-"/>
                      </a:pPr>
                      <a:r>
                        <a:rPr lang="nb-NO" sz="800" dirty="0">
                          <a:latin typeface="Asap"/>
                        </a:rPr>
                        <a:t>Klimautslipp fra egen virksomhet</a:t>
                      </a:r>
                    </a:p>
                    <a:p>
                      <a:pPr marL="171450" indent="-171450">
                        <a:buFontTx/>
                        <a:buChar char="-"/>
                      </a:pPr>
                      <a:endParaRPr lang="nb-NO" sz="800" dirty="0">
                        <a:latin typeface="Asap" pitchFamily="2" charset="0"/>
                      </a:endParaRPr>
                    </a:p>
                    <a:p>
                      <a:pPr marL="171450" indent="-171450">
                        <a:buFontTx/>
                        <a:buChar char="-"/>
                      </a:pPr>
                      <a:endParaRPr lang="nb-NO" sz="800" dirty="0">
                        <a:latin typeface="Asap" pitchFamily="2" charset="0"/>
                      </a:endParaRPr>
                    </a:p>
                    <a:p>
                      <a:pPr marL="171450" indent="-171450">
                        <a:buFontTx/>
                        <a:buChar char="-"/>
                      </a:pPr>
                      <a:endParaRPr lang="nb-NO" sz="800" dirty="0">
                        <a:latin typeface="Asap" pitchFamily="2" charset="0"/>
                      </a:endParaRPr>
                    </a:p>
                  </a:txBody>
                  <a:tcPr/>
                </a:tc>
                <a:extLst>
                  <a:ext uri="{0D108BD9-81ED-4DB2-BD59-A6C34878D82A}">
                    <a16:rowId xmlns:a16="http://schemas.microsoft.com/office/drawing/2014/main" val="210833417"/>
                  </a:ext>
                </a:extLst>
              </a:tr>
            </a:tbl>
          </a:graphicData>
        </a:graphic>
      </p:graphicFrame>
      <p:pic>
        <p:nvPicPr>
          <p:cNvPr id="6" name="Grafikk 5" descr="Buss med heldekkende fyll">
            <a:extLst>
              <a:ext uri="{FF2B5EF4-FFF2-40B4-BE49-F238E27FC236}">
                <a16:creationId xmlns:a16="http://schemas.microsoft.com/office/drawing/2014/main" id="{422D7D15-21F7-7DCC-4422-16AF4C93E08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4644" y="2402853"/>
            <a:ext cx="216329" cy="216329"/>
          </a:xfrm>
          <a:prstGeom prst="rect">
            <a:avLst/>
          </a:prstGeom>
        </p:spPr>
      </p:pic>
      <p:pic>
        <p:nvPicPr>
          <p:cNvPr id="7" name="Grafikk 6" descr="Fottur med heldekkende fyll">
            <a:extLst>
              <a:ext uri="{FF2B5EF4-FFF2-40B4-BE49-F238E27FC236}">
                <a16:creationId xmlns:a16="http://schemas.microsoft.com/office/drawing/2014/main" id="{F78BB77C-2519-065E-C4AA-32A5ED98C0A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349872" y="2402853"/>
            <a:ext cx="211424" cy="216329"/>
          </a:xfrm>
          <a:prstGeom prst="rect">
            <a:avLst/>
          </a:prstGeom>
        </p:spPr>
      </p:pic>
      <p:pic>
        <p:nvPicPr>
          <p:cNvPr id="12" name="Grafikk 11" descr="Skogsmotiv med heldekkende fyll">
            <a:extLst>
              <a:ext uri="{FF2B5EF4-FFF2-40B4-BE49-F238E27FC236}">
                <a16:creationId xmlns:a16="http://schemas.microsoft.com/office/drawing/2014/main" id="{1CAA72A4-2CDD-C585-34EC-175228DD48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399157" y="2253145"/>
            <a:ext cx="238299" cy="238299"/>
          </a:xfrm>
          <a:prstGeom prst="rect">
            <a:avLst/>
          </a:prstGeom>
        </p:spPr>
      </p:pic>
      <p:pic>
        <p:nvPicPr>
          <p:cNvPr id="14" name="Grafikk 13" descr="Hjerte med heldekkende fyll">
            <a:extLst>
              <a:ext uri="{FF2B5EF4-FFF2-40B4-BE49-F238E27FC236}">
                <a16:creationId xmlns:a16="http://schemas.microsoft.com/office/drawing/2014/main" id="{25E514CA-83B3-9443-5B7C-F45F5CF2CA3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503933" y="2237589"/>
            <a:ext cx="273858" cy="273858"/>
          </a:xfrm>
          <a:prstGeom prst="rect">
            <a:avLst/>
          </a:prstGeom>
        </p:spPr>
      </p:pic>
      <p:pic>
        <p:nvPicPr>
          <p:cNvPr id="15" name="Grafikk 14" descr="Globus: Afrika og Europa med heldekkende fyll">
            <a:extLst>
              <a:ext uri="{FF2B5EF4-FFF2-40B4-BE49-F238E27FC236}">
                <a16:creationId xmlns:a16="http://schemas.microsoft.com/office/drawing/2014/main" id="{FC7847ED-4E84-D406-ECCF-CFE5D9CFCE66}"/>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17340" y="2295332"/>
            <a:ext cx="229388" cy="229388"/>
          </a:xfrm>
          <a:prstGeom prst="rect">
            <a:avLst/>
          </a:prstGeom>
        </p:spPr>
      </p:pic>
      <p:pic>
        <p:nvPicPr>
          <p:cNvPr id="8" name="Bilde 7" descr="Et bilde som inneholder tekst, Font, logo, design&#10;&#10;Automatisk generert beskrivelse">
            <a:extLst>
              <a:ext uri="{FF2B5EF4-FFF2-40B4-BE49-F238E27FC236}">
                <a16:creationId xmlns:a16="http://schemas.microsoft.com/office/drawing/2014/main" id="{C4E7595D-EA63-EAF8-B668-DCD01DF439E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990449" y="5646619"/>
            <a:ext cx="620489" cy="607351"/>
          </a:xfrm>
          <a:prstGeom prst="rect">
            <a:avLst/>
          </a:prstGeom>
        </p:spPr>
      </p:pic>
      <p:pic>
        <p:nvPicPr>
          <p:cNvPr id="10" name="Bilde 9" descr="Et bilde som inneholder tekst, Grafikk, grafisk design, Font&#10;&#10;Automatisk generert beskrivelse">
            <a:extLst>
              <a:ext uri="{FF2B5EF4-FFF2-40B4-BE49-F238E27FC236}">
                <a16:creationId xmlns:a16="http://schemas.microsoft.com/office/drawing/2014/main" id="{58267DA8-5716-6EA6-954E-42756B120AA6}"/>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188983" y="5613774"/>
            <a:ext cx="649936" cy="636799"/>
          </a:xfrm>
          <a:prstGeom prst="rect">
            <a:avLst/>
          </a:prstGeom>
        </p:spPr>
      </p:pic>
      <p:pic>
        <p:nvPicPr>
          <p:cNvPr id="16" name="Bilde 15" descr="Et bilde som inneholder tekst, Font, design, skjermbilde&#10;&#10;Automatisk generert beskrivelse">
            <a:extLst>
              <a:ext uri="{FF2B5EF4-FFF2-40B4-BE49-F238E27FC236}">
                <a16:creationId xmlns:a16="http://schemas.microsoft.com/office/drawing/2014/main" id="{44D15FE9-B99D-4061-176B-6805B6FF065E}"/>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116566" y="5613774"/>
            <a:ext cx="649936" cy="636799"/>
          </a:xfrm>
          <a:prstGeom prst="rect">
            <a:avLst/>
          </a:prstGeom>
        </p:spPr>
      </p:pic>
      <p:pic>
        <p:nvPicPr>
          <p:cNvPr id="19" name="Bilde 18" descr="Et bilde som inneholder tekst, logo, Grafikk, Font&#10;&#10;Automatisk generert beskrivelse">
            <a:extLst>
              <a:ext uri="{FF2B5EF4-FFF2-40B4-BE49-F238E27FC236}">
                <a16:creationId xmlns:a16="http://schemas.microsoft.com/office/drawing/2014/main" id="{9EDEC8BC-177B-7A44-1908-A70B7D5A3229}"/>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9589117" y="5610377"/>
            <a:ext cx="627058" cy="633626"/>
          </a:xfrm>
          <a:prstGeom prst="rect">
            <a:avLst/>
          </a:prstGeom>
        </p:spPr>
      </p:pic>
      <p:pic>
        <p:nvPicPr>
          <p:cNvPr id="21" name="Bilde 20" descr="Et bilde som inneholder tekst, Font, logo, Grafikk&#10;&#10;Automatisk generert beskrivelse">
            <a:extLst>
              <a:ext uri="{FF2B5EF4-FFF2-40B4-BE49-F238E27FC236}">
                <a16:creationId xmlns:a16="http://schemas.microsoft.com/office/drawing/2014/main" id="{1BEB7B7E-0C64-189E-1DFA-93D0E929C6FE}"/>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256777" y="5620343"/>
            <a:ext cx="619981" cy="633119"/>
          </a:xfrm>
          <a:prstGeom prst="rect">
            <a:avLst/>
          </a:prstGeom>
        </p:spPr>
      </p:pic>
      <p:pic>
        <p:nvPicPr>
          <p:cNvPr id="29" name="Bilde 28" descr="Et bilde som inneholder tekst, design, Font, Grafikk&#10;&#10;Automatisk generert beskrivelse">
            <a:extLst>
              <a:ext uri="{FF2B5EF4-FFF2-40B4-BE49-F238E27FC236}">
                <a16:creationId xmlns:a16="http://schemas.microsoft.com/office/drawing/2014/main" id="{51315B3D-F729-0156-8365-10FEA798A64B}"/>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928803" y="5607205"/>
            <a:ext cx="623663" cy="636801"/>
          </a:xfrm>
          <a:prstGeom prst="rect">
            <a:avLst/>
          </a:prstGeom>
        </p:spPr>
      </p:pic>
    </p:spTree>
    <p:extLst>
      <p:ext uri="{BB962C8B-B14F-4D97-AF65-F5344CB8AC3E}">
        <p14:creationId xmlns:p14="http://schemas.microsoft.com/office/powerpoint/2010/main" val="21886955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88751" cy="6858000"/>
          </a:xfrm>
          <a:solidFill>
            <a:srgbClr val="009599">
              <a:alpha val="96222"/>
            </a:srgbClr>
          </a:solidFill>
          <a:ln>
            <a:noFill/>
          </a:ln>
          <a:effectLst>
            <a:softEdge rad="0"/>
          </a:effectLst>
        </p:spPr>
        <p:txBody>
          <a:bodyPr>
            <a:normAutofit fontScale="90000"/>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i="1" cap="none" dirty="0">
                <a:solidFill>
                  <a:srgbClr val="006165"/>
                </a:solidFill>
                <a:latin typeface="Asap"/>
              </a:rPr>
              <a:t>-året 2023</a:t>
            </a:r>
            <a:br>
              <a:rPr lang="nb-NO" sz="1200" i="1" cap="none" dirty="0">
                <a:latin typeface="Asap" pitchFamily="2" charset="0"/>
              </a:rPr>
            </a:br>
            <a:r>
              <a:rPr lang="nb-NO" sz="1200" i="1" cap="none" dirty="0">
                <a:solidFill>
                  <a:srgbClr val="006165"/>
                </a:solidFill>
                <a:latin typeface="Asap"/>
              </a:rPr>
              <a:t>-tidslinje</a:t>
            </a:r>
            <a:br>
              <a:rPr lang="nb-NO" sz="1200" i="1" cap="none" dirty="0">
                <a:latin typeface="Asap" pitchFamily="2" charset="0"/>
              </a:rPr>
            </a:br>
            <a:r>
              <a:rPr lang="nb-NO" sz="1200" i="1" cap="none" dirty="0">
                <a:solidFill>
                  <a:srgbClr val="006165"/>
                </a:solidFill>
                <a:latin typeface="Asap"/>
              </a:rPr>
              <a:t>-kart over Best Arctic</a:t>
            </a:r>
            <a:br>
              <a:rPr lang="nb-NO" sz="1200" i="1" cap="none" dirty="0">
                <a:latin typeface="Asap" pitchFamily="2" charset="0"/>
              </a:rPr>
            </a:br>
            <a:r>
              <a:rPr lang="nb-NO" sz="1200" i="1" cap="none" dirty="0">
                <a:solidFill>
                  <a:srgbClr val="006165"/>
                </a:solidFill>
                <a:latin typeface="Asap"/>
              </a:rPr>
              <a:t>-verdikjeden</a:t>
            </a:r>
            <a:br>
              <a:rPr lang="nb-NO" sz="1200" i="1" cap="none" dirty="0">
                <a:latin typeface="Asap" pitchFamily="2" charset="0"/>
              </a:rPr>
            </a:br>
            <a:r>
              <a:rPr lang="nb-NO" sz="1200" i="1" cap="none" dirty="0">
                <a:solidFill>
                  <a:srgbClr val="006165"/>
                </a:solidFill>
                <a:latin typeface="Asap"/>
              </a:rPr>
              <a:t>-her holder vi til </a:t>
            </a:r>
            <a:br>
              <a:rPr lang="nb-NO" sz="1200" i="1" cap="none" dirty="0">
                <a:latin typeface="Asap" pitchFamily="2" charset="0"/>
              </a:rPr>
            </a:br>
            <a:r>
              <a:rPr lang="nb-NO" sz="1200" i="1" cap="none" dirty="0">
                <a:solidFill>
                  <a:srgbClr val="006165"/>
                </a:solidFill>
                <a:latin typeface="Asap"/>
              </a:rPr>
              <a:t>-vesentlighetsanalysen</a:t>
            </a:r>
            <a:br>
              <a:rPr lang="nb-NO" sz="1200" i="1" cap="none" dirty="0">
                <a:latin typeface="Asap" pitchFamily="2" charset="0"/>
              </a:rPr>
            </a:br>
            <a:r>
              <a:rPr lang="nb-NO" sz="1200" i="1" cap="none" dirty="0">
                <a:solidFill>
                  <a:srgbClr val="006165"/>
                </a:solidFill>
                <a:latin typeface="Asap"/>
              </a:rPr>
              <a:t>-våre fokusområder</a:t>
            </a:r>
            <a:br>
              <a:rPr lang="nb-NO" sz="1200" i="1" cap="none" dirty="0">
                <a:latin typeface="Asap" pitchFamily="2" charset="0"/>
              </a:rPr>
            </a:br>
            <a:r>
              <a:rPr lang="nb-NO" sz="1200" b="1" cap="none" dirty="0">
                <a:solidFill>
                  <a:schemeClr val="bg1"/>
                </a:solidFill>
                <a:latin typeface="Asap"/>
              </a:rPr>
              <a:t>TILNÆRMING TIL BÆREKRAFT</a:t>
            </a:r>
            <a:br>
              <a:rPr lang="nb-NO" sz="1200" i="1" cap="none" dirty="0">
                <a:latin typeface="Asap" pitchFamily="2" charset="0"/>
              </a:rPr>
            </a:br>
            <a:r>
              <a:rPr lang="nb-NO" sz="1200" i="1" cap="none" dirty="0">
                <a:solidFill>
                  <a:schemeClr val="bg1"/>
                </a:solidFill>
                <a:latin typeface="Asap"/>
              </a:rPr>
              <a:t>-FN bærekrafts mål</a:t>
            </a:r>
            <a:br>
              <a:rPr lang="nb-NO" sz="1200" i="1" cap="none" dirty="0">
                <a:latin typeface="Asap" pitchFamily="2" charset="0"/>
              </a:rPr>
            </a:br>
            <a:r>
              <a:rPr lang="nb-NO" sz="1200" i="1" cap="none" dirty="0">
                <a:solidFill>
                  <a:schemeClr val="bg1"/>
                </a:solidFill>
                <a:latin typeface="Asap"/>
              </a:rPr>
              <a:t>-våre interessenter</a:t>
            </a:r>
            <a:br>
              <a:rPr lang="nb-NO" sz="1200" b="1" i="1" cap="none" dirty="0">
                <a:latin typeface="Asap" pitchFamily="2" charset="0"/>
              </a:rPr>
            </a:br>
            <a:r>
              <a:rPr lang="nb-NO" sz="1200" i="1" cap="none" dirty="0">
                <a:solidFill>
                  <a:schemeClr val="bg1"/>
                </a:solidFill>
                <a:latin typeface="Asap"/>
              </a:rPr>
              <a:t>-måleindisier</a:t>
            </a:r>
            <a:br>
              <a:rPr lang="nb-NO" sz="1200" i="1" cap="none" dirty="0">
                <a:latin typeface="Asap" pitchFamily="2" charset="0"/>
              </a:rPr>
            </a:b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dirty="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3096678" y="894150"/>
            <a:ext cx="4283074" cy="5447513"/>
          </a:xfrm>
          <a:noFill/>
        </p:spPr>
        <p:txBody>
          <a:bodyPr vert="horz" lIns="91440" tIns="45720" rIns="91440" bIns="45720" rtlCol="0" anchor="t">
            <a:noAutofit/>
          </a:bodyPr>
          <a:lstStyle/>
          <a:p>
            <a:pPr marL="0" indent="0">
              <a:buNone/>
            </a:pPr>
            <a:r>
              <a:rPr lang="nb-NO" sz="1100" b="1" dirty="0">
                <a:solidFill>
                  <a:srgbClr val="333333"/>
                </a:solidFill>
                <a:latin typeface="Asap"/>
              </a:rPr>
              <a:t>Best</a:t>
            </a:r>
            <a:r>
              <a:rPr lang="nb-NO" sz="1100" b="1" i="0" u="none" strike="noStrike" dirty="0">
                <a:solidFill>
                  <a:srgbClr val="333333"/>
                </a:solidFill>
                <a:effectLst/>
                <a:latin typeface="Asap"/>
              </a:rPr>
              <a:t> Arctic </a:t>
            </a:r>
            <a:r>
              <a:rPr lang="nb-NO" sz="1100" b="0" i="0" u="none" strike="noStrike" dirty="0">
                <a:solidFill>
                  <a:srgbClr val="333333"/>
                </a:solidFill>
                <a:effectLst/>
                <a:latin typeface="Asap"/>
              </a:rPr>
              <a:t>er basert på et ønske om aktivt å kunne forme «Det moderne bærekraftige reiselivet» i Nord Norge og vår Arktiske region.</a:t>
            </a:r>
            <a:r>
              <a:rPr lang="nb-NO" sz="1100" dirty="0">
                <a:solidFill>
                  <a:srgbClr val="333333"/>
                </a:solidFill>
                <a:latin typeface="Asap"/>
              </a:rPr>
              <a:t> </a:t>
            </a:r>
          </a:p>
          <a:p>
            <a:pPr marL="0" indent="0">
              <a:buNone/>
            </a:pPr>
            <a:r>
              <a:rPr lang="nb-NO" sz="1100" b="0" i="0" u="none" strike="noStrike" dirty="0">
                <a:solidFill>
                  <a:srgbClr val="333333"/>
                </a:solidFill>
                <a:effectLst/>
                <a:latin typeface="Asap"/>
              </a:rPr>
              <a:t>Vår misjon er å formidle den nordnorske kulturen, naturen i Arktis og hvordan vi i fellesskap med våre eiere, ansatte, kunder, samarbeidspartnere, leverandører, myndigheter</a:t>
            </a:r>
            <a:r>
              <a:rPr lang="nb-NO" sz="1100" dirty="0">
                <a:solidFill>
                  <a:srgbClr val="333333"/>
                </a:solidFill>
                <a:latin typeface="Asap"/>
              </a:rPr>
              <a:t> og</a:t>
            </a:r>
            <a:r>
              <a:rPr lang="nb-NO" sz="1100" b="0" i="0" u="none" strike="noStrike" dirty="0">
                <a:solidFill>
                  <a:srgbClr val="333333"/>
                </a:solidFill>
                <a:effectLst/>
                <a:latin typeface="Asap"/>
              </a:rPr>
              <a:t> organisasjoner gjennom fokus på bærekraft, kan ta vare på lokalsamfunn hos oss og </a:t>
            </a:r>
            <a:r>
              <a:rPr lang="nb-NO" sz="1100" dirty="0">
                <a:solidFill>
                  <a:srgbClr val="333333"/>
                </a:solidFill>
                <a:latin typeface="Asap"/>
              </a:rPr>
              <a:t>i vår region</a:t>
            </a:r>
            <a:r>
              <a:rPr lang="nb-NO" sz="1100" b="0" i="0" u="none" strike="noStrike" dirty="0">
                <a:solidFill>
                  <a:srgbClr val="333333"/>
                </a:solidFill>
                <a:effectLst/>
                <a:latin typeface="Asap"/>
              </a:rPr>
              <a:t>. </a:t>
            </a:r>
          </a:p>
          <a:p>
            <a:pPr marL="0" indent="0">
              <a:buNone/>
            </a:pPr>
            <a:r>
              <a:rPr lang="nb-NO" sz="1100" b="0" i="0" u="none" strike="noStrike" dirty="0">
                <a:solidFill>
                  <a:srgbClr val="333333"/>
                </a:solidFill>
                <a:effectLst/>
                <a:latin typeface="Asap"/>
              </a:rPr>
              <a:t>Best Arctic er et nordnorsk initiativ tuftet på vår misjon: «</a:t>
            </a:r>
            <a:r>
              <a:rPr lang="nb-NO" sz="1100" dirty="0">
                <a:solidFill>
                  <a:srgbClr val="333333"/>
                </a:solidFill>
                <a:latin typeface="Asap"/>
              </a:rPr>
              <a:t>The </a:t>
            </a:r>
            <a:r>
              <a:rPr lang="nb-NO" sz="1100" dirty="0" err="1">
                <a:solidFill>
                  <a:srgbClr val="333333"/>
                </a:solidFill>
                <a:latin typeface="Asap"/>
              </a:rPr>
              <a:t>arctic</a:t>
            </a:r>
            <a:r>
              <a:rPr lang="nb-NO" sz="1100" dirty="0">
                <a:solidFill>
                  <a:srgbClr val="333333"/>
                </a:solidFill>
                <a:latin typeface="Asap"/>
              </a:rPr>
              <a:t> </a:t>
            </a:r>
            <a:r>
              <a:rPr lang="nb-NO" sz="1100" dirty="0" err="1">
                <a:solidFill>
                  <a:srgbClr val="333333"/>
                </a:solidFill>
                <a:latin typeface="Asap"/>
              </a:rPr>
              <a:t>way</a:t>
            </a:r>
            <a:r>
              <a:rPr lang="nb-NO" sz="1100" b="0" i="0" u="none" strike="noStrike" dirty="0">
                <a:solidFill>
                  <a:srgbClr val="333333"/>
                </a:solidFill>
                <a:effectLst/>
                <a:latin typeface="Asap"/>
              </a:rPr>
              <a:t>». Vårt fokus er å kunne tilby våre partnere og kunder et bredt og variert tilbud basert på kortreiste, bærekraftige produkter og tjenester.</a:t>
            </a:r>
            <a:r>
              <a:rPr lang="nb-NO" sz="1100" dirty="0">
                <a:solidFill>
                  <a:srgbClr val="333333"/>
                </a:solidFill>
                <a:latin typeface="Asap"/>
              </a:rPr>
              <a:t> </a:t>
            </a:r>
            <a:endParaRPr lang="nb-NO" sz="1100" b="0" i="0" u="none" strike="noStrike" dirty="0">
              <a:solidFill>
                <a:srgbClr val="333333"/>
              </a:solidFill>
              <a:effectLst/>
              <a:latin typeface="Asap"/>
            </a:endParaRPr>
          </a:p>
          <a:p>
            <a:pPr marL="0" indent="0">
              <a:buNone/>
            </a:pPr>
            <a:r>
              <a:rPr lang="nb-NO" sz="1100" dirty="0">
                <a:solidFill>
                  <a:srgbClr val="333333"/>
                </a:solidFill>
                <a:latin typeface="Asap"/>
              </a:rPr>
              <a:t>S</a:t>
            </a:r>
            <a:r>
              <a:rPr lang="nb-NO" sz="1100" b="0" i="0" u="none" strike="noStrike" dirty="0">
                <a:solidFill>
                  <a:srgbClr val="333333"/>
                </a:solidFill>
                <a:effectLst/>
                <a:latin typeface="Asap"/>
              </a:rPr>
              <a:t>ammen med våre partnere og kunder skal vi jobbe for en turistnæring som gjennom økonomisk vekst kan tilby anstendige helårlige arbeidsplasser </a:t>
            </a:r>
            <a:r>
              <a:rPr lang="nb-NO" sz="1100" dirty="0">
                <a:solidFill>
                  <a:srgbClr val="333333"/>
                </a:solidFill>
                <a:latin typeface="Asap"/>
              </a:rPr>
              <a:t>og</a:t>
            </a:r>
            <a:r>
              <a:rPr lang="nb-NO" sz="1100" b="0" i="0" u="none" strike="noStrike" dirty="0">
                <a:solidFill>
                  <a:srgbClr val="333333"/>
                </a:solidFill>
                <a:effectLst/>
                <a:latin typeface="Asap"/>
              </a:rPr>
              <a:t> bidra til å skape bærekraftige byer og lokalsamfunn. Sentral målsetning i denne etableringen </a:t>
            </a:r>
            <a:r>
              <a:rPr lang="nb-NO" sz="1100" dirty="0">
                <a:solidFill>
                  <a:srgbClr val="333333"/>
                </a:solidFill>
                <a:latin typeface="Asap"/>
              </a:rPr>
              <a:t>er</a:t>
            </a:r>
            <a:r>
              <a:rPr lang="nb-NO" sz="1100" b="0" i="0" u="none" strike="noStrike" dirty="0">
                <a:solidFill>
                  <a:srgbClr val="333333"/>
                </a:solidFill>
                <a:effectLst/>
                <a:latin typeface="Asap"/>
              </a:rPr>
              <a:t> økt verdiskapning i nord Norsk reiseliv gjennom </a:t>
            </a:r>
            <a:r>
              <a:rPr lang="nb-NO" sz="1100" dirty="0">
                <a:solidFill>
                  <a:srgbClr val="333333"/>
                </a:solidFill>
                <a:latin typeface="Asap"/>
              </a:rPr>
              <a:t>stor</a:t>
            </a:r>
            <a:r>
              <a:rPr lang="nb-NO" sz="1100" b="0" i="0" u="none" strike="noStrike" dirty="0">
                <a:solidFill>
                  <a:srgbClr val="333333"/>
                </a:solidFill>
                <a:effectLst/>
                <a:latin typeface="Asap"/>
              </a:rPr>
              <a:t> bredde i produkttilbudet, overordnet fokus på bærekraft, samt at en større andel av kreert verdiskapning skal ligge igjen lokalt i landsdelen.</a:t>
            </a:r>
          </a:p>
          <a:p>
            <a:pPr marL="0" indent="0">
              <a:buNone/>
            </a:pPr>
            <a:r>
              <a:rPr lang="nb-NO" sz="1100" i="0" u="none" strike="noStrike" dirty="0">
                <a:solidFill>
                  <a:srgbClr val="333333"/>
                </a:solidFill>
                <a:effectLst/>
                <a:latin typeface="Asap"/>
              </a:rPr>
              <a:t>Best Arctic </a:t>
            </a:r>
            <a:r>
              <a:rPr lang="nb-NO" sz="1100" b="0" i="0" u="none" strike="noStrike" dirty="0">
                <a:solidFill>
                  <a:srgbClr val="333333"/>
                </a:solidFill>
                <a:effectLst/>
                <a:latin typeface="Asap"/>
              </a:rPr>
              <a:t>skal gjennom samarbeide (og eierskap der det er naturlig) produsere og selge sterke opplevelser basert på arktisk natur og naturfenomener</a:t>
            </a:r>
            <a:r>
              <a:rPr lang="nb-NO" sz="1100" dirty="0">
                <a:solidFill>
                  <a:srgbClr val="333333"/>
                </a:solidFill>
                <a:latin typeface="Asap"/>
              </a:rPr>
              <a:t>. Vi skal</a:t>
            </a:r>
            <a:r>
              <a:rPr lang="nb-NO" sz="1100" b="0" i="0" u="none" strike="noStrike" dirty="0">
                <a:solidFill>
                  <a:srgbClr val="333333"/>
                </a:solidFill>
                <a:effectLst/>
                <a:latin typeface="Asap"/>
              </a:rPr>
              <a:t> la våre gjester utforske og bruke naturen til læring, utfordringer og rekreasjon gjennom tilpassede bærekraftige aktiviteter. Opplevelsene skal være forankret i lokal kultur og historie og </a:t>
            </a:r>
            <a:r>
              <a:rPr lang="nb-NO" sz="1100" dirty="0">
                <a:solidFill>
                  <a:srgbClr val="333333"/>
                </a:solidFill>
                <a:latin typeface="Asap"/>
              </a:rPr>
              <a:t>vi</a:t>
            </a:r>
            <a:r>
              <a:rPr lang="nb-NO" sz="1100" b="0" i="0" u="none" strike="noStrike" dirty="0">
                <a:solidFill>
                  <a:srgbClr val="333333"/>
                </a:solidFill>
                <a:effectLst/>
                <a:latin typeface="Asap"/>
              </a:rPr>
              <a:t> skal fortelle troverdige historier fra levende lokalsamfunn i Nord Norge og på tvers av vår arktiske region</a:t>
            </a:r>
            <a:r>
              <a:rPr lang="nb-NO" sz="1100" i="0" u="none" strike="noStrike" dirty="0">
                <a:solidFill>
                  <a:srgbClr val="333333"/>
                </a:solidFill>
                <a:effectLst/>
                <a:latin typeface="Asap"/>
              </a:rPr>
              <a:t>. </a:t>
            </a:r>
            <a:r>
              <a:rPr lang="nb-NO" sz="1100" b="1" i="0" u="none" strike="noStrike" dirty="0">
                <a:solidFill>
                  <a:srgbClr val="333333"/>
                </a:solidFill>
                <a:effectLst/>
                <a:latin typeface="Asap"/>
              </a:rPr>
              <a:t>Best Arctic </a:t>
            </a:r>
            <a:r>
              <a:rPr lang="nb-NO" sz="1100" b="0" i="0" u="none" strike="noStrike" dirty="0">
                <a:solidFill>
                  <a:srgbClr val="333333"/>
                </a:solidFill>
                <a:effectLst/>
                <a:latin typeface="Asap"/>
              </a:rPr>
              <a:t>har som mål å være både pådriver, nav og motor for utformingen av «Det moderne bærekraftige reiselivet» i Arktis. </a:t>
            </a: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1660" y="111862"/>
            <a:ext cx="1739662" cy="689955"/>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917989" y="432485"/>
            <a:ext cx="5745892" cy="461665"/>
          </a:xfrm>
          <a:prstGeom prst="rect">
            <a:avLst/>
          </a:prstGeom>
          <a:noFill/>
        </p:spPr>
        <p:txBody>
          <a:bodyPr wrap="square" lIns="91440" tIns="45720" rIns="91440" bIns="45720" rtlCol="0" anchor="t">
            <a:spAutoFit/>
          </a:bodyPr>
          <a:lstStyle/>
          <a:p>
            <a:pPr algn="ctr"/>
            <a:r>
              <a:rPr lang="nb-NO" sz="2400" b="1" dirty="0">
                <a:latin typeface="Asap"/>
              </a:rPr>
              <a:t>Vår tilnærming til Bærekraft</a:t>
            </a:r>
          </a:p>
        </p:txBody>
      </p:sp>
      <p:sp>
        <p:nvSpPr>
          <p:cNvPr id="5" name="Plassholder for innhold 16">
            <a:extLst>
              <a:ext uri="{FF2B5EF4-FFF2-40B4-BE49-F238E27FC236}">
                <a16:creationId xmlns:a16="http://schemas.microsoft.com/office/drawing/2014/main" id="{4E7149FA-D0EB-2547-E7A6-8D9B06835751}"/>
              </a:ext>
            </a:extLst>
          </p:cNvPr>
          <p:cNvSpPr txBox="1">
            <a:spLocks/>
          </p:cNvSpPr>
          <p:nvPr/>
        </p:nvSpPr>
        <p:spPr>
          <a:xfrm>
            <a:off x="7670801" y="978003"/>
            <a:ext cx="4283074" cy="2965348"/>
          </a:xfrm>
          <a:prstGeom prst="rect">
            <a:avLst/>
          </a:prstGeom>
          <a:noFill/>
        </p:spPr>
        <p:txBody>
          <a:bodyPr vert="horz" lIns="91440" tIns="45720" rIns="91440" bIns="45720" rtlCol="0" anchor="t">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nb-NO" sz="1100" b="1" dirty="0">
                <a:solidFill>
                  <a:srgbClr val="333333"/>
                </a:solidFill>
                <a:latin typeface="Asap"/>
                <a:ea typeface="+mn-lt"/>
                <a:cs typeface="+mn-lt"/>
              </a:rPr>
              <a:t>Bussring </a:t>
            </a:r>
            <a:r>
              <a:rPr lang="nb-NO" sz="1100" dirty="0">
                <a:solidFill>
                  <a:srgbClr val="333333"/>
                </a:solidFill>
                <a:latin typeface="Asap"/>
                <a:ea typeface="+mn-lt"/>
                <a:cs typeface="+mn-lt"/>
              </a:rPr>
              <a:t>har som  formål er å gjøre det enkelt  å reise  i og å oppleve Nord Norge og Nordkalotten. Vår misjon er "For deg og Nord Norge». Bussring har som mål om å levere bærekraftige transportløsninger, og skape vekst og utvikling i egen landsdel. Bussring  skal  være med å utvikle  Nord Norge  og reiselivet i Nord, til det beste for våre kunder, samarbeidspartnere, folks liv og lokalsamfunn. </a:t>
            </a:r>
          </a:p>
          <a:p>
            <a:pPr marL="0" indent="0" algn="just">
              <a:buNone/>
            </a:pPr>
            <a:r>
              <a:rPr lang="nb-NO" sz="1400" b="1" i="0" u="none" strike="noStrike" dirty="0">
                <a:solidFill>
                  <a:srgbClr val="009599"/>
                </a:solidFill>
                <a:effectLst/>
                <a:latin typeface="Asap"/>
              </a:rPr>
              <a:t>Gjennom fokus på ansvarlig forbruk og produksjon, bærekraftig bruk av våre økosystemer </a:t>
            </a:r>
            <a:r>
              <a:rPr lang="nb-NO" sz="1400" b="1" dirty="0">
                <a:solidFill>
                  <a:srgbClr val="009599"/>
                </a:solidFill>
                <a:latin typeface="Asap"/>
              </a:rPr>
              <a:t>har vi som mål</a:t>
            </a:r>
            <a:r>
              <a:rPr lang="nb-NO" sz="1400" b="1" i="0" u="none" strike="noStrike" dirty="0">
                <a:solidFill>
                  <a:srgbClr val="009599"/>
                </a:solidFill>
                <a:effectLst/>
                <a:latin typeface="Asap"/>
              </a:rPr>
              <a:t> å bidra til å stoppe klimaendringene</a:t>
            </a:r>
            <a:r>
              <a:rPr lang="nb-NO" sz="1400" dirty="0">
                <a:solidFill>
                  <a:srgbClr val="333333"/>
                </a:solidFill>
                <a:latin typeface="Asap"/>
              </a:rPr>
              <a:t>. </a:t>
            </a:r>
          </a:p>
          <a:p>
            <a:pPr marL="0" indent="0" algn="just">
              <a:buFont typeface="Arial" panose="020B0604020202020204" pitchFamily="34" charset="0"/>
              <a:buNone/>
            </a:pPr>
            <a:endParaRPr lang="nb-NO" sz="3600" b="1" dirty="0">
              <a:solidFill>
                <a:srgbClr val="333333"/>
              </a:solidFill>
            </a:endParaRPr>
          </a:p>
          <a:p>
            <a:pPr marL="0" indent="0">
              <a:buFont typeface="Arial" panose="020B0604020202020204" pitchFamily="34" charset="0"/>
              <a:buNone/>
            </a:pPr>
            <a:endParaRPr lang="nb-NO" sz="3600" dirty="0">
              <a:solidFill>
                <a:srgbClr val="333333"/>
              </a:solidFill>
            </a:endParaRPr>
          </a:p>
          <a:p>
            <a:pPr marL="0" indent="0">
              <a:buFont typeface="Arial" panose="020B0604020202020204" pitchFamily="34" charset="0"/>
              <a:buNone/>
            </a:pPr>
            <a:endParaRPr lang="nb-NO" sz="3600" dirty="0">
              <a:solidFill>
                <a:srgbClr val="333333"/>
              </a:solidFill>
            </a:endParaRPr>
          </a:p>
          <a:p>
            <a:endParaRPr lang="nb-NO" dirty="0">
              <a:solidFill>
                <a:srgbClr val="333333"/>
              </a:solidFill>
              <a:latin typeface="Open Sans" panose="020B0606030504020204" pitchFamily="34" charset="0"/>
            </a:endParaRPr>
          </a:p>
        </p:txBody>
      </p:sp>
      <p:pic>
        <p:nvPicPr>
          <p:cNvPr id="7" name="Bilde 6" descr="Et bilde som inneholder Menneskeansikt, klær, person, smil&#10;&#10;Automatisk generert beskrivelse">
            <a:extLst>
              <a:ext uri="{FF2B5EF4-FFF2-40B4-BE49-F238E27FC236}">
                <a16:creationId xmlns:a16="http://schemas.microsoft.com/office/drawing/2014/main" id="{3BD4750C-D3F0-C41E-FAAD-416A265E8AC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86699" y="3429000"/>
            <a:ext cx="3971929" cy="2996515"/>
          </a:xfrm>
          <a:prstGeom prst="rect">
            <a:avLst/>
          </a:prstGeom>
          <a:effectLst>
            <a:softEdge rad="232251"/>
          </a:effectLst>
        </p:spPr>
      </p:pic>
    </p:spTree>
    <p:extLst>
      <p:ext uri="{BB962C8B-B14F-4D97-AF65-F5344CB8AC3E}">
        <p14:creationId xmlns:p14="http://schemas.microsoft.com/office/powerpoint/2010/main" val="936968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9217"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i="1" cap="none" dirty="0">
                <a:solidFill>
                  <a:srgbClr val="006165"/>
                </a:solidFill>
                <a:latin typeface="Asap"/>
              </a:rPr>
              <a:t>-året 2023</a:t>
            </a:r>
            <a:br>
              <a:rPr lang="nb-NO" sz="1200" cap="none" dirty="0">
                <a:latin typeface="Asap" pitchFamily="2" charset="0"/>
              </a:rPr>
            </a:br>
            <a:r>
              <a:rPr lang="nb-NO" sz="1200" i="1" cap="none" dirty="0">
                <a:solidFill>
                  <a:srgbClr val="006165"/>
                </a:solidFill>
                <a:latin typeface="Asap"/>
              </a:rPr>
              <a:t>-tidslinje</a:t>
            </a:r>
            <a:br>
              <a:rPr lang="nb-NO" sz="1200" i="1" cap="none" dirty="0">
                <a:latin typeface="Asap" pitchFamily="2" charset="0"/>
              </a:rPr>
            </a:br>
            <a:r>
              <a:rPr lang="nb-NO" sz="1200" i="1" cap="none" dirty="0">
                <a:solidFill>
                  <a:srgbClr val="006165"/>
                </a:solidFill>
                <a:latin typeface="Asap"/>
              </a:rPr>
              <a:t>-kart over Best Arctic</a:t>
            </a:r>
            <a:br>
              <a:rPr lang="nb-NO" sz="1200" i="1" cap="none" dirty="0">
                <a:latin typeface="Asap" pitchFamily="2" charset="0"/>
              </a:rPr>
            </a:br>
            <a:r>
              <a:rPr lang="nb-NO" sz="1200" i="1" cap="none" dirty="0">
                <a:solidFill>
                  <a:srgbClr val="006165"/>
                </a:solidFill>
                <a:latin typeface="Asap"/>
              </a:rPr>
              <a:t>-verdikjeden</a:t>
            </a:r>
            <a:br>
              <a:rPr lang="nb-NO" sz="1200" i="1" cap="none" dirty="0">
                <a:latin typeface="Asap" pitchFamily="2" charset="0"/>
              </a:rPr>
            </a:br>
            <a:r>
              <a:rPr lang="nb-NO" sz="1200" i="1" cap="none" dirty="0">
                <a:solidFill>
                  <a:srgbClr val="006165"/>
                </a:solidFill>
                <a:latin typeface="Asap"/>
              </a:rPr>
              <a:t>-her holder vi til </a:t>
            </a:r>
            <a:br>
              <a:rPr lang="nb-NO" sz="1200" i="1" cap="none" dirty="0">
                <a:latin typeface="Asap" pitchFamily="2" charset="0"/>
              </a:rPr>
            </a:br>
            <a:r>
              <a:rPr lang="nb-NO" sz="1200" i="1" cap="none" dirty="0">
                <a:solidFill>
                  <a:srgbClr val="006165"/>
                </a:solidFill>
                <a:latin typeface="Asap"/>
              </a:rPr>
              <a:t>-vesentlighetsanalysen</a:t>
            </a:r>
            <a:br>
              <a:rPr lang="nb-NO" sz="1200" b="1" i="1" cap="none" dirty="0">
                <a:latin typeface="Asap" pitchFamily="2" charset="0"/>
              </a:rPr>
            </a:br>
            <a:r>
              <a:rPr lang="nb-NO" sz="1200" b="1" i="1" cap="none" dirty="0">
                <a:solidFill>
                  <a:srgbClr val="006165"/>
                </a:solidFill>
                <a:latin typeface="Asap"/>
              </a:rPr>
              <a:t>-v</a:t>
            </a:r>
            <a:r>
              <a:rPr lang="nb-NO" sz="1200" i="1" cap="none" dirty="0">
                <a:solidFill>
                  <a:srgbClr val="006165"/>
                </a:solidFill>
                <a:latin typeface="Asap"/>
              </a:rPr>
              <a:t>åre fokusområder</a:t>
            </a:r>
            <a:br>
              <a:rPr lang="nb-NO" sz="1200" i="1" cap="none" dirty="0">
                <a:latin typeface="Asap" pitchFamily="2" charset="0"/>
              </a:rPr>
            </a:br>
            <a:r>
              <a:rPr lang="nb-NO" sz="1200" i="1" cap="none" dirty="0">
                <a:solidFill>
                  <a:srgbClr val="006165"/>
                </a:solidFill>
                <a:latin typeface="Asap"/>
              </a:rPr>
              <a:t>-tilnærming til bærekraft</a:t>
            </a:r>
            <a:br>
              <a:rPr lang="nb-NO" sz="1200" i="1" cap="none" dirty="0">
                <a:latin typeface="Asap" pitchFamily="2" charset="0"/>
              </a:rPr>
            </a:br>
            <a:r>
              <a:rPr lang="nb-NO" sz="1200" b="1" i="1" cap="none" dirty="0">
                <a:solidFill>
                  <a:schemeClr val="bg1"/>
                </a:solidFill>
                <a:latin typeface="Asap"/>
              </a:rPr>
              <a:t>FN BÆREKRAFTS MÅL</a:t>
            </a:r>
            <a:br>
              <a:rPr lang="nb-NO" sz="1200" i="1" cap="none" dirty="0">
                <a:latin typeface="Asap" pitchFamily="2" charset="0"/>
              </a:rPr>
            </a:br>
            <a:r>
              <a:rPr lang="nb-NO" sz="1200" i="1" cap="none" dirty="0">
                <a:solidFill>
                  <a:schemeClr val="bg1"/>
                </a:solidFill>
                <a:latin typeface="Asap"/>
              </a:rPr>
              <a:t>-våre interessenter </a:t>
            </a:r>
            <a:br>
              <a:rPr lang="nb-NO" sz="1200" i="1" cap="none" dirty="0">
                <a:latin typeface="Asap" pitchFamily="2" charset="0"/>
              </a:rPr>
            </a:br>
            <a:r>
              <a:rPr lang="nb-NO" sz="1200" i="1" cap="none" dirty="0">
                <a:solidFill>
                  <a:schemeClr val="bg1"/>
                </a:solidFill>
                <a:latin typeface="Asap"/>
              </a:rPr>
              <a:t>-måleindisier</a:t>
            </a:r>
            <a:br>
              <a:rPr lang="nb-NO" sz="1200" cap="none" dirty="0">
                <a:latin typeface="Asap" pitchFamily="2" charset="0"/>
              </a:rPr>
            </a:br>
            <a:r>
              <a:rPr lang="nb-NO" sz="1200" cap="none" dirty="0">
                <a:solidFill>
                  <a:schemeClr val="bg1"/>
                </a:solidFill>
                <a:latin typeface="Asap"/>
              </a:rPr>
              <a:t>-</a:t>
            </a: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dirty="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2882343" y="646105"/>
            <a:ext cx="8996244" cy="3947597"/>
          </a:xfrm>
          <a:noFill/>
        </p:spPr>
        <p:txBody>
          <a:bodyPr vert="horz" lIns="91440" tIns="45720" rIns="91440" bIns="45720" rtlCol="0" anchor="t">
            <a:normAutofit/>
          </a:bodyPr>
          <a:lstStyle/>
          <a:p>
            <a:pPr marL="0" indent="0" algn="ctr">
              <a:buNone/>
            </a:pPr>
            <a:endParaRPr lang="nb-NO" dirty="0"/>
          </a:p>
          <a:p>
            <a:pPr marL="0" indent="0" algn="ctr">
              <a:buNone/>
            </a:pPr>
            <a:r>
              <a:rPr lang="nb-NO" dirty="0">
                <a:latin typeface="Asap"/>
              </a:rPr>
              <a:t>Bærekrafts mål</a:t>
            </a:r>
            <a:r>
              <a:rPr lang="nb-NO" b="0" dirty="0">
                <a:effectLst/>
                <a:latin typeface="Asap"/>
              </a:rPr>
              <a:t> er en oppfordring til alle land om å fremme velstand samtidig som planeten beskyttes. For </a:t>
            </a:r>
            <a:r>
              <a:rPr lang="nb-NO" dirty="0">
                <a:latin typeface="Asap"/>
              </a:rPr>
              <a:t>ikke</a:t>
            </a:r>
            <a:r>
              <a:rPr lang="nb-NO" b="0" dirty="0">
                <a:effectLst/>
                <a:latin typeface="Asap"/>
              </a:rPr>
              <a:t> </a:t>
            </a:r>
            <a:r>
              <a:rPr lang="nb-NO" dirty="0">
                <a:latin typeface="Asap"/>
              </a:rPr>
              <a:t>å bruke</a:t>
            </a:r>
            <a:r>
              <a:rPr lang="nb-NO" b="0" dirty="0">
                <a:effectLst/>
                <a:latin typeface="Asap"/>
              </a:rPr>
              <a:t> opp den eneste kloden vi har, </a:t>
            </a:r>
            <a:r>
              <a:rPr lang="nb-NO" dirty="0">
                <a:latin typeface="Asap"/>
              </a:rPr>
              <a:t>må vi</a:t>
            </a:r>
            <a:r>
              <a:rPr lang="nb-NO" b="0" dirty="0">
                <a:effectLst/>
                <a:latin typeface="Asap"/>
              </a:rPr>
              <a:t> finne løsninger som balanserer belastningen </a:t>
            </a:r>
            <a:r>
              <a:rPr lang="nb-NO" dirty="0">
                <a:latin typeface="Asap"/>
              </a:rPr>
              <a:t>på miljøet</a:t>
            </a:r>
            <a:r>
              <a:rPr lang="nb-NO" b="0" dirty="0">
                <a:effectLst/>
                <a:latin typeface="Asap"/>
              </a:rPr>
              <a:t> med forbruket og økonomien </a:t>
            </a:r>
            <a:r>
              <a:rPr lang="nb-NO" dirty="0">
                <a:latin typeface="Asap"/>
              </a:rPr>
              <a:t>vår.</a:t>
            </a:r>
          </a:p>
          <a:p>
            <a:pPr marL="0" indent="0" algn="ctr">
              <a:buNone/>
            </a:pPr>
            <a:r>
              <a:rPr lang="nb-NO" dirty="0">
                <a:latin typeface="Asap"/>
              </a:rPr>
              <a:t>Vi må </a:t>
            </a:r>
            <a:r>
              <a:rPr lang="nb-NO" b="0" dirty="0">
                <a:effectLst/>
                <a:latin typeface="Asap"/>
              </a:rPr>
              <a:t>finne bedre </a:t>
            </a:r>
            <a:r>
              <a:rPr lang="nb-NO" dirty="0">
                <a:latin typeface="Asap"/>
              </a:rPr>
              <a:t>måter</a:t>
            </a:r>
            <a:r>
              <a:rPr lang="nb-NO" b="0" dirty="0">
                <a:effectLst/>
                <a:latin typeface="Asap"/>
              </a:rPr>
              <a:t> å fordele ressurser </a:t>
            </a:r>
            <a:r>
              <a:rPr lang="nb-NO" dirty="0">
                <a:latin typeface="Asap"/>
              </a:rPr>
              <a:t>på. Bærekrafts målene</a:t>
            </a:r>
            <a:r>
              <a:rPr lang="nb-NO" b="0" dirty="0">
                <a:effectLst/>
                <a:latin typeface="Asap"/>
              </a:rPr>
              <a:t> reflekterer de tre dimensjonene i bærekraftig utvikling hvor det er sammenhengen mellom disse som avgjør om noe er bærekraftig.</a:t>
            </a:r>
            <a:r>
              <a:rPr lang="nb-NO" dirty="0">
                <a:latin typeface="Asap"/>
              </a:rPr>
              <a:t> </a:t>
            </a:r>
            <a:endParaRPr lang="nb-NO" dirty="0"/>
          </a:p>
          <a:p>
            <a:pPr marL="0" indent="0" algn="ctr">
              <a:buNone/>
            </a:pPr>
            <a:endParaRPr lang="nb-NO" dirty="0"/>
          </a:p>
          <a:p>
            <a:pPr marL="0" indent="0" algn="ctr">
              <a:buNone/>
            </a:pPr>
            <a:r>
              <a:rPr lang="nb-NO" sz="1800" dirty="0">
                <a:solidFill>
                  <a:srgbClr val="002D5E"/>
                </a:solidFill>
                <a:effectLst/>
                <a:latin typeface="Asap"/>
              </a:rPr>
              <a:t>VI HAR VALGT Å JOBBE SPESIELT MED DISSE SEKS</a:t>
            </a:r>
            <a:r>
              <a:rPr lang="nb-NO" dirty="0">
                <a:solidFill>
                  <a:srgbClr val="002D5E"/>
                </a:solidFill>
                <a:latin typeface="Asap"/>
              </a:rPr>
              <a:t> </a:t>
            </a:r>
            <a:r>
              <a:rPr lang="nb-NO" sz="1800" dirty="0">
                <a:solidFill>
                  <a:srgbClr val="002D5E"/>
                </a:solidFill>
                <a:effectLst/>
                <a:latin typeface="Asap"/>
              </a:rPr>
              <a:t> BÆREKRAFTSMÅLENE:</a:t>
            </a:r>
            <a:r>
              <a:rPr lang="nb-NO" dirty="0">
                <a:solidFill>
                  <a:srgbClr val="002D5E"/>
                </a:solidFill>
                <a:latin typeface="FiraSans"/>
              </a:rPr>
              <a:t> </a:t>
            </a:r>
            <a:endParaRPr lang="nb-NO" dirty="0">
              <a:effectLst/>
            </a:endParaRPr>
          </a:p>
          <a:p>
            <a:pPr marL="0" indent="0">
              <a:buNone/>
            </a:pPr>
            <a:r>
              <a:rPr lang="nb-NO" dirty="0"/>
              <a:t>  </a:t>
            </a: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413" y="277695"/>
            <a:ext cx="1684263" cy="667984"/>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917989" y="432485"/>
            <a:ext cx="5745892" cy="461665"/>
          </a:xfrm>
          <a:prstGeom prst="rect">
            <a:avLst/>
          </a:prstGeom>
          <a:noFill/>
        </p:spPr>
        <p:txBody>
          <a:bodyPr wrap="square" lIns="91440" tIns="45720" rIns="91440" bIns="45720" rtlCol="0" anchor="t">
            <a:spAutoFit/>
          </a:bodyPr>
          <a:lstStyle/>
          <a:p>
            <a:pPr algn="ctr"/>
            <a:r>
              <a:rPr lang="nb-NO" sz="2400" b="1" dirty="0">
                <a:latin typeface="Asap"/>
              </a:rPr>
              <a:t>FN bærekrafts mål</a:t>
            </a:r>
          </a:p>
        </p:txBody>
      </p:sp>
      <p:sp>
        <p:nvSpPr>
          <p:cNvPr id="14" name="TekstSylinder 13">
            <a:extLst>
              <a:ext uri="{FF2B5EF4-FFF2-40B4-BE49-F238E27FC236}">
                <a16:creationId xmlns:a16="http://schemas.microsoft.com/office/drawing/2014/main" id="{9AC9AD06-0377-74F5-438A-779725A7968D}"/>
              </a:ext>
            </a:extLst>
          </p:cNvPr>
          <p:cNvSpPr txBox="1"/>
          <p:nvPr/>
        </p:nvSpPr>
        <p:spPr>
          <a:xfrm>
            <a:off x="3490239" y="4823051"/>
            <a:ext cx="1242758" cy="1569660"/>
          </a:xfrm>
          <a:prstGeom prst="rect">
            <a:avLst/>
          </a:prstGeom>
          <a:noFill/>
        </p:spPr>
        <p:txBody>
          <a:bodyPr wrap="square" lIns="91440" tIns="45720" rIns="91440" bIns="45720" anchor="t">
            <a:spAutoFit/>
          </a:bodyPr>
          <a:lstStyle/>
          <a:p>
            <a:r>
              <a:rPr lang="nb-NO" sz="1200" b="0" dirty="0">
                <a:effectLst/>
                <a:latin typeface="Asap"/>
              </a:rPr>
              <a:t>Fremme varig, inkluderende og bærekraftig økonomisk vekst, full sysselsetting og anstendig arbeid for alle.</a:t>
            </a:r>
            <a:r>
              <a:rPr lang="nb-NO" sz="1200" dirty="0">
                <a:latin typeface="FiraSansCondensed"/>
              </a:rPr>
              <a:t> </a:t>
            </a:r>
            <a:endParaRPr lang="nb-NO" sz="1200" dirty="0">
              <a:effectLst/>
            </a:endParaRPr>
          </a:p>
        </p:txBody>
      </p:sp>
      <p:sp>
        <p:nvSpPr>
          <p:cNvPr id="16" name="TekstSylinder 15">
            <a:extLst>
              <a:ext uri="{FF2B5EF4-FFF2-40B4-BE49-F238E27FC236}">
                <a16:creationId xmlns:a16="http://schemas.microsoft.com/office/drawing/2014/main" id="{7EB1706B-441A-418A-CE79-BCFAA043996A}"/>
              </a:ext>
            </a:extLst>
          </p:cNvPr>
          <p:cNvSpPr txBox="1"/>
          <p:nvPr/>
        </p:nvSpPr>
        <p:spPr>
          <a:xfrm>
            <a:off x="4779233" y="4823051"/>
            <a:ext cx="1319210" cy="1384995"/>
          </a:xfrm>
          <a:prstGeom prst="rect">
            <a:avLst/>
          </a:prstGeom>
          <a:noFill/>
        </p:spPr>
        <p:txBody>
          <a:bodyPr wrap="square" lIns="91440" tIns="45720" rIns="91440" bIns="45720" anchor="t">
            <a:spAutoFit/>
          </a:bodyPr>
          <a:lstStyle/>
          <a:p>
            <a:r>
              <a:rPr lang="nb-NO" sz="1200" b="0" i="0" u="none" strike="noStrike" dirty="0">
                <a:solidFill>
                  <a:schemeClr val="tx1">
                    <a:lumMod val="95000"/>
                    <a:lumOff val="5000"/>
                  </a:schemeClr>
                </a:solidFill>
                <a:effectLst/>
                <a:latin typeface="Asap"/>
              </a:rPr>
              <a:t>Bygge solid infrastruktur og fremme inkluderende og bærekraftig industrialisering og innovasjon</a:t>
            </a:r>
            <a:endParaRPr lang="nb-NO" sz="1200" dirty="0">
              <a:solidFill>
                <a:schemeClr val="tx1">
                  <a:lumMod val="95000"/>
                  <a:lumOff val="5000"/>
                </a:schemeClr>
              </a:solidFill>
              <a:effectLst/>
              <a:latin typeface="Asap"/>
            </a:endParaRPr>
          </a:p>
        </p:txBody>
      </p:sp>
      <p:sp>
        <p:nvSpPr>
          <p:cNvPr id="19" name="TekstSylinder 18">
            <a:extLst>
              <a:ext uri="{FF2B5EF4-FFF2-40B4-BE49-F238E27FC236}">
                <a16:creationId xmlns:a16="http://schemas.microsoft.com/office/drawing/2014/main" id="{DD81F7E6-A4B6-47D4-FF10-41CAF4DE8C7E}"/>
              </a:ext>
            </a:extLst>
          </p:cNvPr>
          <p:cNvSpPr txBox="1"/>
          <p:nvPr/>
        </p:nvSpPr>
        <p:spPr>
          <a:xfrm>
            <a:off x="6040073" y="4819444"/>
            <a:ext cx="1125399" cy="1217846"/>
          </a:xfrm>
          <a:prstGeom prst="rect">
            <a:avLst/>
          </a:prstGeom>
          <a:noFill/>
        </p:spPr>
        <p:txBody>
          <a:bodyPr wrap="square" lIns="91440" tIns="45720" rIns="91440" bIns="45720" anchor="t">
            <a:spAutoFit/>
          </a:bodyPr>
          <a:lstStyle/>
          <a:p>
            <a:r>
              <a:rPr lang="nb-NO" sz="1200" b="0" dirty="0">
                <a:effectLst/>
                <a:latin typeface="Asap"/>
              </a:rPr>
              <a:t>Gjøre byer og lokalsamfunn inkluderende, trygge, robuste og bærekraftig</a:t>
            </a:r>
            <a:r>
              <a:rPr lang="nb-NO" sz="1200" b="0">
                <a:effectLst/>
                <a:latin typeface="FiraSansCondensed"/>
              </a:rPr>
              <a:t>e.</a:t>
            </a:r>
            <a:r>
              <a:rPr lang="nb-NO" sz="1200" dirty="0">
                <a:latin typeface="FiraSansCondensed"/>
              </a:rPr>
              <a:t> </a:t>
            </a:r>
            <a:endParaRPr lang="nb-NO" sz="1200">
              <a:effectLst/>
            </a:endParaRPr>
          </a:p>
        </p:txBody>
      </p:sp>
      <p:sp>
        <p:nvSpPr>
          <p:cNvPr id="21" name="TekstSylinder 20">
            <a:extLst>
              <a:ext uri="{FF2B5EF4-FFF2-40B4-BE49-F238E27FC236}">
                <a16:creationId xmlns:a16="http://schemas.microsoft.com/office/drawing/2014/main" id="{42291BA7-2E73-B027-025C-7E26A6E8368B}"/>
              </a:ext>
            </a:extLst>
          </p:cNvPr>
          <p:cNvSpPr txBox="1"/>
          <p:nvPr/>
        </p:nvSpPr>
        <p:spPr>
          <a:xfrm>
            <a:off x="7217496" y="4819444"/>
            <a:ext cx="1072847" cy="1015663"/>
          </a:xfrm>
          <a:prstGeom prst="rect">
            <a:avLst/>
          </a:prstGeom>
          <a:noFill/>
        </p:spPr>
        <p:txBody>
          <a:bodyPr wrap="square" lIns="91440" tIns="45720" rIns="91440" bIns="45720" anchor="t">
            <a:spAutoFit/>
          </a:bodyPr>
          <a:lstStyle/>
          <a:p>
            <a:r>
              <a:rPr lang="nb-NO" sz="1200" b="0" dirty="0">
                <a:effectLst/>
                <a:latin typeface="Asap"/>
              </a:rPr>
              <a:t>Sikre bærekraftig forbruks- og produksjonsmønstre.</a:t>
            </a:r>
            <a:r>
              <a:rPr lang="nb-NO" sz="1200" dirty="0">
                <a:latin typeface="Asap"/>
              </a:rPr>
              <a:t> </a:t>
            </a:r>
            <a:endParaRPr lang="nb-NO" sz="1200">
              <a:effectLst/>
            </a:endParaRPr>
          </a:p>
        </p:txBody>
      </p:sp>
      <p:sp>
        <p:nvSpPr>
          <p:cNvPr id="23" name="TekstSylinder 22">
            <a:extLst>
              <a:ext uri="{FF2B5EF4-FFF2-40B4-BE49-F238E27FC236}">
                <a16:creationId xmlns:a16="http://schemas.microsoft.com/office/drawing/2014/main" id="{FD637297-AF66-B911-0F0A-97B263A17ECB}"/>
              </a:ext>
            </a:extLst>
          </p:cNvPr>
          <p:cNvSpPr txBox="1"/>
          <p:nvPr/>
        </p:nvSpPr>
        <p:spPr>
          <a:xfrm>
            <a:off x="9543277" y="4789917"/>
            <a:ext cx="1975257" cy="1569660"/>
          </a:xfrm>
          <a:prstGeom prst="rect">
            <a:avLst/>
          </a:prstGeom>
          <a:noFill/>
        </p:spPr>
        <p:txBody>
          <a:bodyPr wrap="square" lIns="91440" tIns="45720" rIns="91440" bIns="45720" anchor="t">
            <a:spAutoFit/>
          </a:bodyPr>
          <a:lstStyle/>
          <a:p>
            <a:r>
              <a:rPr lang="nb-NO" sz="1200" b="0" i="0" u="none" strike="noStrike" dirty="0">
                <a:solidFill>
                  <a:srgbClr val="000000"/>
                </a:solidFill>
                <a:effectLst/>
                <a:latin typeface="Asap"/>
              </a:rPr>
              <a:t>Beskytte, gjenopprette og fremme bærekraftig bruk av økosystemer, sikre bærekraftig skogforvaltning, bekjempe ørkenspredning, stanse og reversere landforringelse samt stanse tap av artsmangfold</a:t>
            </a:r>
            <a:endParaRPr lang="nb-NO" sz="1200" dirty="0">
              <a:effectLst/>
              <a:latin typeface="Asap"/>
            </a:endParaRPr>
          </a:p>
        </p:txBody>
      </p:sp>
      <p:sp>
        <p:nvSpPr>
          <p:cNvPr id="25" name="TekstSylinder 24">
            <a:extLst>
              <a:ext uri="{FF2B5EF4-FFF2-40B4-BE49-F238E27FC236}">
                <a16:creationId xmlns:a16="http://schemas.microsoft.com/office/drawing/2014/main" id="{8BFB4F0C-75F8-48E1-9A34-ECDDF0C1D665}"/>
              </a:ext>
            </a:extLst>
          </p:cNvPr>
          <p:cNvSpPr txBox="1"/>
          <p:nvPr/>
        </p:nvSpPr>
        <p:spPr>
          <a:xfrm>
            <a:off x="8351124" y="4821554"/>
            <a:ext cx="1242758" cy="1384995"/>
          </a:xfrm>
          <a:prstGeom prst="rect">
            <a:avLst/>
          </a:prstGeom>
          <a:noFill/>
        </p:spPr>
        <p:txBody>
          <a:bodyPr wrap="square" lIns="91440" tIns="45720" rIns="91440" bIns="45720" anchor="t">
            <a:spAutoFit/>
          </a:bodyPr>
          <a:lstStyle/>
          <a:p>
            <a:r>
              <a:rPr lang="nb-NO" sz="1200" b="0" i="0" u="none" strike="noStrike" dirty="0">
                <a:solidFill>
                  <a:srgbClr val="333333"/>
                </a:solidFill>
                <a:effectLst/>
                <a:latin typeface="Asap"/>
              </a:rPr>
              <a:t>Handle umiddelbart for å bekjempe klimaendringene og konsekvensene av dem</a:t>
            </a:r>
            <a:endParaRPr lang="nb-NO" sz="1200" dirty="0">
              <a:latin typeface="Asap"/>
            </a:endParaRPr>
          </a:p>
        </p:txBody>
      </p:sp>
      <p:pic>
        <p:nvPicPr>
          <p:cNvPr id="12" name="Bilde 11" descr="Et bilde som inneholder tekst, Font, logo, Grafikk&#10;&#10;Automatisk generert beskrivelse">
            <a:extLst>
              <a:ext uri="{FF2B5EF4-FFF2-40B4-BE49-F238E27FC236}">
                <a16:creationId xmlns:a16="http://schemas.microsoft.com/office/drawing/2014/main" id="{4682014F-143B-0367-5216-DC8A1FCE5E2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41830" y="3877378"/>
            <a:ext cx="823619" cy="823619"/>
          </a:xfrm>
          <a:prstGeom prst="rect">
            <a:avLst/>
          </a:prstGeom>
        </p:spPr>
      </p:pic>
      <p:pic>
        <p:nvPicPr>
          <p:cNvPr id="15" name="Bilde 14" descr="Et bilde som inneholder tekst, design, Font, Grafikk&#10;&#10;Automatisk generert beskrivelse">
            <a:extLst>
              <a:ext uri="{FF2B5EF4-FFF2-40B4-BE49-F238E27FC236}">
                <a16:creationId xmlns:a16="http://schemas.microsoft.com/office/drawing/2014/main" id="{1BCF3F85-A751-2061-8B13-EB842CAD60C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876597" y="3877378"/>
            <a:ext cx="833869" cy="833869"/>
          </a:xfrm>
          <a:prstGeom prst="rect">
            <a:avLst/>
          </a:prstGeom>
        </p:spPr>
      </p:pic>
      <p:pic>
        <p:nvPicPr>
          <p:cNvPr id="20" name="Bilde 19" descr="Et bilde som inneholder tekst, Font, design, skjermbilde&#10;&#10;Automatisk generert beskrivelse">
            <a:extLst>
              <a:ext uri="{FF2B5EF4-FFF2-40B4-BE49-F238E27FC236}">
                <a16:creationId xmlns:a16="http://schemas.microsoft.com/office/drawing/2014/main" id="{F4D97BEE-F27E-9BEA-7F53-31EEC7F0B7B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126170" y="3868619"/>
            <a:ext cx="833867" cy="833867"/>
          </a:xfrm>
          <a:prstGeom prst="rect">
            <a:avLst/>
          </a:prstGeom>
        </p:spPr>
      </p:pic>
      <p:pic>
        <p:nvPicPr>
          <p:cNvPr id="24" name="Bilde 23" descr="Et bilde som inneholder tekst, Font, logo, design&#10;&#10;Automatisk generert beskrivelse">
            <a:extLst>
              <a:ext uri="{FF2B5EF4-FFF2-40B4-BE49-F238E27FC236}">
                <a16:creationId xmlns:a16="http://schemas.microsoft.com/office/drawing/2014/main" id="{BAD5BA38-778A-EBF5-4050-7B543C81867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90260" y="3868619"/>
            <a:ext cx="824126" cy="824126"/>
          </a:xfrm>
          <a:prstGeom prst="rect">
            <a:avLst/>
          </a:prstGeom>
        </p:spPr>
      </p:pic>
      <p:pic>
        <p:nvPicPr>
          <p:cNvPr id="27" name="Bilde 26" descr="Et bilde som inneholder tekst, logo, Grafikk, Font&#10;&#10;Automatisk generert beskrivelse">
            <a:extLst>
              <a:ext uri="{FF2B5EF4-FFF2-40B4-BE49-F238E27FC236}">
                <a16:creationId xmlns:a16="http://schemas.microsoft.com/office/drawing/2014/main" id="{3729048E-8CB7-16D9-E613-328B261A939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441738" y="3887119"/>
            <a:ext cx="824126" cy="824126"/>
          </a:xfrm>
          <a:prstGeom prst="rect">
            <a:avLst/>
          </a:prstGeom>
        </p:spPr>
      </p:pic>
      <p:pic>
        <p:nvPicPr>
          <p:cNvPr id="29" name="Bilde 28" descr="Et bilde som inneholder tekst, Grafikk, grafisk design, Font&#10;&#10;Automatisk generert beskrivelse">
            <a:extLst>
              <a:ext uri="{FF2B5EF4-FFF2-40B4-BE49-F238E27FC236}">
                <a16:creationId xmlns:a16="http://schemas.microsoft.com/office/drawing/2014/main" id="{6067D7C7-5517-F11B-FD1D-2F5A755CD65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639880" y="3877378"/>
            <a:ext cx="833867" cy="833867"/>
          </a:xfrm>
          <a:prstGeom prst="rect">
            <a:avLst/>
          </a:prstGeom>
        </p:spPr>
      </p:pic>
    </p:spTree>
    <p:extLst>
      <p:ext uri="{BB962C8B-B14F-4D97-AF65-F5344CB8AC3E}">
        <p14:creationId xmlns:p14="http://schemas.microsoft.com/office/powerpoint/2010/main" val="3194455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35965" cy="6858000"/>
          </a:xfrm>
          <a:solidFill>
            <a:srgbClr val="009599">
              <a:alpha val="96222"/>
            </a:srgbClr>
          </a:solidFill>
          <a:ln>
            <a:noFill/>
          </a:ln>
          <a:effectLst>
            <a:softEdge rad="0"/>
          </a:effectLst>
        </p:spPr>
        <p:txBody>
          <a:bodyPr>
            <a:normAutofit fontScale="90000"/>
          </a:bodyPr>
          <a:lstStyle/>
          <a:p>
            <a:pPr algn="l">
              <a:lnSpc>
                <a:spcPct val="150000"/>
              </a:lnSpc>
            </a:pPr>
            <a:br>
              <a:rPr lang="nb-NO" sz="1800" b="1" cap="none" dirty="0"/>
            </a:br>
            <a:br>
              <a:rPr lang="nb-NO" sz="1800" b="1" cap="none" dirty="0"/>
            </a:br>
            <a:r>
              <a:rPr lang="nb-NO" sz="1300" b="1" cap="none" dirty="0">
                <a:solidFill>
                  <a:schemeClr val="bg1"/>
                </a:solidFill>
              </a:rPr>
              <a:t>OM OSS</a:t>
            </a:r>
            <a:br>
              <a:rPr lang="nb-NO" sz="1300" b="1" cap="none" dirty="0"/>
            </a:br>
            <a:r>
              <a:rPr lang="nb-NO" sz="1300" i="1" cap="none" dirty="0">
                <a:solidFill>
                  <a:srgbClr val="006165"/>
                </a:solidFill>
              </a:rPr>
              <a:t>-året 2023</a:t>
            </a:r>
            <a:br>
              <a:rPr lang="nb-NO" sz="1300" cap="none" dirty="0"/>
            </a:br>
            <a:r>
              <a:rPr lang="nb-NO" sz="1300" i="1" cap="none" dirty="0">
                <a:solidFill>
                  <a:srgbClr val="006165"/>
                </a:solidFill>
              </a:rPr>
              <a:t>-tidslinje</a:t>
            </a:r>
            <a:br>
              <a:rPr lang="nb-NO" sz="1300" i="1" cap="none" dirty="0"/>
            </a:br>
            <a:r>
              <a:rPr lang="nb-NO" sz="1300" i="1" cap="none" dirty="0">
                <a:solidFill>
                  <a:srgbClr val="006165"/>
                </a:solidFill>
              </a:rPr>
              <a:t>-kart over Best Arctic</a:t>
            </a:r>
            <a:br>
              <a:rPr lang="nb-NO" sz="1300" i="1" cap="none" dirty="0"/>
            </a:br>
            <a:r>
              <a:rPr lang="nb-NO" sz="1300" i="1" cap="none" dirty="0">
                <a:solidFill>
                  <a:srgbClr val="006165"/>
                </a:solidFill>
              </a:rPr>
              <a:t>-verdikjeden</a:t>
            </a:r>
            <a:br>
              <a:rPr lang="nb-NO" sz="1300" i="1" cap="none" dirty="0"/>
            </a:br>
            <a:r>
              <a:rPr lang="nb-NO" sz="1300" i="1" cap="none" dirty="0">
                <a:solidFill>
                  <a:srgbClr val="006165"/>
                </a:solidFill>
              </a:rPr>
              <a:t>-her holder vi til </a:t>
            </a:r>
            <a:br>
              <a:rPr lang="nb-NO" sz="1300" i="1" cap="none" dirty="0"/>
            </a:br>
            <a:r>
              <a:rPr lang="nb-NO" sz="1300" i="1" cap="none" dirty="0">
                <a:solidFill>
                  <a:srgbClr val="006165"/>
                </a:solidFill>
              </a:rPr>
              <a:t>-vesentlighetsanalysen</a:t>
            </a:r>
            <a:br>
              <a:rPr lang="nb-NO" sz="1300" b="1" i="1" cap="none" dirty="0"/>
            </a:br>
            <a:r>
              <a:rPr lang="nb-NO" sz="1300" b="1" i="1" cap="none" dirty="0">
                <a:solidFill>
                  <a:srgbClr val="006165"/>
                </a:solidFill>
              </a:rPr>
              <a:t>-</a:t>
            </a:r>
            <a:r>
              <a:rPr lang="nb-NO" sz="1200" b="1" i="1" cap="none" dirty="0">
                <a:solidFill>
                  <a:srgbClr val="006165"/>
                </a:solidFill>
              </a:rPr>
              <a:t>v</a:t>
            </a:r>
            <a:r>
              <a:rPr lang="nb-NO" sz="1200" i="1" cap="none" dirty="0">
                <a:solidFill>
                  <a:srgbClr val="006165"/>
                </a:solidFill>
              </a:rPr>
              <a:t>åre fokusområder</a:t>
            </a:r>
            <a:br>
              <a:rPr lang="nb-NO" sz="1200" i="1" cap="none" dirty="0"/>
            </a:br>
            <a:r>
              <a:rPr lang="nb-NO" sz="1200" i="1" cap="none" dirty="0">
                <a:solidFill>
                  <a:srgbClr val="006165"/>
                </a:solidFill>
              </a:rPr>
              <a:t>-tilnærming til bærekraft</a:t>
            </a:r>
            <a:br>
              <a:rPr lang="nb-NO" sz="1200" i="1" cap="none" dirty="0"/>
            </a:br>
            <a:r>
              <a:rPr lang="nb-NO" sz="1200" i="1" cap="none" dirty="0">
                <a:solidFill>
                  <a:srgbClr val="006165"/>
                </a:solidFill>
              </a:rPr>
              <a:t>-FN bærekrafts mål</a:t>
            </a:r>
            <a:br>
              <a:rPr lang="nb-NO" sz="1200" i="1" cap="none" dirty="0"/>
            </a:br>
            <a:r>
              <a:rPr lang="nb-NO" sz="1200" b="1" i="1" cap="none" dirty="0">
                <a:solidFill>
                  <a:schemeClr val="bg1"/>
                </a:solidFill>
              </a:rPr>
              <a:t>VÅRE INTERESSENTER </a:t>
            </a:r>
            <a:br>
              <a:rPr lang="nb-NO" sz="1200" i="1" cap="none" dirty="0"/>
            </a:br>
            <a:r>
              <a:rPr lang="nb-NO" sz="1200" i="1" cap="none" dirty="0">
                <a:solidFill>
                  <a:schemeClr val="bg1"/>
                </a:solidFill>
              </a:rPr>
              <a:t>-</a:t>
            </a:r>
            <a:r>
              <a:rPr lang="nb-NO" sz="1300" i="1" cap="none" dirty="0">
                <a:solidFill>
                  <a:schemeClr val="bg1"/>
                </a:solidFill>
              </a:rPr>
              <a:t>måleindisier</a:t>
            </a:r>
            <a:br>
              <a:rPr lang="nb-NO" sz="1300" cap="none" dirty="0"/>
            </a:br>
            <a:r>
              <a:rPr lang="nb-NO" sz="1300" i="1" cap="none" dirty="0">
                <a:solidFill>
                  <a:schemeClr val="bg1"/>
                </a:solidFill>
              </a:rPr>
              <a:t>-styringsstruktur</a:t>
            </a:r>
            <a:br>
              <a:rPr lang="nb-NO" sz="1300" i="1" cap="none" dirty="0"/>
            </a:br>
            <a:r>
              <a:rPr lang="nb-NO" sz="1300" i="1" cap="none" dirty="0">
                <a:solidFill>
                  <a:schemeClr val="bg1"/>
                </a:solidFill>
              </a:rPr>
              <a:t>-sertifiseringer</a:t>
            </a:r>
            <a:br>
              <a:rPr lang="nb-NO" sz="1300" cap="none" dirty="0"/>
            </a:br>
            <a:r>
              <a:rPr lang="nb-NO" sz="1300" cap="none" dirty="0">
                <a:solidFill>
                  <a:srgbClr val="006165"/>
                </a:solidFill>
              </a:rPr>
              <a:t>TJENESTER (TRANSPORT/AKTIVITETER)</a:t>
            </a:r>
            <a:br>
              <a:rPr lang="nb-NO" sz="1300" cap="none" dirty="0"/>
            </a:br>
            <a:r>
              <a:rPr lang="nb-NO" sz="1300" cap="none" dirty="0">
                <a:solidFill>
                  <a:srgbClr val="006165"/>
                </a:solidFill>
              </a:rPr>
              <a:t>NATUREN</a:t>
            </a:r>
            <a:br>
              <a:rPr lang="nb-NO" sz="1300" cap="none" dirty="0"/>
            </a:br>
            <a:r>
              <a:rPr lang="nb-NO" sz="1300" cap="none" dirty="0">
                <a:solidFill>
                  <a:srgbClr val="006165"/>
                </a:solidFill>
              </a:rPr>
              <a:t>FOLKENE</a:t>
            </a:r>
            <a:br>
              <a:rPr lang="nb-NO" sz="1300" cap="none" dirty="0"/>
            </a:br>
            <a:r>
              <a:rPr lang="nb-NO" sz="1300" cap="none" dirty="0">
                <a:solidFill>
                  <a:srgbClr val="006165"/>
                </a:solidFill>
              </a:rPr>
              <a:t>FREMTIDEN</a:t>
            </a:r>
            <a:br>
              <a:rPr lang="nb-NO" sz="1300" cap="none" dirty="0"/>
            </a:br>
            <a:endParaRPr lang="nb-NO" sz="1300" dirty="0">
              <a:solidFill>
                <a:schemeClr val="bg1"/>
              </a:solidFill>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06" y="194558"/>
            <a:ext cx="2131060" cy="84518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917989" y="432485"/>
            <a:ext cx="5745892" cy="461665"/>
          </a:xfrm>
          <a:prstGeom prst="rect">
            <a:avLst/>
          </a:prstGeom>
          <a:noFill/>
        </p:spPr>
        <p:txBody>
          <a:bodyPr wrap="square" lIns="91440" tIns="45720" rIns="91440" bIns="45720" rtlCol="0" anchor="t">
            <a:spAutoFit/>
          </a:bodyPr>
          <a:lstStyle/>
          <a:p>
            <a:pPr algn="ctr"/>
            <a:r>
              <a:rPr lang="nb-NO" sz="2400" b="1" dirty="0">
                <a:latin typeface="Asap"/>
              </a:rPr>
              <a:t>Våre interessenter</a:t>
            </a:r>
          </a:p>
        </p:txBody>
      </p:sp>
      <p:sp>
        <p:nvSpPr>
          <p:cNvPr id="5" name="Rektangel 4">
            <a:extLst>
              <a:ext uri="{FF2B5EF4-FFF2-40B4-BE49-F238E27FC236}">
                <a16:creationId xmlns:a16="http://schemas.microsoft.com/office/drawing/2014/main" id="{781D4B5B-3DCC-C1BC-DB97-030EF0894C91}"/>
              </a:ext>
            </a:extLst>
          </p:cNvPr>
          <p:cNvSpPr/>
          <p:nvPr/>
        </p:nvSpPr>
        <p:spPr>
          <a:xfrm>
            <a:off x="2032000" y="719666"/>
            <a:ext cx="8128000" cy="5418667"/>
          </a:xfrm>
          <a:prstGeom prst="rect">
            <a:avLst/>
          </a:prstGeom>
        </p:spPr>
        <p:txBody>
          <a:bodyPr/>
          <a:lstStyle/>
          <a:p>
            <a:pPr lvl="0">
              <a:buChar char="•"/>
            </a:pPr>
            <a:endParaRPr lang="nb-NO"/>
          </a:p>
          <a:p>
            <a:pPr lvl="0">
              <a:buChar char="•"/>
            </a:pPr>
            <a:endParaRPr lang="nb-NO"/>
          </a:p>
          <a:p>
            <a:pPr lvl="0">
              <a:buChar char="•"/>
            </a:pPr>
            <a:endParaRPr lang="nb-NO"/>
          </a:p>
        </p:txBody>
      </p:sp>
      <p:graphicFrame>
        <p:nvGraphicFramePr>
          <p:cNvPr id="7" name="Tabell 7">
            <a:extLst>
              <a:ext uri="{FF2B5EF4-FFF2-40B4-BE49-F238E27FC236}">
                <a16:creationId xmlns:a16="http://schemas.microsoft.com/office/drawing/2014/main" id="{ABD0E5B7-29ED-C5E6-E7C7-3E31BC86C1D3}"/>
              </a:ext>
            </a:extLst>
          </p:cNvPr>
          <p:cNvGraphicFramePr>
            <a:graphicFrameLocks noGrp="1"/>
          </p:cNvGraphicFramePr>
          <p:nvPr>
            <p:extLst>
              <p:ext uri="{D42A27DB-BD31-4B8C-83A1-F6EECF244321}">
                <p14:modId xmlns:p14="http://schemas.microsoft.com/office/powerpoint/2010/main" val="3302905789"/>
              </p:ext>
            </p:extLst>
          </p:nvPr>
        </p:nvGraphicFramePr>
        <p:xfrm>
          <a:off x="3499877" y="1184478"/>
          <a:ext cx="7981437" cy="4844711"/>
        </p:xfrm>
        <a:graphic>
          <a:graphicData uri="http://schemas.openxmlformats.org/drawingml/2006/table">
            <a:tbl>
              <a:tblPr firstRow="1" bandRow="1">
                <a:tableStyleId>{5C22544A-7EE6-4342-B048-85BDC9FD1C3A}</a:tableStyleId>
              </a:tblPr>
              <a:tblGrid>
                <a:gridCol w="1250436">
                  <a:extLst>
                    <a:ext uri="{9D8B030D-6E8A-4147-A177-3AD203B41FA5}">
                      <a16:colId xmlns:a16="http://schemas.microsoft.com/office/drawing/2014/main" val="1902846720"/>
                    </a:ext>
                  </a:extLst>
                </a:gridCol>
                <a:gridCol w="3670300">
                  <a:extLst>
                    <a:ext uri="{9D8B030D-6E8A-4147-A177-3AD203B41FA5}">
                      <a16:colId xmlns:a16="http://schemas.microsoft.com/office/drawing/2014/main" val="90489506"/>
                    </a:ext>
                  </a:extLst>
                </a:gridCol>
                <a:gridCol w="3060701">
                  <a:extLst>
                    <a:ext uri="{9D8B030D-6E8A-4147-A177-3AD203B41FA5}">
                      <a16:colId xmlns:a16="http://schemas.microsoft.com/office/drawing/2014/main" val="690526268"/>
                    </a:ext>
                  </a:extLst>
                </a:gridCol>
              </a:tblGrid>
              <a:tr h="414129">
                <a:tc>
                  <a:txBody>
                    <a:bodyPr/>
                    <a:lstStyle/>
                    <a:p>
                      <a:r>
                        <a:rPr lang="nb-NO" sz="1200">
                          <a:latin typeface="Asap"/>
                        </a:rPr>
                        <a:t>HVEM ER DE?</a:t>
                      </a:r>
                      <a:endParaRPr lang="nb-NO" sz="1200" dirty="0">
                        <a:latin typeface="Asap"/>
                      </a:endParaRPr>
                    </a:p>
                  </a:txBody>
                  <a:tcPr/>
                </a:tc>
                <a:tc>
                  <a:txBody>
                    <a:bodyPr/>
                    <a:lstStyle/>
                    <a:p>
                      <a:r>
                        <a:rPr lang="nb-NO" sz="1200">
                          <a:latin typeface="Asap"/>
                        </a:rPr>
                        <a:t>HVORDAN LYTTER VI?</a:t>
                      </a:r>
                      <a:endParaRPr lang="nb-NO" sz="1200" dirty="0">
                        <a:latin typeface="Asap"/>
                      </a:endParaRPr>
                    </a:p>
                  </a:txBody>
                  <a:tcPr/>
                </a:tc>
                <a:tc>
                  <a:txBody>
                    <a:bodyPr/>
                    <a:lstStyle/>
                    <a:p>
                      <a:r>
                        <a:rPr lang="nb-NO" sz="1200">
                          <a:latin typeface="Asap"/>
                        </a:rPr>
                        <a:t>HVA FORTELLER DE OSS?</a:t>
                      </a:r>
                      <a:endParaRPr lang="nb-NO" sz="1200" dirty="0">
                        <a:latin typeface="Asap"/>
                      </a:endParaRPr>
                    </a:p>
                  </a:txBody>
                  <a:tcPr/>
                </a:tc>
                <a:extLst>
                  <a:ext uri="{0D108BD9-81ED-4DB2-BD59-A6C34878D82A}">
                    <a16:rowId xmlns:a16="http://schemas.microsoft.com/office/drawing/2014/main" val="861299506"/>
                  </a:ext>
                </a:extLst>
              </a:tr>
              <a:tr h="952141">
                <a:tc>
                  <a:txBody>
                    <a:bodyPr/>
                    <a:lstStyle/>
                    <a:p>
                      <a:endParaRPr lang="nb-NO" dirty="0">
                        <a:latin typeface="Asap"/>
                      </a:endParaRPr>
                    </a:p>
                  </a:txBody>
                  <a:tcPr/>
                </a:tc>
                <a:tc>
                  <a:txBody>
                    <a:bodyPr/>
                    <a:lstStyle/>
                    <a:p>
                      <a:r>
                        <a:rPr lang="nb-NO" sz="1200">
                          <a:latin typeface="Asap"/>
                        </a:rPr>
                        <a:t>Intervju, Medarbeidersamtaler, Arbeidsmiljøundersøkelser, Informasjonsmøter, Avvikssystem m/mulighet for å fremme forslag om forbedringer og å varsle anonymt.</a:t>
                      </a:r>
                      <a:endParaRPr lang="nb-NO" sz="1200" dirty="0">
                        <a:latin typeface="Asap"/>
                      </a:endParaRPr>
                    </a:p>
                  </a:txBody>
                  <a:tcPr/>
                </a:tc>
                <a:tc>
                  <a:txBody>
                    <a:bodyPr/>
                    <a:lstStyle/>
                    <a:p>
                      <a:r>
                        <a:rPr lang="nb-NO" sz="1200">
                          <a:latin typeface="Asap"/>
                        </a:rPr>
                        <a:t>Arbeidsforhold, Tariffavtaler, Mangfold, Lærlinger,/Trainee, Rekruttering, Arbeidsmiljø, Sesongarbeid, Flyreiser, </a:t>
                      </a:r>
                    </a:p>
                  </a:txBody>
                  <a:tcPr/>
                </a:tc>
                <a:extLst>
                  <a:ext uri="{0D108BD9-81ED-4DB2-BD59-A6C34878D82A}">
                    <a16:rowId xmlns:a16="http://schemas.microsoft.com/office/drawing/2014/main" val="1191430276"/>
                  </a:ext>
                </a:extLst>
              </a:tr>
              <a:tr h="865132">
                <a:tc>
                  <a:txBody>
                    <a:bodyPr/>
                    <a:lstStyle/>
                    <a:p>
                      <a:endParaRPr lang="nb-NO" dirty="0">
                        <a:latin typeface="Asap"/>
                      </a:endParaRPr>
                    </a:p>
                  </a:txBody>
                  <a:tcPr/>
                </a:tc>
                <a:tc>
                  <a:txBody>
                    <a:bodyPr/>
                    <a:lstStyle/>
                    <a:p>
                      <a:r>
                        <a:rPr lang="nb-NO" sz="1200">
                          <a:latin typeface="Asap"/>
                        </a:rPr>
                        <a:t>Kundeundersøkelser, Intervjuer, Dialog, Forhandlinger, Anbudsdokumenter og kontrakter.</a:t>
                      </a:r>
                    </a:p>
                    <a:p>
                      <a:endParaRPr lang="nb-NO" sz="1200" dirty="0">
                        <a:latin typeface="Asap"/>
                      </a:endParaRPr>
                    </a:p>
                  </a:txBody>
                  <a:tcPr/>
                </a:tc>
                <a:tc>
                  <a:txBody>
                    <a:bodyPr/>
                    <a:lstStyle/>
                    <a:p>
                      <a:r>
                        <a:rPr lang="nb-NO" sz="1200">
                          <a:latin typeface="Asap"/>
                        </a:rPr>
                        <a:t>Avtaler om innleie, Sertifiseringer – Miljøfyrtårn, Varde og ISO standarder 9001, 14001 og 39001. Nytt materiell (busser), Gjenbruk, Utslipp og avfall.</a:t>
                      </a:r>
                      <a:endParaRPr lang="nb-NO" sz="1200" dirty="0">
                        <a:latin typeface="Asap"/>
                      </a:endParaRPr>
                    </a:p>
                  </a:txBody>
                  <a:tcPr/>
                </a:tc>
                <a:extLst>
                  <a:ext uri="{0D108BD9-81ED-4DB2-BD59-A6C34878D82A}">
                    <a16:rowId xmlns:a16="http://schemas.microsoft.com/office/drawing/2014/main" val="294078063"/>
                  </a:ext>
                </a:extLst>
              </a:tr>
              <a:tr h="865132">
                <a:tc>
                  <a:txBody>
                    <a:bodyPr/>
                    <a:lstStyle/>
                    <a:p>
                      <a:endParaRPr lang="nb-NO" dirty="0">
                        <a:latin typeface="Asap"/>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200">
                          <a:latin typeface="Asap"/>
                        </a:rPr>
                        <a:t>Nettsider, Presse, Sosiale medier, Informasjonsbrev via epost, fra myndigheter, medlems- og interesseorganisasjoner, m.fl.</a:t>
                      </a:r>
                    </a:p>
                  </a:txBody>
                  <a:tcPr/>
                </a:tc>
                <a:tc>
                  <a:txBody>
                    <a:bodyPr/>
                    <a:lstStyle/>
                    <a:p>
                      <a:r>
                        <a:rPr lang="nb-NO" sz="1200">
                          <a:latin typeface="Asap"/>
                        </a:rPr>
                        <a:t>Oppdaterer oss på lover, forskrifter og direktiver som skal følges og anbefaler tiltak vi må, kan eller bør gjennomføre.</a:t>
                      </a:r>
                      <a:endParaRPr lang="nb-NO" sz="1200" dirty="0">
                        <a:latin typeface="Asap"/>
                      </a:endParaRPr>
                    </a:p>
                  </a:txBody>
                  <a:tcPr/>
                </a:tc>
                <a:extLst>
                  <a:ext uri="{0D108BD9-81ED-4DB2-BD59-A6C34878D82A}">
                    <a16:rowId xmlns:a16="http://schemas.microsoft.com/office/drawing/2014/main" val="1394137159"/>
                  </a:ext>
                </a:extLst>
              </a:tr>
              <a:tr h="936044">
                <a:tc>
                  <a:txBody>
                    <a:bodyPr/>
                    <a:lstStyle/>
                    <a:p>
                      <a:endParaRPr lang="nb-NO" dirty="0">
                        <a:latin typeface="Asap"/>
                      </a:endParaRPr>
                    </a:p>
                  </a:txBody>
                  <a:tcPr/>
                </a:tc>
                <a:tc>
                  <a:txBody>
                    <a:bodyPr/>
                    <a:lstStyle/>
                    <a:p>
                      <a:r>
                        <a:rPr lang="nb-NO" sz="1200">
                          <a:latin typeface="Asap"/>
                        </a:rPr>
                        <a:t>Nettsider, Presse, Sosiale medier, Informasjonsbrev via epost, Klyngesamlinger, Bransjeforum, Intervjuer, Dialog, forhandlinger, Samarbeidsavtaler, Intensjonsavtaler, Kontrakter.</a:t>
                      </a:r>
                      <a:endParaRPr lang="nb-NO" sz="1200" dirty="0">
                        <a:latin typeface="Asap"/>
                      </a:endParaRPr>
                    </a:p>
                  </a:txBody>
                  <a:tcPr/>
                </a:tc>
                <a:tc>
                  <a:txBody>
                    <a:bodyPr/>
                    <a:lstStyle/>
                    <a:p>
                      <a:r>
                        <a:rPr lang="nb-NO" sz="1200">
                          <a:latin typeface="Asap"/>
                        </a:rPr>
                        <a:t>Tilbakemeldinger og forslag på vårt arbeid. Informasjon og ideer om sitt bærekraftarbeid. Krav som stilles til oss.</a:t>
                      </a:r>
                      <a:endParaRPr lang="nb-NO" sz="1200" dirty="0">
                        <a:latin typeface="Asap"/>
                      </a:endParaRPr>
                    </a:p>
                  </a:txBody>
                  <a:tcPr/>
                </a:tc>
                <a:extLst>
                  <a:ext uri="{0D108BD9-81ED-4DB2-BD59-A6C34878D82A}">
                    <a16:rowId xmlns:a16="http://schemas.microsoft.com/office/drawing/2014/main" val="2115386513"/>
                  </a:ext>
                </a:extLst>
              </a:tr>
              <a:tr h="812133">
                <a:tc>
                  <a:txBody>
                    <a:bodyPr/>
                    <a:lstStyle/>
                    <a:p>
                      <a:endParaRPr lang="nb-NO" dirty="0">
                        <a:latin typeface="Asap"/>
                      </a:endParaRPr>
                    </a:p>
                  </a:txBody>
                  <a:tcPr/>
                </a:tc>
                <a:tc>
                  <a:txBody>
                    <a:bodyPr/>
                    <a:lstStyle/>
                    <a:p>
                      <a:r>
                        <a:rPr lang="nb-NO" sz="1200">
                          <a:latin typeface="Asap"/>
                        </a:rPr>
                        <a:t>Styrevedtak, Informasjonsmøter, Informasjon på epost og i sosiale medier.</a:t>
                      </a:r>
                      <a:endParaRPr lang="nb-NO" sz="1200" dirty="0">
                        <a:latin typeface="Asap"/>
                      </a:endParaRPr>
                    </a:p>
                  </a:txBody>
                  <a:tcPr/>
                </a:tc>
                <a:tc>
                  <a:txBody>
                    <a:bodyPr/>
                    <a:lstStyle/>
                    <a:p>
                      <a:r>
                        <a:rPr lang="nb-NO" sz="1200">
                          <a:latin typeface="Asap"/>
                        </a:rPr>
                        <a:t>Policy, mål, retninger og rammer for bedriftens bærekraftsarbeid.</a:t>
                      </a:r>
                    </a:p>
                  </a:txBody>
                  <a:tcPr/>
                </a:tc>
                <a:extLst>
                  <a:ext uri="{0D108BD9-81ED-4DB2-BD59-A6C34878D82A}">
                    <a16:rowId xmlns:a16="http://schemas.microsoft.com/office/drawing/2014/main" val="3138544076"/>
                  </a:ext>
                </a:extLst>
              </a:tr>
            </a:tbl>
          </a:graphicData>
        </a:graphic>
      </p:graphicFrame>
      <p:sp>
        <p:nvSpPr>
          <p:cNvPr id="9" name="Femkant 8">
            <a:extLst>
              <a:ext uri="{FF2B5EF4-FFF2-40B4-BE49-F238E27FC236}">
                <a16:creationId xmlns:a16="http://schemas.microsoft.com/office/drawing/2014/main" id="{B34A1847-0880-7D03-C166-35BE63BFBD65}"/>
              </a:ext>
            </a:extLst>
          </p:cNvPr>
          <p:cNvSpPr/>
          <p:nvPr/>
        </p:nvSpPr>
        <p:spPr>
          <a:xfrm>
            <a:off x="3534298" y="1645946"/>
            <a:ext cx="1272227" cy="89959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latin typeface="Asap"/>
              </a:rPr>
              <a:t>Ansatte</a:t>
            </a:r>
          </a:p>
        </p:txBody>
      </p:sp>
      <p:sp>
        <p:nvSpPr>
          <p:cNvPr id="10" name="Femkant 9">
            <a:extLst>
              <a:ext uri="{FF2B5EF4-FFF2-40B4-BE49-F238E27FC236}">
                <a16:creationId xmlns:a16="http://schemas.microsoft.com/office/drawing/2014/main" id="{F8539139-ECB0-9B39-C9F6-5E8FE188CFCA}"/>
              </a:ext>
            </a:extLst>
          </p:cNvPr>
          <p:cNvSpPr/>
          <p:nvPr/>
        </p:nvSpPr>
        <p:spPr>
          <a:xfrm>
            <a:off x="3539763" y="2515423"/>
            <a:ext cx="1239585" cy="87004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latin typeface="Asap"/>
              </a:rPr>
              <a:t>Kunder</a:t>
            </a:r>
          </a:p>
        </p:txBody>
      </p:sp>
      <p:sp>
        <p:nvSpPr>
          <p:cNvPr id="12" name="Femkant 11">
            <a:extLst>
              <a:ext uri="{FF2B5EF4-FFF2-40B4-BE49-F238E27FC236}">
                <a16:creationId xmlns:a16="http://schemas.microsoft.com/office/drawing/2014/main" id="{C42C2433-B049-41C2-6ABD-816E3F4B0BF9}"/>
              </a:ext>
            </a:extLst>
          </p:cNvPr>
          <p:cNvSpPr/>
          <p:nvPr/>
        </p:nvSpPr>
        <p:spPr>
          <a:xfrm>
            <a:off x="3528605" y="3368770"/>
            <a:ext cx="1272227" cy="870047"/>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latin typeface="Asap"/>
              </a:rPr>
              <a:t>Samfunn, myndigheter og offentlige organer</a:t>
            </a:r>
          </a:p>
        </p:txBody>
      </p:sp>
      <p:sp>
        <p:nvSpPr>
          <p:cNvPr id="14" name="Femkant 13">
            <a:extLst>
              <a:ext uri="{FF2B5EF4-FFF2-40B4-BE49-F238E27FC236}">
                <a16:creationId xmlns:a16="http://schemas.microsoft.com/office/drawing/2014/main" id="{738B5C37-6D0D-0018-938A-55D959E5EC12}"/>
              </a:ext>
            </a:extLst>
          </p:cNvPr>
          <p:cNvSpPr/>
          <p:nvPr/>
        </p:nvSpPr>
        <p:spPr>
          <a:xfrm>
            <a:off x="3514336" y="4238817"/>
            <a:ext cx="1272226" cy="915099"/>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100" dirty="0">
                <a:latin typeface="Asap"/>
              </a:rPr>
              <a:t>Samarbeids-partnere og leverandører</a:t>
            </a:r>
          </a:p>
        </p:txBody>
      </p:sp>
      <p:sp>
        <p:nvSpPr>
          <p:cNvPr id="15" name="Femkant 14">
            <a:extLst>
              <a:ext uri="{FF2B5EF4-FFF2-40B4-BE49-F238E27FC236}">
                <a16:creationId xmlns:a16="http://schemas.microsoft.com/office/drawing/2014/main" id="{C4DC8D79-E3DB-D2FB-A773-8AE00759F4F7}"/>
              </a:ext>
            </a:extLst>
          </p:cNvPr>
          <p:cNvSpPr/>
          <p:nvPr/>
        </p:nvSpPr>
        <p:spPr>
          <a:xfrm>
            <a:off x="3519779" y="5153917"/>
            <a:ext cx="1239583" cy="841602"/>
          </a:xfrm>
          <a:prstGeom prst="homePlate">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b-NO" sz="1200" dirty="0">
                <a:latin typeface="Asap"/>
              </a:rPr>
              <a:t>Eiere og styret</a:t>
            </a:r>
          </a:p>
        </p:txBody>
      </p:sp>
    </p:spTree>
    <p:extLst>
      <p:ext uri="{BB962C8B-B14F-4D97-AF65-F5344CB8AC3E}">
        <p14:creationId xmlns:p14="http://schemas.microsoft.com/office/powerpoint/2010/main" val="3718042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82439"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i="1" cap="none" dirty="0">
                <a:solidFill>
                  <a:srgbClr val="006165"/>
                </a:solidFill>
                <a:latin typeface="Asap"/>
              </a:rPr>
              <a:t>-året 2023</a:t>
            </a:r>
            <a:br>
              <a:rPr lang="nb-NO" sz="1200" cap="none" dirty="0">
                <a:latin typeface="Asap" pitchFamily="2" charset="0"/>
              </a:rPr>
            </a:br>
            <a:r>
              <a:rPr lang="nb-NO" sz="1200" i="1" cap="none" dirty="0">
                <a:solidFill>
                  <a:srgbClr val="006165"/>
                </a:solidFill>
                <a:latin typeface="Asap"/>
              </a:rPr>
              <a:t>-tidslinje</a:t>
            </a:r>
            <a:br>
              <a:rPr lang="nb-NO" sz="1200" i="1" cap="none" dirty="0">
                <a:latin typeface="Asap" pitchFamily="2" charset="0"/>
              </a:rPr>
            </a:br>
            <a:r>
              <a:rPr lang="nb-NO" sz="1200" i="1" cap="none" dirty="0">
                <a:solidFill>
                  <a:srgbClr val="006165"/>
                </a:solidFill>
                <a:latin typeface="Asap"/>
              </a:rPr>
              <a:t>-kart over Best Arctic</a:t>
            </a:r>
            <a:br>
              <a:rPr lang="nb-NO" sz="1200" i="1" cap="none" dirty="0">
                <a:latin typeface="Asap" pitchFamily="2" charset="0"/>
              </a:rPr>
            </a:br>
            <a:r>
              <a:rPr lang="nb-NO" sz="1200" i="1" cap="none" dirty="0">
                <a:solidFill>
                  <a:srgbClr val="006165"/>
                </a:solidFill>
                <a:latin typeface="Asap"/>
              </a:rPr>
              <a:t>-verdikjeden</a:t>
            </a:r>
            <a:br>
              <a:rPr lang="nb-NO" sz="1200" i="1" cap="none" dirty="0">
                <a:latin typeface="Asap" pitchFamily="2" charset="0"/>
              </a:rPr>
            </a:br>
            <a:r>
              <a:rPr lang="nb-NO" sz="1200" i="1" cap="none" dirty="0">
                <a:solidFill>
                  <a:srgbClr val="006165"/>
                </a:solidFill>
                <a:latin typeface="Asap"/>
              </a:rPr>
              <a:t>-her holder vi til </a:t>
            </a:r>
            <a:br>
              <a:rPr lang="nb-NO" sz="1200" i="1" cap="none" dirty="0">
                <a:latin typeface="Asap" pitchFamily="2" charset="0"/>
              </a:rPr>
            </a:br>
            <a:r>
              <a:rPr lang="nb-NO" sz="1200" i="1" cap="none" dirty="0">
                <a:solidFill>
                  <a:srgbClr val="006165"/>
                </a:solidFill>
                <a:latin typeface="Asap"/>
              </a:rPr>
              <a:t>-vesentlighetsanalysen</a:t>
            </a:r>
            <a:br>
              <a:rPr lang="nb-NO" sz="1200" b="1" i="1" cap="none" dirty="0">
                <a:latin typeface="Asap" pitchFamily="2" charset="0"/>
              </a:rPr>
            </a:br>
            <a:r>
              <a:rPr lang="nb-NO" sz="1200" b="1" i="1" cap="none" dirty="0">
                <a:solidFill>
                  <a:srgbClr val="006165"/>
                </a:solidFill>
                <a:latin typeface="Asap"/>
              </a:rPr>
              <a:t>-v</a:t>
            </a:r>
            <a:r>
              <a:rPr lang="nb-NO" sz="1200" i="1" cap="none" dirty="0">
                <a:solidFill>
                  <a:srgbClr val="006165"/>
                </a:solidFill>
                <a:latin typeface="Asap"/>
              </a:rPr>
              <a:t>åre fokusområder</a:t>
            </a:r>
            <a:br>
              <a:rPr lang="nb-NO" sz="1200" i="1" cap="none" dirty="0">
                <a:latin typeface="Asap" pitchFamily="2" charset="0"/>
              </a:rPr>
            </a:br>
            <a:r>
              <a:rPr lang="nb-NO" sz="1200" i="1" cap="none" dirty="0">
                <a:solidFill>
                  <a:srgbClr val="006165"/>
                </a:solidFill>
                <a:latin typeface="Asap"/>
              </a:rPr>
              <a:t>-tilnærming til bærekraft</a:t>
            </a:r>
            <a:br>
              <a:rPr lang="nb-NO" sz="1200" i="1" cap="none" dirty="0">
                <a:latin typeface="Asap" pitchFamily="2" charset="0"/>
              </a:rPr>
            </a:br>
            <a:r>
              <a:rPr lang="nb-NO" sz="1200" i="1" cap="none" dirty="0">
                <a:solidFill>
                  <a:srgbClr val="006165"/>
                </a:solidFill>
                <a:latin typeface="Asap"/>
              </a:rPr>
              <a:t>-FN bærekrafts mål</a:t>
            </a:r>
            <a:br>
              <a:rPr lang="nb-NO" sz="1200" i="1" cap="none" dirty="0">
                <a:latin typeface="Asap" pitchFamily="2" charset="0"/>
              </a:rPr>
            </a:br>
            <a:r>
              <a:rPr lang="nb-NO" sz="1200" i="1" cap="none" dirty="0">
                <a:solidFill>
                  <a:srgbClr val="006165"/>
                </a:solidFill>
                <a:latin typeface="Asap"/>
              </a:rPr>
              <a:t>-våre interessenter </a:t>
            </a:r>
            <a:br>
              <a:rPr lang="nb-NO" sz="1200" i="1" cap="none" dirty="0">
                <a:latin typeface="Asap" pitchFamily="2" charset="0"/>
              </a:rPr>
            </a:br>
            <a:r>
              <a:rPr lang="nb-NO" sz="1200" b="1" cap="none" dirty="0">
                <a:solidFill>
                  <a:schemeClr val="bg1"/>
                </a:solidFill>
                <a:latin typeface="Asap"/>
              </a:rPr>
              <a:t>MÅLEINDISIER</a:t>
            </a:r>
            <a:br>
              <a:rPr lang="nb-NO" sz="1200" cap="none" dirty="0">
                <a:latin typeface="Asap" pitchFamily="2" charset="0"/>
              </a:rPr>
            </a:br>
            <a:r>
              <a:rPr lang="nb-NO" sz="1200" cap="none" dirty="0">
                <a:solidFill>
                  <a:schemeClr val="bg1"/>
                </a:solidFill>
                <a:latin typeface="Asap"/>
              </a:rPr>
              <a:t>-</a:t>
            </a: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dirty="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488" y="266702"/>
            <a:ext cx="1724020" cy="683752"/>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917989" y="432485"/>
            <a:ext cx="5745892" cy="461665"/>
          </a:xfrm>
          <a:prstGeom prst="rect">
            <a:avLst/>
          </a:prstGeom>
          <a:noFill/>
        </p:spPr>
        <p:txBody>
          <a:bodyPr wrap="square" lIns="91440" tIns="45720" rIns="91440" bIns="45720" rtlCol="0" anchor="t">
            <a:spAutoFit/>
          </a:bodyPr>
          <a:lstStyle/>
          <a:p>
            <a:pPr algn="ctr"/>
            <a:r>
              <a:rPr lang="nb-NO" sz="2400" b="1" dirty="0">
                <a:latin typeface="Asap"/>
              </a:rPr>
              <a:t>Måleindikatorer Best Arctic</a:t>
            </a:r>
          </a:p>
        </p:txBody>
      </p:sp>
      <p:graphicFrame>
        <p:nvGraphicFramePr>
          <p:cNvPr id="6" name="Tabell 5">
            <a:extLst>
              <a:ext uri="{FF2B5EF4-FFF2-40B4-BE49-F238E27FC236}">
                <a16:creationId xmlns:a16="http://schemas.microsoft.com/office/drawing/2014/main" id="{C7B328ED-3069-32DC-F7FB-BF6E9F6D6E1C}"/>
              </a:ext>
            </a:extLst>
          </p:cNvPr>
          <p:cNvGraphicFramePr>
            <a:graphicFrameLocks noGrp="1"/>
          </p:cNvGraphicFramePr>
          <p:nvPr>
            <p:extLst>
              <p:ext uri="{D42A27DB-BD31-4B8C-83A1-F6EECF244321}">
                <p14:modId xmlns:p14="http://schemas.microsoft.com/office/powerpoint/2010/main" val="1245598880"/>
              </p:ext>
            </p:extLst>
          </p:nvPr>
        </p:nvGraphicFramePr>
        <p:xfrm>
          <a:off x="3279927" y="945679"/>
          <a:ext cx="8614585" cy="5557063"/>
        </p:xfrm>
        <a:graphic>
          <a:graphicData uri="http://schemas.openxmlformats.org/drawingml/2006/table">
            <a:tbl>
              <a:tblPr>
                <a:tableStyleId>{5C22544A-7EE6-4342-B048-85BDC9FD1C3A}</a:tableStyleId>
              </a:tblPr>
              <a:tblGrid>
                <a:gridCol w="1460575">
                  <a:extLst>
                    <a:ext uri="{9D8B030D-6E8A-4147-A177-3AD203B41FA5}">
                      <a16:colId xmlns:a16="http://schemas.microsoft.com/office/drawing/2014/main" val="2389984418"/>
                    </a:ext>
                  </a:extLst>
                </a:gridCol>
                <a:gridCol w="751533">
                  <a:extLst>
                    <a:ext uri="{9D8B030D-6E8A-4147-A177-3AD203B41FA5}">
                      <a16:colId xmlns:a16="http://schemas.microsoft.com/office/drawing/2014/main" val="2147160545"/>
                    </a:ext>
                  </a:extLst>
                </a:gridCol>
                <a:gridCol w="1000897">
                  <a:extLst>
                    <a:ext uri="{9D8B030D-6E8A-4147-A177-3AD203B41FA5}">
                      <a16:colId xmlns:a16="http://schemas.microsoft.com/office/drawing/2014/main" val="968171674"/>
                    </a:ext>
                  </a:extLst>
                </a:gridCol>
                <a:gridCol w="481914">
                  <a:extLst>
                    <a:ext uri="{9D8B030D-6E8A-4147-A177-3AD203B41FA5}">
                      <a16:colId xmlns:a16="http://schemas.microsoft.com/office/drawing/2014/main" val="1736678421"/>
                    </a:ext>
                  </a:extLst>
                </a:gridCol>
                <a:gridCol w="1210962">
                  <a:extLst>
                    <a:ext uri="{9D8B030D-6E8A-4147-A177-3AD203B41FA5}">
                      <a16:colId xmlns:a16="http://schemas.microsoft.com/office/drawing/2014/main" val="521803865"/>
                    </a:ext>
                  </a:extLst>
                </a:gridCol>
                <a:gridCol w="1594022">
                  <a:extLst>
                    <a:ext uri="{9D8B030D-6E8A-4147-A177-3AD203B41FA5}">
                      <a16:colId xmlns:a16="http://schemas.microsoft.com/office/drawing/2014/main" val="1435982555"/>
                    </a:ext>
                  </a:extLst>
                </a:gridCol>
                <a:gridCol w="2114682">
                  <a:extLst>
                    <a:ext uri="{9D8B030D-6E8A-4147-A177-3AD203B41FA5}">
                      <a16:colId xmlns:a16="http://schemas.microsoft.com/office/drawing/2014/main" val="381764176"/>
                    </a:ext>
                  </a:extLst>
                </a:gridCol>
              </a:tblGrid>
              <a:tr h="152954">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a:solidFill>
                          <a:srgbClr val="000000"/>
                        </a:solidFill>
                        <a:effectLst/>
                        <a:latin typeface="Asap" pitchFamily="2" charset="0"/>
                      </a:endParaRPr>
                    </a:p>
                  </a:txBody>
                  <a:tcPr marL="4606" marR="4606" marT="4606" marB="0" anchor="b"/>
                </a:tc>
                <a:tc>
                  <a:txBody>
                    <a:bodyPr/>
                    <a:lstStyle/>
                    <a:p>
                      <a:pPr algn="l" fontAlgn="b"/>
                      <a:endParaRPr lang="nb-NO" sz="700" b="0" i="0" u="none" strike="noStrike" dirty="0">
                        <a:solidFill>
                          <a:srgbClr val="000000"/>
                        </a:solidFill>
                        <a:effectLst/>
                        <a:latin typeface="Asap"/>
                      </a:endParaRPr>
                    </a:p>
                  </a:txBody>
                  <a:tcPr marL="4606" marR="4606" marT="4606" marB="0" anchor="b"/>
                </a:tc>
                <a:extLst>
                  <a:ext uri="{0D108BD9-81ED-4DB2-BD59-A6C34878D82A}">
                    <a16:rowId xmlns:a16="http://schemas.microsoft.com/office/drawing/2014/main" val="1255748980"/>
                  </a:ext>
                </a:extLst>
              </a:tr>
              <a:tr h="622327">
                <a:tc>
                  <a:txBody>
                    <a:bodyPr/>
                    <a:lstStyle/>
                    <a:p>
                      <a:pPr algn="l" fontAlgn="b"/>
                      <a:r>
                        <a:rPr lang="nb-NO" sz="1100" b="1" u="none" strike="noStrike" dirty="0">
                          <a:effectLst/>
                          <a:latin typeface="Asap"/>
                        </a:rPr>
                        <a:t>TILTAK</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a:effectLst/>
                          <a:latin typeface="Asap"/>
                        </a:rPr>
                        <a:t>TEMA</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a:effectLst/>
                          <a:latin typeface="Asap"/>
                        </a:rPr>
                        <a:t>INDIKATORER</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a:effectLst/>
                          <a:latin typeface="Asap"/>
                        </a:rPr>
                        <a:t>TOTALT</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a:effectLst/>
                          <a:latin typeface="Asap"/>
                        </a:rPr>
                        <a:t>ANSVARLIG FOR Å DATA INNSAMLING</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a:effectLst/>
                          <a:latin typeface="Asap"/>
                        </a:rPr>
                        <a:t>BESKRIVELSE AV DATAINNSAMLING</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1" u="none" strike="noStrike" dirty="0">
                          <a:effectLst/>
                          <a:latin typeface="Asap"/>
                        </a:rPr>
                        <a:t>LOGGFØRING AV ENDRINGER I INNSAMLINGSMETODE.</a:t>
                      </a:r>
                      <a:endParaRPr lang="nb-NO" sz="1100" b="1" i="0" u="none" strike="noStrike" dirty="0">
                        <a:solidFill>
                          <a:srgbClr val="000000"/>
                        </a:solidFill>
                        <a:effectLst/>
                        <a:latin typeface="Asap"/>
                      </a:endParaRPr>
                    </a:p>
                  </a:txBody>
                  <a:tcPr marL="4606" marR="4606" marT="4606" marB="0"/>
                </a:tc>
                <a:extLst>
                  <a:ext uri="{0D108BD9-81ED-4DB2-BD59-A6C34878D82A}">
                    <a16:rowId xmlns:a16="http://schemas.microsoft.com/office/drawing/2014/main" val="2595469420"/>
                  </a:ext>
                </a:extLst>
              </a:tr>
              <a:tr h="482125">
                <a:tc>
                  <a:txBody>
                    <a:bodyPr/>
                    <a:lstStyle/>
                    <a:p>
                      <a:pPr algn="l" fontAlgn="ctr"/>
                      <a:r>
                        <a:rPr lang="nb-NO" sz="1100" u="none" strike="noStrike">
                          <a:effectLst/>
                          <a:latin typeface="Asap"/>
                        </a:rPr>
                        <a:t>Sjekklister, instrukser og prosedyrer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Antall PAX</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antall</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27503</a:t>
                      </a:r>
                    </a:p>
                  </a:txBody>
                  <a:tcPr marL="4606" marR="4606" marT="4606" marB="0"/>
                </a:tc>
                <a:tc>
                  <a:txBody>
                    <a:bodyPr/>
                    <a:lstStyle/>
                    <a:p>
                      <a:pPr algn="l" fontAlgn="ctr"/>
                      <a:r>
                        <a:rPr lang="nb-NO" sz="1100" b="0" i="0" u="none" strike="noStrike" dirty="0">
                          <a:solidFill>
                            <a:srgbClr val="000000"/>
                          </a:solidFill>
                          <a:effectLst/>
                          <a:latin typeface="Asap"/>
                        </a:rPr>
                        <a:t>Leder Økonomi &amp; Finans</a:t>
                      </a:r>
                    </a:p>
                  </a:txBody>
                  <a:tcPr marL="4606" marR="4606" marT="4606" marB="0"/>
                </a:tc>
                <a:tc>
                  <a:txBody>
                    <a:bodyPr/>
                    <a:lstStyle/>
                    <a:p>
                      <a:pPr algn="l" fontAlgn="ctr"/>
                      <a:r>
                        <a:rPr lang="nb-NO" sz="1100" b="0" i="0" u="none" strike="noStrike" dirty="0">
                          <a:solidFill>
                            <a:srgbClr val="000000"/>
                          </a:solidFill>
                          <a:effectLst/>
                          <a:latin typeface="Asap"/>
                        </a:rPr>
                        <a:t>Solgte billetter i Citybreak</a:t>
                      </a:r>
                    </a:p>
                  </a:txBody>
                  <a:tcPr marL="4606" marR="4606" marT="4606" marB="0"/>
                </a:tc>
                <a:tc>
                  <a:txBody>
                    <a:bodyPr/>
                    <a:lstStyle/>
                    <a:p>
                      <a:pPr algn="l" fontAlgn="ctr"/>
                      <a:endParaRPr lang="nb-NO" sz="1100" b="0" i="0" u="none" strike="noStrike" dirty="0">
                        <a:solidFill>
                          <a:srgbClr val="000000"/>
                        </a:solidFill>
                        <a:effectLst/>
                        <a:latin typeface="Asap"/>
                      </a:endParaRPr>
                    </a:p>
                  </a:txBody>
                  <a:tcPr marL="4606" marR="4606" marT="4606" marB="0"/>
                </a:tc>
                <a:extLst>
                  <a:ext uri="{0D108BD9-81ED-4DB2-BD59-A6C34878D82A}">
                    <a16:rowId xmlns:a16="http://schemas.microsoft.com/office/drawing/2014/main" val="2427722095"/>
                  </a:ext>
                </a:extLst>
              </a:tr>
              <a:tr h="411695">
                <a:tc>
                  <a:txBody>
                    <a:bodyPr/>
                    <a:lstStyle/>
                    <a:p>
                      <a:pPr algn="l" fontAlgn="ctr"/>
                      <a:r>
                        <a:rPr lang="nb-NO" sz="1100" b="0" i="0" u="none" strike="noStrike" dirty="0">
                          <a:solidFill>
                            <a:srgbClr val="000000"/>
                          </a:solidFill>
                          <a:effectLst/>
                          <a:latin typeface="Asap"/>
                        </a:rPr>
                        <a:t>Energiforbruk lokaler</a:t>
                      </a:r>
                    </a:p>
                  </a:txBody>
                  <a:tcPr marL="4606" marR="4606" marT="4606" marB="0"/>
                </a:tc>
                <a:tc>
                  <a:txBody>
                    <a:bodyPr/>
                    <a:lstStyle/>
                    <a:p>
                      <a:pPr algn="l" fontAlgn="ctr"/>
                      <a:r>
                        <a:rPr lang="nb-NO" sz="1100" u="none" strike="noStrike">
                          <a:effectLst/>
                          <a:latin typeface="Asap"/>
                        </a:rPr>
                        <a:t>Strømforbruk, adm</a:t>
                      </a:r>
                      <a:endParaRPr lang="nb-NO" sz="1100" b="1" i="0" u="none" strike="noStrike" dirty="0" err="1">
                        <a:solidFill>
                          <a:srgbClr val="000000"/>
                        </a:solidFill>
                        <a:effectLst/>
                        <a:latin typeface="Asap"/>
                      </a:endParaRPr>
                    </a:p>
                  </a:txBody>
                  <a:tcPr marL="4606" marR="4606" marT="4606" marB="0"/>
                </a:tc>
                <a:tc>
                  <a:txBody>
                    <a:bodyPr/>
                    <a:lstStyle/>
                    <a:p>
                      <a:pPr algn="l" fontAlgn="ctr"/>
                      <a:r>
                        <a:rPr lang="nb-NO" sz="1100" u="none" strike="noStrike" dirty="0">
                          <a:effectLst/>
                          <a:latin typeface="Asap"/>
                        </a:rPr>
                        <a:t>Kwh</a:t>
                      </a:r>
                      <a:endParaRPr lang="nb-NO" sz="1100" b="1" i="0" u="none" strike="noStrike" dirty="0">
                        <a:solidFill>
                          <a:srgbClr val="000000"/>
                        </a:solidFill>
                        <a:effectLst/>
                        <a:latin typeface="Asap"/>
                      </a:endParaRPr>
                    </a:p>
                  </a:txBody>
                  <a:tcPr marL="4606" marR="4606" marT="4606" marB="0"/>
                </a:tc>
                <a:tc>
                  <a:txBody>
                    <a:bodyPr/>
                    <a:lstStyle/>
                    <a:p>
                      <a:pPr algn="l" fontAlgn="ct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Ansvarlig:  Økonomiansvarlig </a:t>
                      </a:r>
                      <a:endParaRPr lang="nb-NO" sz="1100" b="0" i="0" u="none" strike="noStrike">
                        <a:solidFill>
                          <a:srgbClr val="000000"/>
                        </a:solidFill>
                        <a:effectLst/>
                        <a:latin typeface="Asap" pitchFamily="2" charset="0"/>
                      </a:endParaRPr>
                    </a:p>
                  </a:txBody>
                  <a:tcPr marL="4606" marR="4606" marT="4606" marB="0"/>
                </a:tc>
                <a:tc>
                  <a:txBody>
                    <a:bodyPr/>
                    <a:lstStyle/>
                    <a:p>
                      <a:pPr algn="l" fontAlgn="ctr"/>
                      <a:r>
                        <a:rPr lang="nb-NO" sz="1100" u="none" strike="noStrike" dirty="0">
                          <a:effectLst/>
                          <a:latin typeface="Asap"/>
                        </a:rPr>
                        <a:t>Vår andel brukte Kwh står på faktura fra byggeier.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 Andel av felles forbruk ikke målbart              (Nye lokaler)</a:t>
                      </a:r>
                    </a:p>
                  </a:txBody>
                  <a:tcPr marL="4606" marR="4606" marT="4606" marB="0"/>
                </a:tc>
                <a:extLst>
                  <a:ext uri="{0D108BD9-81ED-4DB2-BD59-A6C34878D82A}">
                    <a16:rowId xmlns:a16="http://schemas.microsoft.com/office/drawing/2014/main" val="2179436048"/>
                  </a:ext>
                </a:extLst>
              </a:tr>
              <a:tr h="954546">
                <a:tc>
                  <a:txBody>
                    <a:bodyPr/>
                    <a:lstStyle/>
                    <a:p>
                      <a:pPr algn="l" fontAlgn="ctr"/>
                      <a:r>
                        <a:rPr lang="nb-NO" sz="1100" u="none" strike="noStrike">
                          <a:effectLst/>
                          <a:latin typeface="Asap"/>
                        </a:rPr>
                        <a:t>Avfallsprosedyrer, instrukser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Restavfall</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kg</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127</a:t>
                      </a:r>
                    </a:p>
                  </a:txBody>
                  <a:tcPr marL="4606" marR="4606" marT="4606" marB="0"/>
                </a:tc>
                <a:tc>
                  <a:txBody>
                    <a:bodyPr/>
                    <a:lstStyle/>
                    <a:p>
                      <a:pPr algn="l" fontAlgn="ctr"/>
                      <a:r>
                        <a:rPr lang="nb-NO" sz="1100" b="0" i="0" u="none" strike="noStrike" dirty="0">
                          <a:solidFill>
                            <a:srgbClr val="000000"/>
                          </a:solidFill>
                          <a:effectLst/>
                          <a:latin typeface="Asap" pitchFamily="2" charset="0"/>
                        </a:rPr>
                        <a:t>Leder Drift &amp; Operasjon</a:t>
                      </a:r>
                    </a:p>
                  </a:txBody>
                  <a:tcPr marL="4606" marR="4606" marT="4606" marB="0"/>
                </a:tc>
                <a:tc>
                  <a:txBody>
                    <a:bodyPr/>
                    <a:lstStyle/>
                    <a:p>
                      <a:pPr algn="l" fontAlgn="ctr"/>
                      <a:r>
                        <a:rPr lang="nb-NO" sz="1100" u="none" strike="noStrike">
                          <a:effectLst/>
                          <a:latin typeface="Asap"/>
                        </a:rPr>
                        <a:t>Vanskelig å beregne, måle gjennomsnittlig </a:t>
                      </a:r>
                      <a:endParaRPr lang="nb-NO" sz="1100" b="0" i="0" u="none" strike="noStrike">
                        <a:solidFill>
                          <a:srgbClr val="000000"/>
                        </a:solidFill>
                        <a:effectLst/>
                        <a:latin typeface="Asap" pitchFamily="2" charset="0"/>
                      </a:endParaRPr>
                    </a:p>
                  </a:txBody>
                  <a:tcPr marL="4606" marR="4606" marT="4606" marB="0"/>
                </a:tc>
                <a:tc>
                  <a:txBody>
                    <a:bodyPr/>
                    <a:lstStyle/>
                    <a:p>
                      <a:pPr algn="l" fontAlgn="ctr"/>
                      <a:r>
                        <a:rPr lang="nb-NO" sz="1100" b="0" i="0" u="none" strike="noStrike" dirty="0">
                          <a:solidFill>
                            <a:srgbClr val="000000"/>
                          </a:solidFill>
                          <a:effectLst/>
                          <a:latin typeface="Asap"/>
                        </a:rPr>
                        <a:t>Avfallssortering iht kommunale bestemmelser. Vi har kun avfall i forbindelse med kontoret og velger å ikke å måle dette lengere. Alt av pappesker blir sendt i retur  til leverandør for gjenbruk. (Drytech)</a:t>
                      </a:r>
                    </a:p>
                  </a:txBody>
                  <a:tcPr marL="4606" marR="4606" marT="4606" marB="0"/>
                </a:tc>
                <a:extLst>
                  <a:ext uri="{0D108BD9-81ED-4DB2-BD59-A6C34878D82A}">
                    <a16:rowId xmlns:a16="http://schemas.microsoft.com/office/drawing/2014/main" val="3349281465"/>
                  </a:ext>
                </a:extLst>
              </a:tr>
              <a:tr h="411695">
                <a:tc>
                  <a:txBody>
                    <a:bodyPr/>
                    <a:lstStyle/>
                    <a:p>
                      <a:pPr algn="l" fontAlgn="ctr"/>
                      <a:r>
                        <a:rPr lang="nb-NO" sz="1100" u="none" strike="noStrike" dirty="0">
                          <a:effectLst/>
                          <a:latin typeface="Asap"/>
                        </a:rPr>
                        <a:t>Bruker Reisebyrå.</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Flyreiser</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antall</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114</a:t>
                      </a:r>
                    </a:p>
                  </a:txBody>
                  <a:tcPr marL="4606" marR="4606" marT="4606" marB="0"/>
                </a:tc>
                <a:tc>
                  <a:txBody>
                    <a:bodyPr/>
                    <a:lstStyle/>
                    <a:p>
                      <a:pPr algn="l" fontAlgn="ctr"/>
                      <a:r>
                        <a:rPr lang="nb-NO" sz="1100" u="none" strike="noStrike" dirty="0">
                          <a:effectLst/>
                          <a:latin typeface="Asap"/>
                        </a:rPr>
                        <a:t>Ansvarlig:</a:t>
                      </a:r>
                    </a:p>
                    <a:p>
                      <a:pPr algn="l" fontAlgn="ctr"/>
                      <a:r>
                        <a:rPr lang="nb-NO" sz="1100" u="none" strike="noStrike" dirty="0">
                          <a:effectLst/>
                          <a:latin typeface="Asap"/>
                        </a:rPr>
                        <a:t>Alle som reiser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Rapport på e-post fra hver ansatt.</a:t>
                      </a:r>
                      <a:endParaRPr lang="nb-NO" sz="1100" b="0" i="0" u="none" strike="noStrike" dirty="0">
                        <a:solidFill>
                          <a:srgbClr val="000000"/>
                        </a:solidFill>
                        <a:effectLst/>
                        <a:latin typeface="Asap" pitchFamily="2" charset="0"/>
                      </a:endParaRPr>
                    </a:p>
                  </a:txBody>
                  <a:tcPr marL="4606" marR="4606" marT="4606" marB="0"/>
                </a:tc>
                <a:tc>
                  <a:txBody>
                    <a:bodyPr/>
                    <a:lstStyle/>
                    <a:p>
                      <a:pPr algn="l" fontAlgn="ctr"/>
                      <a:r>
                        <a:rPr lang="nb-NO" sz="1100" u="none" strike="noStrike" dirty="0">
                          <a:effectLst/>
                          <a:latin typeface="Asap"/>
                        </a:rPr>
                        <a:t>Vi ønsker å bruke reisebyrå fast. Ny fellesløsning etableres i 2024</a:t>
                      </a:r>
                      <a:endParaRPr lang="nb-NO" sz="1100" b="0" i="0" u="none" strike="noStrike" dirty="0">
                        <a:solidFill>
                          <a:srgbClr val="000000"/>
                        </a:solidFill>
                        <a:effectLst/>
                        <a:latin typeface="Asap"/>
                      </a:endParaRPr>
                    </a:p>
                  </a:txBody>
                  <a:tcPr marL="4606" marR="4606" marT="4606" marB="0"/>
                </a:tc>
                <a:extLst>
                  <a:ext uri="{0D108BD9-81ED-4DB2-BD59-A6C34878D82A}">
                    <a16:rowId xmlns:a16="http://schemas.microsoft.com/office/drawing/2014/main" val="1138897814"/>
                  </a:ext>
                </a:extLst>
              </a:tr>
              <a:tr h="334436">
                <a:tc>
                  <a:txBody>
                    <a:bodyPr/>
                    <a:lstStyle/>
                    <a:p>
                      <a:pPr algn="l" fontAlgn="ctr"/>
                      <a:r>
                        <a:rPr lang="nb-NO" sz="1100" u="none" strike="noStrike">
                          <a:effectLst/>
                          <a:latin typeface="Asap"/>
                        </a:rPr>
                        <a:t>Innkjøps veileder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Papirforbruk</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 Utskrift</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5712</a:t>
                      </a:r>
                    </a:p>
                  </a:txBody>
                  <a:tcPr marL="4606" marR="4606" marT="4606" marB="0"/>
                </a:tc>
                <a:tc>
                  <a:txBody>
                    <a:bodyPr/>
                    <a:lstStyle/>
                    <a:p>
                      <a:pPr algn="l" fontAlgn="ctr"/>
                      <a:r>
                        <a:rPr lang="nb-NO" sz="1100" b="0" i="0" u="none" strike="noStrike" dirty="0">
                          <a:solidFill>
                            <a:srgbClr val="000000"/>
                          </a:solidFill>
                          <a:effectLst/>
                          <a:latin typeface="Asap"/>
                        </a:rPr>
                        <a:t>Leder Drift &amp; Operasjon</a:t>
                      </a:r>
                    </a:p>
                  </a:txBody>
                  <a:tcPr marL="4606" marR="4606" marT="4606" marB="0"/>
                </a:tc>
                <a:tc>
                  <a:txBody>
                    <a:bodyPr/>
                    <a:lstStyle/>
                    <a:p>
                      <a:pPr algn="l" fontAlgn="ctr"/>
                      <a:r>
                        <a:rPr lang="nb-NO" sz="1100" b="0" i="0" u="none" strike="noStrike" dirty="0">
                          <a:solidFill>
                            <a:srgbClr val="000000"/>
                          </a:solidFill>
                          <a:effectLst/>
                          <a:latin typeface="Asap"/>
                        </a:rPr>
                        <a:t>Faktura fra leverandør(er) og telleverk kopimaskin</a:t>
                      </a:r>
                    </a:p>
                  </a:txBody>
                  <a:tcPr marL="4606" marR="4606" marT="4606" marB="0"/>
                </a:tc>
                <a:tc>
                  <a:txBody>
                    <a:bodyPr/>
                    <a:lstStyle/>
                    <a:p>
                      <a:pPr algn="l" fontAlgn="ctr"/>
                      <a:r>
                        <a:rPr lang="nb-NO" sz="1100" b="0" i="0" u="none" strike="noStrike" dirty="0" err="1">
                          <a:solidFill>
                            <a:srgbClr val="000000"/>
                          </a:solidFill>
                          <a:effectLst/>
                          <a:latin typeface="Asap"/>
                        </a:rPr>
                        <a:t>X</a:t>
                      </a:r>
                      <a:r>
                        <a:rPr lang="nb-NO" sz="1100" b="0" i="0" u="none" strike="noStrike" dirty="0">
                          <a:solidFill>
                            <a:srgbClr val="000000"/>
                          </a:solidFill>
                          <a:effectLst/>
                          <a:latin typeface="Asap"/>
                        </a:rPr>
                        <a:t>-partner telleverk på maskin og faktura</a:t>
                      </a:r>
                    </a:p>
                  </a:txBody>
                  <a:tcPr marL="4606" marR="4606" marT="4606" marB="0"/>
                </a:tc>
                <a:extLst>
                  <a:ext uri="{0D108BD9-81ED-4DB2-BD59-A6C34878D82A}">
                    <a16:rowId xmlns:a16="http://schemas.microsoft.com/office/drawing/2014/main" val="3724491961"/>
                  </a:ext>
                </a:extLst>
              </a:tr>
              <a:tr h="334436">
                <a:tc>
                  <a:txBody>
                    <a:bodyPr/>
                    <a:lstStyle/>
                    <a:p>
                      <a:pPr algn="l" fontAlgn="ctr"/>
                      <a:r>
                        <a:rPr lang="nb-NO" sz="1100" u="none" strike="noStrike">
                          <a:effectLst/>
                          <a:latin typeface="Asap"/>
                        </a:rPr>
                        <a:t>Innkjøps veileder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Engangsutstyr</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antall innkjøpt</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8700</a:t>
                      </a:r>
                    </a:p>
                  </a:txBody>
                  <a:tcPr marL="4606" marR="4606" marT="4606" marB="0"/>
                </a:tc>
                <a:tc>
                  <a:txBody>
                    <a:bodyPr/>
                    <a:lstStyle/>
                    <a:p>
                      <a:pPr algn="l" fontAlgn="ctr"/>
                      <a:r>
                        <a:rPr lang="nb-NO" sz="1100" b="0" i="0" u="none" strike="noStrike" dirty="0">
                          <a:solidFill>
                            <a:srgbClr val="000000"/>
                          </a:solidFill>
                          <a:effectLst/>
                          <a:latin typeface="Asap"/>
                        </a:rPr>
                        <a:t>Leder Drift &amp; Operasjon</a:t>
                      </a:r>
                    </a:p>
                  </a:txBody>
                  <a:tcPr marL="4606" marR="4606" marT="4606" marB="0"/>
                </a:tc>
                <a:tc>
                  <a:txBody>
                    <a:bodyPr/>
                    <a:lstStyle/>
                    <a:p>
                      <a:pPr algn="l" fontAlgn="ctr"/>
                      <a:r>
                        <a:rPr lang="nb-NO" sz="1100" b="0" i="0" u="none" strike="noStrike" dirty="0">
                          <a:solidFill>
                            <a:srgbClr val="000000"/>
                          </a:solidFill>
                          <a:effectLst/>
                          <a:latin typeface="Asap"/>
                        </a:rPr>
                        <a:t>Statistikk fra leverandør </a:t>
                      </a:r>
                    </a:p>
                  </a:txBody>
                  <a:tcPr marL="4606" marR="4606" marT="4606" marB="0"/>
                </a:tc>
                <a:tc>
                  <a:txBody>
                    <a:bodyPr/>
                    <a:lstStyle/>
                    <a:p>
                      <a:pPr algn="l" fontAlgn="ctr"/>
                      <a:r>
                        <a:rPr lang="nb-NO" sz="1100" b="0" i="0" u="none" strike="noStrike" dirty="0">
                          <a:solidFill>
                            <a:srgbClr val="000000"/>
                          </a:solidFill>
                          <a:effectLst/>
                          <a:latin typeface="Asap"/>
                        </a:rPr>
                        <a:t>La om til mer bruk av flerbruksartikler høsten 2023.</a:t>
                      </a:r>
                    </a:p>
                  </a:txBody>
                  <a:tcPr marL="4606" marR="4606" marT="4606" marB="0"/>
                </a:tc>
                <a:extLst>
                  <a:ext uri="{0D108BD9-81ED-4DB2-BD59-A6C34878D82A}">
                    <a16:rowId xmlns:a16="http://schemas.microsoft.com/office/drawing/2014/main" val="253145883"/>
                  </a:ext>
                </a:extLst>
              </a:tr>
              <a:tr h="334436">
                <a:tc>
                  <a:txBody>
                    <a:bodyPr/>
                    <a:lstStyle/>
                    <a:p>
                      <a:pPr algn="l" fontAlgn="ctr"/>
                      <a:r>
                        <a:rPr lang="nb-NO" sz="1100" u="none" strike="noStrike">
                          <a:effectLst/>
                          <a:latin typeface="Asap"/>
                        </a:rPr>
                        <a:t>Innkjøpsveileder</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Kjøttprodukter</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mengde innkjøpt.</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270</a:t>
                      </a:r>
                    </a:p>
                  </a:txBody>
                  <a:tcPr marL="4606" marR="4606" marT="4606" marB="0"/>
                </a:tc>
                <a:tc>
                  <a:txBody>
                    <a:bodyPr/>
                    <a:lstStyle/>
                    <a:p>
                      <a:pPr algn="l" fontAlgn="ctr"/>
                      <a:r>
                        <a:rPr lang="nb-NO" sz="1100" b="0" i="0" u="none" strike="noStrike" dirty="0">
                          <a:solidFill>
                            <a:srgbClr val="000000"/>
                          </a:solidFill>
                          <a:effectLst/>
                          <a:latin typeface="Asap"/>
                        </a:rPr>
                        <a:t>Leder Drift &amp; Operasjon</a:t>
                      </a:r>
                    </a:p>
                  </a:txBody>
                  <a:tcPr marL="4606" marR="4606" marT="4606" marB="0"/>
                </a:tc>
                <a:tc>
                  <a:txBody>
                    <a:bodyPr/>
                    <a:lstStyle/>
                    <a:p>
                      <a:pPr algn="l" fontAlgn="ctr"/>
                      <a:r>
                        <a:rPr lang="nb-NO" sz="1100" b="0" i="0" u="none" strike="noStrike" dirty="0">
                          <a:solidFill>
                            <a:srgbClr val="000000"/>
                          </a:solidFill>
                          <a:effectLst/>
                          <a:latin typeface="Asap"/>
                        </a:rPr>
                        <a:t>Statistikk fra leverandører</a:t>
                      </a:r>
                    </a:p>
                  </a:txBody>
                  <a:tcPr marL="4606" marR="4606" marT="4606" marB="0"/>
                </a:tc>
                <a:tc>
                  <a:txBody>
                    <a:bodyPr/>
                    <a:lstStyle/>
                    <a:p>
                      <a:pPr algn="l" fontAlgn="ctr"/>
                      <a:r>
                        <a:rPr lang="nb-NO" sz="1100" b="0" i="0" u="none" strike="noStrike" dirty="0">
                          <a:solidFill>
                            <a:srgbClr val="000000"/>
                          </a:solidFill>
                          <a:effectLst/>
                          <a:latin typeface="Asap"/>
                        </a:rPr>
                        <a:t>Arilds røykelaks, Drytech</a:t>
                      </a:r>
                    </a:p>
                  </a:txBody>
                  <a:tcPr marL="4606" marR="4606" marT="4606" marB="0"/>
                </a:tc>
                <a:extLst>
                  <a:ext uri="{0D108BD9-81ED-4DB2-BD59-A6C34878D82A}">
                    <a16:rowId xmlns:a16="http://schemas.microsoft.com/office/drawing/2014/main" val="3503635157"/>
                  </a:ext>
                </a:extLst>
              </a:tr>
              <a:tr h="589532">
                <a:tc>
                  <a:txBody>
                    <a:bodyPr/>
                    <a:lstStyle/>
                    <a:p>
                      <a:pPr algn="l" fontAlgn="ctr"/>
                      <a:r>
                        <a:rPr lang="nb-NO" sz="1100" u="none" strike="noStrike">
                          <a:effectLst/>
                          <a:latin typeface="Asap"/>
                        </a:rPr>
                        <a:t>Avvikssystemet Simployer</a:t>
                      </a:r>
                      <a:endParaRPr lang="nb-NO" sz="1100" b="0" i="0" u="none" strike="noStrike" dirty="0" err="1">
                        <a:solidFill>
                          <a:srgbClr val="000000"/>
                        </a:solidFill>
                        <a:effectLst/>
                        <a:latin typeface="Asap"/>
                      </a:endParaRPr>
                    </a:p>
                  </a:txBody>
                  <a:tcPr marL="4606" marR="4606" marT="4606" marB="0"/>
                </a:tc>
                <a:tc>
                  <a:txBody>
                    <a:bodyPr/>
                    <a:lstStyle/>
                    <a:p>
                      <a:pPr algn="l" fontAlgn="ctr"/>
                      <a:r>
                        <a:rPr lang="nb-NO" sz="1100" u="none" strike="noStrike">
                          <a:effectLst/>
                          <a:latin typeface="Asap"/>
                        </a:rPr>
                        <a:t>Miljørelaterte avvik</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antall</a:t>
                      </a:r>
                      <a:endParaRPr lang="nb-NO" sz="1100" b="1" i="0" u="none" strike="noStrike" dirty="0">
                        <a:solidFill>
                          <a:srgbClr val="000000"/>
                        </a:solidFill>
                        <a:effectLst/>
                        <a:latin typeface="Asap"/>
                      </a:endParaRPr>
                    </a:p>
                  </a:txBody>
                  <a:tcPr marL="4606" marR="4606" marT="4606" marB="0"/>
                </a:tc>
                <a:tc>
                  <a:txBody>
                    <a:bodyPr/>
                    <a:lstStyle/>
                    <a:p>
                      <a:pPr algn="l" fontAlgn="ctr"/>
                      <a:r>
                        <a:rPr lang="nb-NO" sz="1100" u="none" strike="noStrike">
                          <a:effectLst/>
                          <a:latin typeface="Asap"/>
                        </a:rPr>
                        <a:t>0</a:t>
                      </a:r>
                      <a:endParaRPr lang="nb-NO" sz="1100" b="0" i="0" u="none" strike="noStrike" dirty="0">
                        <a:solidFill>
                          <a:srgbClr val="000000"/>
                        </a:solidFill>
                        <a:effectLst/>
                        <a:latin typeface="Asap"/>
                      </a:endParaRPr>
                    </a:p>
                  </a:txBody>
                  <a:tcPr marL="4606" marR="4606" marT="4606" marB="0"/>
                </a:tc>
                <a:tc>
                  <a:txBody>
                    <a:bodyPr/>
                    <a:lstStyle/>
                    <a:p>
                      <a:pPr algn="l" fontAlgn="ctr"/>
                      <a:r>
                        <a:rPr lang="nb-NO" sz="1100" b="0" i="0" u="none" strike="noStrike" dirty="0">
                          <a:solidFill>
                            <a:srgbClr val="000000"/>
                          </a:solidFill>
                          <a:effectLst/>
                          <a:latin typeface="Asap"/>
                        </a:rPr>
                        <a:t>Leder Bedriftskultur &amp; Personale</a:t>
                      </a:r>
                    </a:p>
                  </a:txBody>
                  <a:tcPr marL="4606" marR="4606" marT="4606" marB="0"/>
                </a:tc>
                <a:tc>
                  <a:txBody>
                    <a:bodyPr/>
                    <a:lstStyle/>
                    <a:p>
                      <a:pPr algn="l" fontAlgn="ctr"/>
                      <a:r>
                        <a:rPr lang="nb-NO" sz="1100" b="0" i="0" u="none" strike="noStrike" dirty="0">
                          <a:solidFill>
                            <a:srgbClr val="000000"/>
                          </a:solidFill>
                          <a:effectLst/>
                          <a:latin typeface="Asap" pitchFamily="2" charset="0"/>
                        </a:rPr>
                        <a:t>Startet rapportering av  miljørelaterte avvik i 2023. Henter data fra avvikssystemet.</a:t>
                      </a:r>
                    </a:p>
                  </a:txBody>
                  <a:tcPr marL="4606" marR="4606" marT="4606" marB="0"/>
                </a:tc>
                <a:tc>
                  <a:txBody>
                    <a:bodyPr/>
                    <a:lstStyle/>
                    <a:p>
                      <a:pPr algn="l" fontAlgn="ctr"/>
                      <a:r>
                        <a:rPr lang="nb-NO" sz="1100" b="0" i="0" u="none" strike="noStrike" dirty="0">
                          <a:solidFill>
                            <a:srgbClr val="000000"/>
                          </a:solidFill>
                          <a:effectLst/>
                          <a:latin typeface="Asap"/>
                        </a:rPr>
                        <a:t>Leder drift &amp; Operasjon ansvarlig for å følge opp avvik.</a:t>
                      </a:r>
                    </a:p>
                  </a:txBody>
                  <a:tcPr marL="4606" marR="4606" marT="4606" marB="0"/>
                </a:tc>
                <a:extLst>
                  <a:ext uri="{0D108BD9-81ED-4DB2-BD59-A6C34878D82A}">
                    <a16:rowId xmlns:a16="http://schemas.microsoft.com/office/drawing/2014/main" val="2436505835"/>
                  </a:ext>
                </a:extLst>
              </a:tr>
              <a:tr h="275983">
                <a:tc>
                  <a:txBody>
                    <a:bodyPr/>
                    <a:lstStyle/>
                    <a:p>
                      <a:pPr algn="l" fontAlgn="b"/>
                      <a:r>
                        <a:rPr lang="nb-NO" sz="1100" u="none" strike="noStrike">
                          <a:effectLst/>
                          <a:latin typeface="Asap"/>
                        </a:rPr>
                        <a:t>Simployer</a:t>
                      </a:r>
                      <a:endParaRPr lang="nb-NO" sz="1100" b="0" i="0" u="none" strike="noStrike" dirty="0" err="1">
                        <a:solidFill>
                          <a:srgbClr val="000000"/>
                        </a:solidFill>
                        <a:effectLst/>
                        <a:latin typeface="Asap"/>
                      </a:endParaRPr>
                    </a:p>
                  </a:txBody>
                  <a:tcPr marL="4606" marR="4606" marT="4606" marB="0"/>
                </a:tc>
                <a:tc>
                  <a:txBody>
                    <a:bodyPr/>
                    <a:lstStyle/>
                    <a:p>
                      <a:pPr algn="l" fontAlgn="t"/>
                      <a:r>
                        <a:rPr lang="nb-NO" sz="1100" u="none" strike="noStrike">
                          <a:effectLst/>
                          <a:latin typeface="Asap"/>
                        </a:rPr>
                        <a:t>Sykefravær</a:t>
                      </a:r>
                      <a:endParaRPr lang="nb-NO" sz="1100" b="1" i="0" u="none" strike="noStrike" dirty="0">
                        <a:solidFill>
                          <a:srgbClr val="000000"/>
                        </a:solidFill>
                        <a:effectLst/>
                        <a:latin typeface="Asap"/>
                      </a:endParaRPr>
                    </a:p>
                  </a:txBody>
                  <a:tcPr marL="4606" marR="4606" marT="4606" marB="0"/>
                </a:tc>
                <a:tc>
                  <a:txBody>
                    <a:bodyPr/>
                    <a:lstStyle/>
                    <a:p>
                      <a:pPr algn="l" fontAlgn="t"/>
                      <a:r>
                        <a:rPr lang="nb-NO" sz="1100" b="1" i="0" u="none" strike="noStrike" dirty="0">
                          <a:solidFill>
                            <a:srgbClr val="000000"/>
                          </a:solidFill>
                          <a:effectLst/>
                          <a:latin typeface="Asap"/>
                        </a:rPr>
                        <a:t>%</a:t>
                      </a:r>
                    </a:p>
                  </a:txBody>
                  <a:tcPr marL="4606" marR="4606" marT="4606" marB="0"/>
                </a:tc>
                <a:tc>
                  <a:txBody>
                    <a:bodyPr/>
                    <a:lstStyle/>
                    <a:p>
                      <a:pPr algn="l" fontAlgn="ctr"/>
                      <a:r>
                        <a:rPr lang="nb-NO" sz="1100" u="none" strike="noStrike" dirty="0">
                          <a:effectLst/>
                          <a:latin typeface="Asap"/>
                        </a:rPr>
                        <a:t>  3,8</a:t>
                      </a:r>
                      <a:endParaRPr lang="nb-NO" sz="1100" b="0" i="0" u="none" strike="noStrike" dirty="0">
                        <a:solidFill>
                          <a:srgbClr val="000000"/>
                        </a:solidFill>
                        <a:effectLst/>
                        <a:latin typeface="Asap"/>
                      </a:endParaRPr>
                    </a:p>
                  </a:txBody>
                  <a:tcPr marL="4606" marR="4606" marT="4606" marB="0"/>
                </a:tc>
                <a:tc>
                  <a:txBody>
                    <a:bodyPr/>
                    <a:lstStyle/>
                    <a:p>
                      <a:pPr algn="l" fontAlgn="t"/>
                      <a:r>
                        <a:rPr lang="nb-NO" sz="1100" u="none" strike="noStrike">
                          <a:effectLst/>
                          <a:latin typeface="Asap"/>
                        </a:rPr>
                        <a:t>Ansvarlig : daglig Leder</a:t>
                      </a:r>
                      <a:endParaRPr lang="nb-NO" sz="1100" b="0" i="0" u="none" strike="noStrike" dirty="0">
                        <a:solidFill>
                          <a:srgbClr val="000000"/>
                        </a:solidFill>
                        <a:effectLst/>
                        <a:latin typeface="Asap"/>
                      </a:endParaRPr>
                    </a:p>
                  </a:txBody>
                  <a:tcPr marL="4606" marR="4606" marT="4606" marB="0"/>
                </a:tc>
                <a:tc>
                  <a:txBody>
                    <a:bodyPr/>
                    <a:lstStyle/>
                    <a:p>
                      <a:pPr algn="l" fontAlgn="b"/>
                      <a:r>
                        <a:rPr lang="nb-NO" sz="1100" u="none" strike="noStrike" dirty="0">
                          <a:effectLst/>
                          <a:latin typeface="Asap"/>
                        </a:rPr>
                        <a:t> HRM systemrapport</a:t>
                      </a:r>
                      <a:endParaRPr lang="nb-NO" sz="1100" b="1" i="0" u="none" strike="noStrike" dirty="0">
                        <a:solidFill>
                          <a:srgbClr val="000000"/>
                        </a:solidFill>
                        <a:effectLst/>
                        <a:latin typeface="Asap"/>
                      </a:endParaRPr>
                    </a:p>
                  </a:txBody>
                  <a:tcPr marL="4606" marR="4606" marT="4606" marB="0"/>
                </a:tc>
                <a:tc>
                  <a:txBody>
                    <a:bodyPr/>
                    <a:lstStyle/>
                    <a:p>
                      <a:pPr algn="l" fontAlgn="b"/>
                      <a:r>
                        <a:rPr lang="nb-NO" sz="1100" b="0" i="0" u="none" strike="noStrike" dirty="0">
                          <a:solidFill>
                            <a:srgbClr val="000000"/>
                          </a:solidFill>
                          <a:effectLst/>
                          <a:latin typeface="Asap"/>
                        </a:rPr>
                        <a:t>Langtidssykefravær.</a:t>
                      </a:r>
                    </a:p>
                  </a:txBody>
                  <a:tcPr marL="4606" marR="4606" marT="4606" marB="0"/>
                </a:tc>
                <a:extLst>
                  <a:ext uri="{0D108BD9-81ED-4DB2-BD59-A6C34878D82A}">
                    <a16:rowId xmlns:a16="http://schemas.microsoft.com/office/drawing/2014/main" val="1290621256"/>
                  </a:ext>
                </a:extLst>
              </a:tr>
            </a:tbl>
          </a:graphicData>
        </a:graphic>
      </p:graphicFrame>
    </p:spTree>
    <p:extLst>
      <p:ext uri="{BB962C8B-B14F-4D97-AF65-F5344CB8AC3E}">
        <p14:creationId xmlns:p14="http://schemas.microsoft.com/office/powerpoint/2010/main" val="2093789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06241" cy="6858000"/>
          </a:xfrm>
          <a:solidFill>
            <a:srgbClr val="009599">
              <a:alpha val="96222"/>
            </a:srgbClr>
          </a:solidFill>
          <a:ln>
            <a:no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chemeClr val="bg1"/>
                </a:solidFill>
                <a:latin typeface="Asap"/>
              </a:rPr>
              <a:t>HVEM ER VI?</a:t>
            </a:r>
            <a:br>
              <a:rPr lang="nb-NO" sz="1200" cap="none">
                <a:latin typeface="Asap" pitchFamily="2" charset="0"/>
              </a:rPr>
            </a:br>
            <a:r>
              <a:rPr lang="nb-NO" sz="1200" i="1" cap="none">
                <a:solidFill>
                  <a:srgbClr val="006165"/>
                </a:solidFill>
                <a:latin typeface="Asap"/>
              </a:rPr>
              <a:t>-tidslinje</a:t>
            </a:r>
            <a:br>
              <a:rPr lang="nb-NO" sz="1200" i="1" cap="none">
                <a:latin typeface="Asap" pitchFamily="2" charset="0"/>
              </a:rPr>
            </a:br>
            <a:r>
              <a:rPr lang="nb-NO" sz="1200" i="1" cap="none">
                <a:solidFill>
                  <a:srgbClr val="006165"/>
                </a:solidFill>
                <a:latin typeface="Asap"/>
              </a:rPr>
              <a:t>-kart over Best Arctic</a:t>
            </a:r>
            <a:br>
              <a:rPr lang="nb-NO" sz="1200" i="1" cap="none">
                <a:latin typeface="Asap" pitchFamily="2" charset="0"/>
              </a:rPr>
            </a:br>
            <a:r>
              <a:rPr lang="nb-NO" sz="1200" i="1" cap="none">
                <a:solidFill>
                  <a:srgbClr val="006165"/>
                </a:solidFill>
                <a:latin typeface="Asap"/>
              </a:rPr>
              <a:t>-verdikjeden</a:t>
            </a:r>
            <a:br>
              <a:rPr lang="nb-NO" sz="1200" i="1" cap="none">
                <a:latin typeface="Asap" pitchFamily="2" charset="0"/>
              </a:rPr>
            </a:br>
            <a:r>
              <a:rPr lang="nb-NO" sz="1200" i="1" cap="none">
                <a:solidFill>
                  <a:srgbClr val="006165"/>
                </a:solidFill>
                <a:latin typeface="Asap"/>
              </a:rPr>
              <a:t>-her holder vi til </a:t>
            </a:r>
            <a:br>
              <a:rPr lang="nb-NO" sz="1200" i="1" cap="none">
                <a:latin typeface="Asap" pitchFamily="2" charset="0"/>
              </a:rPr>
            </a:br>
            <a:r>
              <a:rPr lang="nb-NO" sz="1200" i="1" cap="none">
                <a:solidFill>
                  <a:srgbClr val="006165"/>
                </a:solidFill>
                <a:latin typeface="Asap"/>
              </a:rPr>
              <a:t>-vesentlighetsanalysen</a:t>
            </a:r>
            <a:br>
              <a:rPr lang="nb-NO" sz="1200" b="1" i="1" cap="none">
                <a:latin typeface="Asap" pitchFamily="2" charset="0"/>
              </a:rPr>
            </a:br>
            <a:r>
              <a:rPr lang="nb-NO" sz="1200" b="1" i="1" cap="none">
                <a:solidFill>
                  <a:srgbClr val="006165"/>
                </a:solidFill>
                <a:latin typeface="Asap"/>
              </a:rPr>
              <a:t>-v</a:t>
            </a:r>
            <a:r>
              <a:rPr lang="nb-NO" sz="1200" i="1" cap="none">
                <a:solidFill>
                  <a:srgbClr val="006165"/>
                </a:solidFill>
                <a:latin typeface="Asap"/>
              </a:rPr>
              <a:t>åre fokusområder</a:t>
            </a:r>
            <a:br>
              <a:rPr lang="nb-NO" sz="1200" i="1" cap="none">
                <a:latin typeface="Asap" pitchFamily="2" charset="0"/>
              </a:rPr>
            </a:br>
            <a:r>
              <a:rPr lang="nb-NO" sz="1200" i="1" cap="none">
                <a:solidFill>
                  <a:srgbClr val="006165"/>
                </a:solidFill>
                <a:latin typeface="Asap"/>
              </a:rPr>
              <a:t>-tilnærming til bærekraft</a:t>
            </a:r>
            <a:br>
              <a:rPr lang="nb-NO" sz="1200" i="1" cap="none">
                <a:latin typeface="Asap" pitchFamily="2" charset="0"/>
              </a:rPr>
            </a:br>
            <a:r>
              <a:rPr lang="nb-NO" sz="1200" i="1" cap="none">
                <a:solidFill>
                  <a:srgbClr val="006165"/>
                </a:solidFill>
                <a:latin typeface="Asap"/>
              </a:rPr>
              <a:t>-FN bærekrafts mål</a:t>
            </a:r>
            <a:br>
              <a:rPr lang="nb-NO" sz="1200" i="1" cap="none">
                <a:latin typeface="Asap" pitchFamily="2" charset="0"/>
              </a:rPr>
            </a:br>
            <a:r>
              <a:rPr lang="nb-NO" sz="1200" i="1" cap="none">
                <a:solidFill>
                  <a:srgbClr val="006165"/>
                </a:solidFill>
                <a:latin typeface="Asap"/>
              </a:rPr>
              <a:t>-våre interessenter </a:t>
            </a:r>
            <a:br>
              <a:rPr lang="nb-NO" sz="1200" i="1" cap="none">
                <a:latin typeface="Asap" pitchFamily="2" charset="0"/>
              </a:rPr>
            </a:br>
            <a:r>
              <a:rPr lang="nb-NO" sz="1200" b="1" cap="none">
                <a:solidFill>
                  <a:schemeClr val="bg1"/>
                </a:solidFill>
                <a:latin typeface="Asap"/>
              </a:rPr>
              <a:t>MÅLEINDISIER</a:t>
            </a:r>
            <a:br>
              <a:rPr lang="nb-NO" sz="1200" cap="none">
                <a:latin typeface="Asap" pitchFamily="2" charset="0"/>
              </a:rPr>
            </a:br>
            <a:r>
              <a:rPr lang="nb-NO" sz="1200" cap="none">
                <a:solidFill>
                  <a:schemeClr val="bg1"/>
                </a:solidFill>
                <a:latin typeface="Asap"/>
              </a:rPr>
              <a:t>-</a:t>
            </a:r>
            <a:r>
              <a:rPr lang="nb-NO" sz="1200" i="1" cap="none">
                <a:solidFill>
                  <a:schemeClr val="bg1"/>
                </a:solidFill>
                <a:latin typeface="Asap"/>
              </a:rPr>
              <a:t>styringsstruktur</a:t>
            </a:r>
            <a:br>
              <a:rPr lang="nb-NO" sz="1200" i="1" cap="none">
                <a:latin typeface="Asap" pitchFamily="2" charset="0"/>
              </a:rPr>
            </a:br>
            <a:r>
              <a:rPr lang="nb-NO" sz="1200" i="1" cap="none">
                <a:solidFill>
                  <a:schemeClr val="bg1"/>
                </a:solidFill>
                <a:latin typeface="Asap"/>
              </a:rPr>
              <a:t>-sertifiseringer</a:t>
            </a:r>
            <a:br>
              <a:rPr lang="nb-NO" sz="1200" cap="none">
                <a:latin typeface="Asap" pitchFamily="2" charset="0"/>
              </a:rPr>
            </a:br>
            <a:r>
              <a:rPr lang="nb-NO" sz="1200" cap="none">
                <a:solidFill>
                  <a:srgbClr val="006165"/>
                </a:solidFill>
                <a:latin typeface="Asap"/>
              </a:rPr>
              <a:t>TJENESTER (TRANSPORT/AKTIVITETER)</a:t>
            </a:r>
            <a:br>
              <a:rPr lang="nb-NO" sz="1200" cap="none">
                <a:latin typeface="Asap" pitchFamily="2" charset="0"/>
              </a:rPr>
            </a:br>
            <a:r>
              <a:rPr lang="nb-NO" sz="1200" cap="none">
                <a:solidFill>
                  <a:srgbClr val="006165"/>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79" y="268364"/>
            <a:ext cx="1758870" cy="697573"/>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448432" y="329167"/>
            <a:ext cx="5745892" cy="461665"/>
          </a:xfrm>
          <a:prstGeom prst="rect">
            <a:avLst/>
          </a:prstGeom>
          <a:noFill/>
        </p:spPr>
        <p:txBody>
          <a:bodyPr wrap="square" lIns="91440" tIns="45720" rIns="91440" bIns="45720" rtlCol="0" anchor="t">
            <a:spAutoFit/>
          </a:bodyPr>
          <a:lstStyle/>
          <a:p>
            <a:pPr algn="ctr"/>
            <a:r>
              <a:rPr lang="nb-NO" sz="2400" b="1" dirty="0">
                <a:latin typeface="Asap"/>
              </a:rPr>
              <a:t>Måleindikatorer Bussring</a:t>
            </a:r>
          </a:p>
        </p:txBody>
      </p:sp>
      <p:graphicFrame>
        <p:nvGraphicFramePr>
          <p:cNvPr id="6" name="Tabell 5">
            <a:extLst>
              <a:ext uri="{FF2B5EF4-FFF2-40B4-BE49-F238E27FC236}">
                <a16:creationId xmlns:a16="http://schemas.microsoft.com/office/drawing/2014/main" id="{15735CAA-47FE-9543-A140-D8F42E11EACE}"/>
              </a:ext>
            </a:extLst>
          </p:cNvPr>
          <p:cNvGraphicFramePr>
            <a:graphicFrameLocks noGrp="1"/>
          </p:cNvGraphicFramePr>
          <p:nvPr>
            <p:extLst>
              <p:ext uri="{D42A27DB-BD31-4B8C-83A1-F6EECF244321}">
                <p14:modId xmlns:p14="http://schemas.microsoft.com/office/powerpoint/2010/main" val="1033633110"/>
              </p:ext>
            </p:extLst>
          </p:nvPr>
        </p:nvGraphicFramePr>
        <p:xfrm>
          <a:off x="3013334" y="803189"/>
          <a:ext cx="8915787" cy="5647039"/>
        </p:xfrm>
        <a:graphic>
          <a:graphicData uri="http://schemas.openxmlformats.org/drawingml/2006/table">
            <a:tbl>
              <a:tblPr>
                <a:tableStyleId>{5C22544A-7EE6-4342-B048-85BDC9FD1C3A}</a:tableStyleId>
              </a:tblPr>
              <a:tblGrid>
                <a:gridCol w="1874454">
                  <a:extLst>
                    <a:ext uri="{9D8B030D-6E8A-4147-A177-3AD203B41FA5}">
                      <a16:colId xmlns:a16="http://schemas.microsoft.com/office/drawing/2014/main" val="3698264333"/>
                    </a:ext>
                  </a:extLst>
                </a:gridCol>
                <a:gridCol w="1100782">
                  <a:extLst>
                    <a:ext uri="{9D8B030D-6E8A-4147-A177-3AD203B41FA5}">
                      <a16:colId xmlns:a16="http://schemas.microsoft.com/office/drawing/2014/main" val="3363986715"/>
                    </a:ext>
                  </a:extLst>
                </a:gridCol>
                <a:gridCol w="615914">
                  <a:extLst>
                    <a:ext uri="{9D8B030D-6E8A-4147-A177-3AD203B41FA5}">
                      <a16:colId xmlns:a16="http://schemas.microsoft.com/office/drawing/2014/main" val="4293241993"/>
                    </a:ext>
                  </a:extLst>
                </a:gridCol>
                <a:gridCol w="552621">
                  <a:extLst>
                    <a:ext uri="{9D8B030D-6E8A-4147-A177-3AD203B41FA5}">
                      <a16:colId xmlns:a16="http://schemas.microsoft.com/office/drawing/2014/main" val="1183766152"/>
                    </a:ext>
                  </a:extLst>
                </a:gridCol>
                <a:gridCol w="1023020">
                  <a:extLst>
                    <a:ext uri="{9D8B030D-6E8A-4147-A177-3AD203B41FA5}">
                      <a16:colId xmlns:a16="http://schemas.microsoft.com/office/drawing/2014/main" val="3767270192"/>
                    </a:ext>
                  </a:extLst>
                </a:gridCol>
                <a:gridCol w="1782327">
                  <a:extLst>
                    <a:ext uri="{9D8B030D-6E8A-4147-A177-3AD203B41FA5}">
                      <a16:colId xmlns:a16="http://schemas.microsoft.com/office/drawing/2014/main" val="3319591522"/>
                    </a:ext>
                  </a:extLst>
                </a:gridCol>
                <a:gridCol w="1966669">
                  <a:extLst>
                    <a:ext uri="{9D8B030D-6E8A-4147-A177-3AD203B41FA5}">
                      <a16:colId xmlns:a16="http://schemas.microsoft.com/office/drawing/2014/main" val="1721201528"/>
                    </a:ext>
                  </a:extLst>
                </a:gridCol>
              </a:tblGrid>
              <a:tr h="241407">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extLst>
                  <a:ext uri="{0D108BD9-81ED-4DB2-BD59-A6C34878D82A}">
                    <a16:rowId xmlns:a16="http://schemas.microsoft.com/office/drawing/2014/main" val="1048451855"/>
                  </a:ext>
                </a:extLst>
              </a:tr>
              <a:tr h="713556">
                <a:tc>
                  <a:txBody>
                    <a:bodyPr/>
                    <a:lstStyle/>
                    <a:p>
                      <a:pPr algn="l" fontAlgn="t"/>
                      <a:r>
                        <a:rPr lang="nb-NO" sz="1100" b="1" u="none" strike="noStrike">
                          <a:effectLst/>
                          <a:latin typeface="Asap"/>
                        </a:rPr>
                        <a:t>TILTAK</a:t>
                      </a:r>
                      <a:endParaRPr lang="nb-NO" sz="1100" b="1" i="0" u="none" strike="noStrike">
                        <a:solidFill>
                          <a:srgbClr val="000000"/>
                        </a:solidFill>
                        <a:effectLst/>
                        <a:latin typeface="Asap"/>
                      </a:endParaRPr>
                    </a:p>
                  </a:txBody>
                  <a:tcPr marL="3787" marR="3787" marT="3787" marB="0"/>
                </a:tc>
                <a:tc>
                  <a:txBody>
                    <a:bodyPr/>
                    <a:lstStyle/>
                    <a:p>
                      <a:pPr algn="l" fontAlgn="b"/>
                      <a:r>
                        <a:rPr lang="nb-NO" sz="1100" b="1" u="none" strike="noStrike">
                          <a:effectLst/>
                          <a:latin typeface="Asap"/>
                        </a:rPr>
                        <a:t>TEMA</a:t>
                      </a:r>
                      <a:endParaRPr lang="nb-NO" sz="1100" b="1" i="0" u="none" strike="noStrike">
                        <a:solidFill>
                          <a:srgbClr val="000000"/>
                        </a:solidFill>
                        <a:effectLst/>
                        <a:latin typeface="Asap"/>
                      </a:endParaRPr>
                    </a:p>
                  </a:txBody>
                  <a:tcPr marL="3787" marR="3787" marT="3787" marB="0"/>
                </a:tc>
                <a:tc>
                  <a:txBody>
                    <a:bodyPr/>
                    <a:lstStyle/>
                    <a:p>
                      <a:pPr algn="l" fontAlgn="b"/>
                      <a:r>
                        <a:rPr lang="nb-NO" sz="1100" b="1" u="none" strike="noStrike">
                          <a:effectLst/>
                          <a:latin typeface="Asap"/>
                        </a:rPr>
                        <a:t>INDIKATORER</a:t>
                      </a:r>
                      <a:endParaRPr lang="nb-NO" sz="1100" b="1" i="0" u="none" strike="noStrike">
                        <a:solidFill>
                          <a:srgbClr val="000000"/>
                        </a:solidFill>
                        <a:effectLst/>
                        <a:latin typeface="Asap"/>
                      </a:endParaRPr>
                    </a:p>
                  </a:txBody>
                  <a:tcPr marL="3787" marR="3787" marT="3787" marB="0"/>
                </a:tc>
                <a:tc>
                  <a:txBody>
                    <a:bodyPr/>
                    <a:lstStyle/>
                    <a:p>
                      <a:pPr algn="ctr" fontAlgn="b"/>
                      <a:r>
                        <a:rPr lang="nb-NO" sz="1100" b="1" u="none" strike="noStrike">
                          <a:effectLst/>
                          <a:latin typeface="Asap"/>
                        </a:rPr>
                        <a:t>TOTALT</a:t>
                      </a:r>
                      <a:endParaRPr lang="nb-NO" sz="1100" b="1" i="0" u="none" strike="noStrike">
                        <a:solidFill>
                          <a:srgbClr val="000000"/>
                        </a:solidFill>
                        <a:effectLst/>
                        <a:latin typeface="Asap"/>
                      </a:endParaRPr>
                    </a:p>
                  </a:txBody>
                  <a:tcPr marL="3787" marR="3787" marT="3787" marB="0"/>
                </a:tc>
                <a:tc>
                  <a:txBody>
                    <a:bodyPr/>
                    <a:lstStyle/>
                    <a:p>
                      <a:pPr algn="ctr" fontAlgn="b"/>
                      <a:r>
                        <a:rPr lang="nb-NO" sz="1100" b="1" i="0" u="none" strike="noStrike" dirty="0">
                          <a:solidFill>
                            <a:srgbClr val="000000"/>
                          </a:solidFill>
                          <a:effectLst/>
                          <a:latin typeface="Asap"/>
                        </a:rPr>
                        <a:t>ANSVARLIG FOR DATA INNSAMLING</a:t>
                      </a:r>
                    </a:p>
                  </a:txBody>
                  <a:tcPr marL="3787" marR="3787" marT="3787" marB="0"/>
                </a:tc>
                <a:tc>
                  <a:txBody>
                    <a:bodyPr/>
                    <a:lstStyle/>
                    <a:p>
                      <a:pPr algn="l" fontAlgn="t"/>
                      <a:r>
                        <a:rPr lang="nb-NO" sz="1100" b="1" u="none" strike="noStrike" dirty="0">
                          <a:effectLst/>
                          <a:latin typeface="Asap"/>
                        </a:rPr>
                        <a:t>BESKRIVELSE AV DATAINNSAMLING</a:t>
                      </a:r>
                      <a:endParaRPr lang="nb-NO" sz="1100" b="1" i="0" u="none" strike="noStrike" dirty="0">
                        <a:solidFill>
                          <a:srgbClr val="000000"/>
                        </a:solidFill>
                        <a:effectLst/>
                        <a:latin typeface="Asap"/>
                      </a:endParaRPr>
                    </a:p>
                  </a:txBody>
                  <a:tcPr marL="3787" marR="3787" marT="378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b-NO" sz="1100" b="1" u="none" strike="noStrike" dirty="0">
                          <a:effectLst/>
                          <a:latin typeface="Asap"/>
                        </a:rPr>
                        <a:t>LOGGFØRING AV ENDRINGER I INNSAMLINGSMETODE.</a:t>
                      </a:r>
                      <a:endParaRPr lang="nb-NO" sz="1100" b="1" i="0" u="none" strike="noStrike" dirty="0">
                        <a:solidFill>
                          <a:srgbClr val="000000"/>
                        </a:solidFill>
                        <a:effectLst/>
                        <a:latin typeface="Asap"/>
                      </a:endParaRPr>
                    </a:p>
                    <a:p>
                      <a:pPr algn="l" fontAlgn="t"/>
                      <a:endParaRPr lang="nb-NO" sz="1100" b="1"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061026918"/>
                  </a:ext>
                </a:extLst>
              </a:tr>
              <a:tr h="963795">
                <a:tc>
                  <a:txBody>
                    <a:bodyPr/>
                    <a:lstStyle/>
                    <a:p>
                      <a:pPr algn="l" fontAlgn="t"/>
                      <a:r>
                        <a:rPr lang="nb-NO" sz="1100" u="none" strike="noStrike">
                          <a:effectLst/>
                          <a:latin typeface="Asap"/>
                        </a:rPr>
                        <a:t>Sjekklister, instrukser og prosedyrer</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Miljørelatert avvik</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Antall</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1" i="0" u="none" strike="noStrike" dirty="0">
                          <a:solidFill>
                            <a:srgbClr val="000000"/>
                          </a:solidFill>
                          <a:effectLst/>
                          <a:latin typeface="Asap"/>
                        </a:rPr>
                        <a:t>1</a:t>
                      </a: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u="none" strike="noStrike">
                          <a:effectLst/>
                          <a:latin typeface="Asap"/>
                        </a:rPr>
                        <a:t>Henter data fra avvik i Simployer. Teknisk leder ansvarlig for å følge opp avvik.</a:t>
                      </a:r>
                      <a:endParaRPr lang="nb-NO" sz="1100" b="0" i="0" u="none" strike="noStrike">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707024448"/>
                  </a:ext>
                </a:extLst>
              </a:tr>
              <a:tr h="949628">
                <a:tc>
                  <a:txBody>
                    <a:bodyPr/>
                    <a:lstStyle/>
                    <a:p>
                      <a:pPr algn="l" fontAlgn="t"/>
                      <a:r>
                        <a:rPr lang="nb-NO" sz="1100" u="none" strike="noStrike">
                          <a:effectLst/>
                          <a:latin typeface="Asap"/>
                        </a:rPr>
                        <a:t>Avfalls prosedyrer</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Restavfall</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Tonn</a:t>
                      </a:r>
                      <a:endParaRPr lang="nb-NO" sz="1100" b="0" i="0" u="none" strike="noStrike">
                        <a:solidFill>
                          <a:srgbClr val="000000"/>
                        </a:solidFill>
                        <a:effectLst/>
                        <a:latin typeface="Asap"/>
                      </a:endParaRPr>
                    </a:p>
                  </a:txBody>
                  <a:tcPr marL="3787" marR="3787" marT="3787" marB="0"/>
                </a:tc>
                <a:tc>
                  <a:txBody>
                    <a:bodyPr/>
                    <a:lstStyle/>
                    <a:p>
                      <a:pPr algn="ctr" fontAlgn="b"/>
                      <a:r>
                        <a:rPr lang="nb-NO" sz="1100" u="none" strike="noStrike" dirty="0">
                          <a:effectLst/>
                          <a:latin typeface="Asap"/>
                        </a:rPr>
                        <a:t>5,08</a:t>
                      </a:r>
                      <a:endParaRPr lang="nb-NO" sz="1100" b="1"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u="none" strike="noStrike">
                          <a:effectLst/>
                          <a:latin typeface="Asap"/>
                        </a:rPr>
                        <a:t>Antall tonn innlevert kvartalsvis står på faktura fra Perpetuum. </a:t>
                      </a:r>
                      <a:endParaRPr lang="nb-NO" sz="1100" b="0" i="0" u="none" strike="noStrike">
                        <a:solidFill>
                          <a:srgbClr val="000000"/>
                        </a:solidFill>
                        <a:effectLst/>
                        <a:latin typeface="Asap"/>
                      </a:endParaRPr>
                    </a:p>
                  </a:txBody>
                  <a:tcPr marL="3787" marR="3787" marT="378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b-NO" sz="1100" b="0" i="0" u="none" strike="noStrike" dirty="0">
                          <a:solidFill>
                            <a:srgbClr val="000000"/>
                          </a:solidFill>
                          <a:effectLst/>
                          <a:latin typeface="Asap"/>
                        </a:rPr>
                        <a:t>Gått over til kildesortering av alt avfall fra Q4 ,23. Ny dokumentasjon fra 2024.</a:t>
                      </a:r>
                    </a:p>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3482267156"/>
                  </a:ext>
                </a:extLst>
              </a:tr>
              <a:tr h="1282486">
                <a:tc>
                  <a:txBody>
                    <a:bodyPr/>
                    <a:lstStyle/>
                    <a:p>
                      <a:pPr algn="l" fontAlgn="t"/>
                      <a:r>
                        <a:rPr lang="nb-NO" sz="1100" b="0" i="0" u="none" strike="noStrike" dirty="0">
                          <a:solidFill>
                            <a:srgbClr val="000000"/>
                          </a:solidFill>
                          <a:effectLst/>
                          <a:latin typeface="Asap"/>
                        </a:rPr>
                        <a:t>Sjåfører kan styre diesel forvarmer på tid og temperatur. Vedlikeholdsladere til busser. </a:t>
                      </a:r>
                    </a:p>
                  </a:txBody>
                  <a:tcPr marL="3787" marR="3787" marT="3787" marB="0"/>
                </a:tc>
                <a:tc>
                  <a:txBody>
                    <a:bodyPr/>
                    <a:lstStyle/>
                    <a:p>
                      <a:pPr algn="l" fontAlgn="b"/>
                      <a:r>
                        <a:rPr lang="nb-NO" sz="1100" u="none" strike="noStrike" dirty="0">
                          <a:effectLst/>
                          <a:latin typeface="Asap"/>
                        </a:rPr>
                        <a:t>Strømforbruk, bygg og kjøretøy</a:t>
                      </a:r>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dirty="0" err="1">
                          <a:effectLst/>
                          <a:latin typeface="Asap"/>
                        </a:rPr>
                        <a:t>KwH</a:t>
                      </a:r>
                      <a:endParaRPr lang="nb-NO" sz="1100" b="0" i="0" u="none" strike="noStrike" dirty="0">
                        <a:solidFill>
                          <a:srgbClr val="000000"/>
                        </a:solidFill>
                        <a:effectLst/>
                        <a:latin typeface="Asap"/>
                      </a:endParaRPr>
                    </a:p>
                  </a:txBody>
                  <a:tcPr marL="3787" marR="3787" marT="3787" marB="0"/>
                </a:tc>
                <a:tc>
                  <a:txBody>
                    <a:bodyPr/>
                    <a:lstStyle/>
                    <a:p>
                      <a:pPr algn="ctr" fontAlgn="b"/>
                      <a:r>
                        <a:rPr lang="nb-NO" sz="1100" u="none" strike="noStrike" dirty="0">
                          <a:effectLst/>
                          <a:latin typeface="Asap"/>
                        </a:rPr>
                        <a:t>131998</a:t>
                      </a:r>
                      <a:endParaRPr lang="nb-NO" sz="1100" b="1"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b="0" i="0" u="none" strike="noStrike" dirty="0">
                          <a:solidFill>
                            <a:srgbClr val="000000"/>
                          </a:solidFill>
                          <a:effectLst/>
                          <a:latin typeface="Asap"/>
                        </a:rPr>
                        <a:t>Vår andel brukte Kwh står på faktura fra Cetho Eiendom. Ansvarlig for å hente opplysninger er daglig leder</a:t>
                      </a:r>
                    </a:p>
                  </a:txBody>
                  <a:tcPr marL="3787" marR="3787" marT="378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b-NO" sz="1100" b="0" i="0" u="none" strike="noStrike" dirty="0">
                          <a:solidFill>
                            <a:srgbClr val="000000"/>
                          </a:solidFill>
                          <a:effectLst/>
                          <a:latin typeface="Asap"/>
                        </a:rPr>
                        <a:t>Vårt forbruk er satt til 14% av totalforbruket på bygget  iht fordeling fra utleier Cetho eiendom</a:t>
                      </a:r>
                    </a:p>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094819002"/>
                  </a:ext>
                </a:extLst>
              </a:tr>
              <a:tr h="942075">
                <a:tc>
                  <a:txBody>
                    <a:bodyPr/>
                    <a:lstStyle/>
                    <a:p>
                      <a:pPr algn="l" fontAlgn="t"/>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Utkjørte kilometer </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Utkjørte kilometer </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u="none" strike="noStrike" dirty="0">
                          <a:solidFill>
                            <a:srgbClr val="000000"/>
                          </a:solidFill>
                          <a:effectLst/>
                          <a:latin typeface="Asap"/>
                        </a:rPr>
                        <a:t>1804570</a:t>
                      </a:r>
                      <a:endParaRPr lang="nb-NO" sz="1100" b="0" i="0" u="none" strike="noStrike" dirty="0">
                        <a:solidFill>
                          <a:srgbClr val="000000"/>
                        </a:solidFill>
                        <a:effectLst/>
                        <a:latin typeface="Asap"/>
                      </a:endParaRPr>
                    </a:p>
                  </a:txBody>
                  <a:tcPr marL="3787" marR="3787" marT="3787" marB="0"/>
                </a:tc>
                <a:tc>
                  <a:txBody>
                    <a:bodyPr/>
                    <a:lstStyle/>
                    <a:p>
                      <a:pPr algn="ctr" fontAlgn="b"/>
                      <a:r>
                        <a:rPr lang="nb-NO" sz="1100" b="0" i="0" u="none" strike="noStrike">
                          <a:solidFill>
                            <a:srgbClr val="000000"/>
                          </a:solidFill>
                          <a:effectLst/>
                          <a:latin typeface="Asap"/>
                        </a:rPr>
                        <a:t>Daglig leder</a:t>
                      </a:r>
                      <a:endParaRPr lang="nb-NO" sz="1100" b="0" i="0" u="none" strike="noStrike" dirty="0">
                        <a:solidFill>
                          <a:srgbClr val="000000"/>
                        </a:solidFill>
                        <a:effectLst/>
                        <a:latin typeface="Asap"/>
                      </a:endParaRPr>
                    </a:p>
                  </a:txBody>
                  <a:tcPr marL="3787" marR="3787" marT="3787" marB="0"/>
                </a:tc>
                <a:tc>
                  <a:txBody>
                    <a:bodyPr/>
                    <a:lstStyle/>
                    <a:p>
                      <a:pPr algn="l" fontAlgn="t"/>
                      <a:r>
                        <a:rPr lang="nb-NO" sz="1100" b="0" i="0" u="none" strike="noStrike" dirty="0">
                          <a:solidFill>
                            <a:srgbClr val="000000"/>
                          </a:solidFill>
                          <a:effectLst/>
                          <a:latin typeface="Asap"/>
                        </a:rPr>
                        <a:t>Henter ut fra PDS systemet</a:t>
                      </a: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885449014"/>
                  </a:ext>
                </a:extLst>
              </a:tr>
              <a:tr h="554092">
                <a:tc>
                  <a:txBody>
                    <a:bodyPr/>
                    <a:lstStyle/>
                    <a:p>
                      <a:pPr algn="l" fontAlgn="t"/>
                      <a:r>
                        <a:rPr lang="nb-NO" sz="1100" b="0" i="0" u="none" strike="noStrike" dirty="0">
                          <a:solidFill>
                            <a:srgbClr val="000000"/>
                          </a:solidFill>
                          <a:effectLst/>
                          <a:latin typeface="Asap"/>
                        </a:rPr>
                        <a:t>Bruker Biodiesel på flybussene</a:t>
                      </a:r>
                    </a:p>
                  </a:txBody>
                  <a:tcPr marL="3787" marR="3787" marT="3787" marB="0"/>
                </a:tc>
                <a:tc>
                  <a:txBody>
                    <a:bodyPr/>
                    <a:lstStyle/>
                    <a:p>
                      <a:pPr algn="l" fontAlgn="b"/>
                      <a:r>
                        <a:rPr lang="nb-NO" sz="1100" b="0" i="0" u="none" strike="noStrike" dirty="0">
                          <a:solidFill>
                            <a:srgbClr val="000000"/>
                          </a:solidFill>
                          <a:effectLst/>
                          <a:latin typeface="Asap"/>
                        </a:rPr>
                        <a:t>Dieselforbruk Biodiesel totalt</a:t>
                      </a:r>
                    </a:p>
                  </a:txBody>
                  <a:tcPr marL="3787" marR="3787" marT="3787" marB="0"/>
                </a:tc>
                <a:tc>
                  <a:txBody>
                    <a:bodyPr/>
                    <a:lstStyle/>
                    <a:p>
                      <a:pPr algn="l" fontAlgn="b"/>
                      <a:r>
                        <a:rPr lang="nb-NO" sz="1100" b="0" i="0" u="none" strike="noStrike" dirty="0">
                          <a:solidFill>
                            <a:srgbClr val="000000"/>
                          </a:solidFill>
                          <a:effectLst/>
                          <a:latin typeface="Asap"/>
                        </a:rPr>
                        <a:t>Liter totalt</a:t>
                      </a:r>
                    </a:p>
                  </a:txBody>
                  <a:tcPr marL="3787" marR="3787" marT="3787" marB="0"/>
                </a:tc>
                <a:tc>
                  <a:txBody>
                    <a:bodyPr/>
                    <a:lstStyle/>
                    <a:p>
                      <a:pPr algn="ctr" fontAlgn="b"/>
                      <a:r>
                        <a:rPr lang="nb-NO" sz="1100" b="0" i="0" u="none" strike="noStrike" dirty="0">
                          <a:solidFill>
                            <a:srgbClr val="000000"/>
                          </a:solidFill>
                          <a:effectLst/>
                          <a:latin typeface="Asap"/>
                        </a:rPr>
                        <a:t>24646</a:t>
                      </a: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b-NO" sz="1100" b="0" i="0" u="none" strike="noStrike" dirty="0">
                          <a:solidFill>
                            <a:srgbClr val="000000"/>
                          </a:solidFill>
                          <a:effectLst/>
                          <a:latin typeface="Asap"/>
                        </a:rPr>
                        <a:t>Henter ut fra PDS systemet </a:t>
                      </a:r>
                    </a:p>
                    <a:p>
                      <a:pPr algn="l" fontAlgn="t"/>
                      <a:endParaRPr lang="nb-NO" sz="1100" b="0" i="0" u="none" strike="noStrike" dirty="0">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264966796"/>
                  </a:ext>
                </a:extLst>
              </a:tr>
            </a:tbl>
          </a:graphicData>
        </a:graphic>
      </p:graphicFrame>
    </p:spTree>
    <p:extLst>
      <p:ext uri="{BB962C8B-B14F-4D97-AF65-F5344CB8AC3E}">
        <p14:creationId xmlns:p14="http://schemas.microsoft.com/office/powerpoint/2010/main" val="1147775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06241" cy="6858000"/>
          </a:xfrm>
          <a:solidFill>
            <a:srgbClr val="009599">
              <a:alpha val="96222"/>
            </a:srgbClr>
          </a:solidFill>
          <a:ln>
            <a:no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chemeClr val="bg1"/>
                </a:solidFill>
                <a:latin typeface="Asap"/>
              </a:rPr>
              <a:t>HVEM ER VI?</a:t>
            </a:r>
            <a:br>
              <a:rPr lang="nb-NO" sz="1200" cap="none">
                <a:latin typeface="Asap" pitchFamily="2" charset="0"/>
              </a:rPr>
            </a:br>
            <a:r>
              <a:rPr lang="nb-NO" sz="1200" i="1" cap="none">
                <a:solidFill>
                  <a:srgbClr val="006165"/>
                </a:solidFill>
                <a:latin typeface="Asap"/>
              </a:rPr>
              <a:t>-tidslinje</a:t>
            </a:r>
            <a:br>
              <a:rPr lang="nb-NO" sz="1200" i="1" cap="none">
                <a:latin typeface="Asap" pitchFamily="2" charset="0"/>
              </a:rPr>
            </a:br>
            <a:r>
              <a:rPr lang="nb-NO" sz="1200" i="1" cap="none">
                <a:solidFill>
                  <a:srgbClr val="006165"/>
                </a:solidFill>
                <a:latin typeface="Asap"/>
              </a:rPr>
              <a:t>-kart over Best Arctic</a:t>
            </a:r>
            <a:br>
              <a:rPr lang="nb-NO" sz="1200" i="1" cap="none">
                <a:latin typeface="Asap" pitchFamily="2" charset="0"/>
              </a:rPr>
            </a:br>
            <a:r>
              <a:rPr lang="nb-NO" sz="1200" i="1" cap="none">
                <a:solidFill>
                  <a:srgbClr val="006165"/>
                </a:solidFill>
                <a:latin typeface="Asap"/>
              </a:rPr>
              <a:t>-verdikjeden</a:t>
            </a:r>
            <a:br>
              <a:rPr lang="nb-NO" sz="1200" i="1" cap="none">
                <a:latin typeface="Asap" pitchFamily="2" charset="0"/>
              </a:rPr>
            </a:br>
            <a:r>
              <a:rPr lang="nb-NO" sz="1200" i="1" cap="none">
                <a:solidFill>
                  <a:srgbClr val="006165"/>
                </a:solidFill>
                <a:latin typeface="Asap"/>
              </a:rPr>
              <a:t>-her holder vi til </a:t>
            </a:r>
            <a:br>
              <a:rPr lang="nb-NO" sz="1200" i="1" cap="none">
                <a:latin typeface="Asap" pitchFamily="2" charset="0"/>
              </a:rPr>
            </a:br>
            <a:r>
              <a:rPr lang="nb-NO" sz="1200" i="1" cap="none">
                <a:solidFill>
                  <a:srgbClr val="006165"/>
                </a:solidFill>
                <a:latin typeface="Asap"/>
              </a:rPr>
              <a:t>-vesentlighetsanalysen</a:t>
            </a:r>
            <a:br>
              <a:rPr lang="nb-NO" sz="1200" b="1" i="1" cap="none">
                <a:latin typeface="Asap" pitchFamily="2" charset="0"/>
              </a:rPr>
            </a:br>
            <a:r>
              <a:rPr lang="nb-NO" sz="1200" b="1" i="1" cap="none">
                <a:solidFill>
                  <a:srgbClr val="006165"/>
                </a:solidFill>
                <a:latin typeface="Asap"/>
              </a:rPr>
              <a:t>-v</a:t>
            </a:r>
            <a:r>
              <a:rPr lang="nb-NO" sz="1200" i="1" cap="none">
                <a:solidFill>
                  <a:srgbClr val="006165"/>
                </a:solidFill>
                <a:latin typeface="Asap"/>
              </a:rPr>
              <a:t>åre fokusområder</a:t>
            </a:r>
            <a:br>
              <a:rPr lang="nb-NO" sz="1200" i="1" cap="none">
                <a:latin typeface="Asap" pitchFamily="2" charset="0"/>
              </a:rPr>
            </a:br>
            <a:r>
              <a:rPr lang="nb-NO" sz="1200" i="1" cap="none">
                <a:solidFill>
                  <a:srgbClr val="006165"/>
                </a:solidFill>
                <a:latin typeface="Asap"/>
              </a:rPr>
              <a:t>-tilnærming til bærekraft</a:t>
            </a:r>
            <a:br>
              <a:rPr lang="nb-NO" sz="1200" i="1" cap="none">
                <a:latin typeface="Asap" pitchFamily="2" charset="0"/>
              </a:rPr>
            </a:br>
            <a:r>
              <a:rPr lang="nb-NO" sz="1200" i="1" cap="none">
                <a:solidFill>
                  <a:srgbClr val="006165"/>
                </a:solidFill>
                <a:latin typeface="Asap"/>
              </a:rPr>
              <a:t>-FN bærekrafts mål</a:t>
            </a:r>
            <a:br>
              <a:rPr lang="nb-NO" sz="1200" i="1" cap="none">
                <a:latin typeface="Asap" pitchFamily="2" charset="0"/>
              </a:rPr>
            </a:br>
            <a:r>
              <a:rPr lang="nb-NO" sz="1200" i="1" cap="none">
                <a:solidFill>
                  <a:srgbClr val="006165"/>
                </a:solidFill>
                <a:latin typeface="Asap"/>
              </a:rPr>
              <a:t>-våre interessenter </a:t>
            </a:r>
            <a:br>
              <a:rPr lang="nb-NO" sz="1200" i="1" cap="none">
                <a:latin typeface="Asap" pitchFamily="2" charset="0"/>
              </a:rPr>
            </a:br>
            <a:r>
              <a:rPr lang="nb-NO" sz="1200" b="1" cap="none">
                <a:solidFill>
                  <a:schemeClr val="bg1"/>
                </a:solidFill>
                <a:latin typeface="Asap"/>
              </a:rPr>
              <a:t>MÅLEINDISIER</a:t>
            </a:r>
            <a:br>
              <a:rPr lang="nb-NO" sz="1200" cap="none">
                <a:latin typeface="Asap" pitchFamily="2" charset="0"/>
              </a:rPr>
            </a:br>
            <a:r>
              <a:rPr lang="nb-NO" sz="1200" cap="none">
                <a:solidFill>
                  <a:schemeClr val="bg1"/>
                </a:solidFill>
                <a:latin typeface="Asap"/>
              </a:rPr>
              <a:t>-</a:t>
            </a:r>
            <a:r>
              <a:rPr lang="nb-NO" sz="1200" i="1" cap="none">
                <a:solidFill>
                  <a:schemeClr val="bg1"/>
                </a:solidFill>
                <a:latin typeface="Asap"/>
              </a:rPr>
              <a:t>styringsstruktur</a:t>
            </a:r>
            <a:br>
              <a:rPr lang="nb-NO" sz="1200" i="1" cap="none">
                <a:latin typeface="Asap" pitchFamily="2" charset="0"/>
              </a:rPr>
            </a:br>
            <a:r>
              <a:rPr lang="nb-NO" sz="1200" i="1" cap="none">
                <a:solidFill>
                  <a:schemeClr val="bg1"/>
                </a:solidFill>
                <a:latin typeface="Asap"/>
              </a:rPr>
              <a:t>-sertifiseringer</a:t>
            </a:r>
            <a:br>
              <a:rPr lang="nb-NO" sz="1200" cap="none">
                <a:latin typeface="Asap" pitchFamily="2" charset="0"/>
              </a:rPr>
            </a:br>
            <a:r>
              <a:rPr lang="nb-NO" sz="1200" cap="none">
                <a:solidFill>
                  <a:srgbClr val="006165"/>
                </a:solidFill>
                <a:latin typeface="Asap"/>
              </a:rPr>
              <a:t>TJENESTER (TRANSPORT/AKTIVITETER)</a:t>
            </a:r>
            <a:br>
              <a:rPr lang="nb-NO" sz="1200" cap="none">
                <a:latin typeface="Asap" pitchFamily="2" charset="0"/>
              </a:rPr>
            </a:br>
            <a:r>
              <a:rPr lang="nb-NO" sz="1200" cap="none">
                <a:solidFill>
                  <a:srgbClr val="006165"/>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2879" y="268364"/>
            <a:ext cx="1758870" cy="697573"/>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448432" y="165433"/>
            <a:ext cx="5745892" cy="461665"/>
          </a:xfrm>
          <a:prstGeom prst="rect">
            <a:avLst/>
          </a:prstGeom>
          <a:noFill/>
        </p:spPr>
        <p:txBody>
          <a:bodyPr wrap="square" lIns="91440" tIns="45720" rIns="91440" bIns="45720" rtlCol="0" anchor="t">
            <a:spAutoFit/>
          </a:bodyPr>
          <a:lstStyle/>
          <a:p>
            <a:pPr algn="ctr"/>
            <a:r>
              <a:rPr lang="nb-NO" sz="2400" b="1" dirty="0">
                <a:latin typeface="Asap"/>
              </a:rPr>
              <a:t>Måleindikatorer Bussring</a:t>
            </a:r>
          </a:p>
        </p:txBody>
      </p:sp>
      <p:graphicFrame>
        <p:nvGraphicFramePr>
          <p:cNvPr id="6" name="Tabell 5">
            <a:extLst>
              <a:ext uri="{FF2B5EF4-FFF2-40B4-BE49-F238E27FC236}">
                <a16:creationId xmlns:a16="http://schemas.microsoft.com/office/drawing/2014/main" id="{15735CAA-47FE-9543-A140-D8F42E11EACE}"/>
              </a:ext>
            </a:extLst>
          </p:cNvPr>
          <p:cNvGraphicFramePr>
            <a:graphicFrameLocks noGrp="1"/>
          </p:cNvGraphicFramePr>
          <p:nvPr>
            <p:extLst>
              <p:ext uri="{D42A27DB-BD31-4B8C-83A1-F6EECF244321}">
                <p14:modId xmlns:p14="http://schemas.microsoft.com/office/powerpoint/2010/main" val="1292728483"/>
              </p:ext>
            </p:extLst>
          </p:nvPr>
        </p:nvGraphicFramePr>
        <p:xfrm>
          <a:off x="3143648" y="623715"/>
          <a:ext cx="8785474" cy="4748102"/>
        </p:xfrm>
        <a:graphic>
          <a:graphicData uri="http://schemas.openxmlformats.org/drawingml/2006/table">
            <a:tbl>
              <a:tblPr>
                <a:tableStyleId>{5C22544A-7EE6-4342-B048-85BDC9FD1C3A}</a:tableStyleId>
              </a:tblPr>
              <a:tblGrid>
                <a:gridCol w="1854835">
                  <a:extLst>
                    <a:ext uri="{9D8B030D-6E8A-4147-A177-3AD203B41FA5}">
                      <a16:colId xmlns:a16="http://schemas.microsoft.com/office/drawing/2014/main" val="3698264333"/>
                    </a:ext>
                  </a:extLst>
                </a:gridCol>
                <a:gridCol w="1089260">
                  <a:extLst>
                    <a:ext uri="{9D8B030D-6E8A-4147-A177-3AD203B41FA5}">
                      <a16:colId xmlns:a16="http://schemas.microsoft.com/office/drawing/2014/main" val="3363986715"/>
                    </a:ext>
                  </a:extLst>
                </a:gridCol>
                <a:gridCol w="609468">
                  <a:extLst>
                    <a:ext uri="{9D8B030D-6E8A-4147-A177-3AD203B41FA5}">
                      <a16:colId xmlns:a16="http://schemas.microsoft.com/office/drawing/2014/main" val="4293241993"/>
                    </a:ext>
                  </a:extLst>
                </a:gridCol>
                <a:gridCol w="509843">
                  <a:extLst>
                    <a:ext uri="{9D8B030D-6E8A-4147-A177-3AD203B41FA5}">
                      <a16:colId xmlns:a16="http://schemas.microsoft.com/office/drawing/2014/main" val="1183766152"/>
                    </a:ext>
                  </a:extLst>
                </a:gridCol>
                <a:gridCol w="1012313">
                  <a:extLst>
                    <a:ext uri="{9D8B030D-6E8A-4147-A177-3AD203B41FA5}">
                      <a16:colId xmlns:a16="http://schemas.microsoft.com/office/drawing/2014/main" val="3767270192"/>
                    </a:ext>
                  </a:extLst>
                </a:gridCol>
                <a:gridCol w="1763671">
                  <a:extLst>
                    <a:ext uri="{9D8B030D-6E8A-4147-A177-3AD203B41FA5}">
                      <a16:colId xmlns:a16="http://schemas.microsoft.com/office/drawing/2014/main" val="3319591522"/>
                    </a:ext>
                  </a:extLst>
                </a:gridCol>
                <a:gridCol w="1946084">
                  <a:extLst>
                    <a:ext uri="{9D8B030D-6E8A-4147-A177-3AD203B41FA5}">
                      <a16:colId xmlns:a16="http://schemas.microsoft.com/office/drawing/2014/main" val="1721201528"/>
                    </a:ext>
                  </a:extLst>
                </a:gridCol>
              </a:tblGrid>
              <a:tr h="182291">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tc>
                  <a:txBody>
                    <a:bodyPr/>
                    <a:lstStyle/>
                    <a:p>
                      <a:pPr algn="l" fontAlgn="b"/>
                      <a:endParaRPr lang="nb-NO" sz="1100" b="0" i="0" u="none" strike="noStrike" dirty="0">
                        <a:solidFill>
                          <a:srgbClr val="000000"/>
                        </a:solidFill>
                        <a:effectLst/>
                        <a:latin typeface="Asap"/>
                      </a:endParaRPr>
                    </a:p>
                  </a:txBody>
                  <a:tcPr marL="3787" marR="3787" marT="3787" marB="0" anchor="b"/>
                </a:tc>
                <a:extLst>
                  <a:ext uri="{0D108BD9-81ED-4DB2-BD59-A6C34878D82A}">
                    <a16:rowId xmlns:a16="http://schemas.microsoft.com/office/drawing/2014/main" val="1048451855"/>
                  </a:ext>
                </a:extLst>
              </a:tr>
              <a:tr h="538820">
                <a:tc>
                  <a:txBody>
                    <a:bodyPr/>
                    <a:lstStyle/>
                    <a:p>
                      <a:pPr algn="l" fontAlgn="t"/>
                      <a:r>
                        <a:rPr lang="nb-NO" sz="1100" b="1" u="none" strike="noStrike">
                          <a:effectLst/>
                          <a:latin typeface="Asap"/>
                        </a:rPr>
                        <a:t>TILTAK</a:t>
                      </a:r>
                      <a:endParaRPr lang="nb-NO" sz="1100" b="1" i="0" u="none" strike="noStrike">
                        <a:solidFill>
                          <a:srgbClr val="000000"/>
                        </a:solidFill>
                        <a:effectLst/>
                        <a:latin typeface="Asap"/>
                      </a:endParaRPr>
                    </a:p>
                  </a:txBody>
                  <a:tcPr marL="3787" marR="3787" marT="3787" marB="0"/>
                </a:tc>
                <a:tc>
                  <a:txBody>
                    <a:bodyPr/>
                    <a:lstStyle/>
                    <a:p>
                      <a:pPr algn="l" fontAlgn="b"/>
                      <a:r>
                        <a:rPr lang="nb-NO" sz="1100" b="1" u="none" strike="noStrike">
                          <a:effectLst/>
                          <a:latin typeface="Asap"/>
                        </a:rPr>
                        <a:t>TEMA</a:t>
                      </a:r>
                      <a:endParaRPr lang="nb-NO" sz="1100" b="1" i="0" u="none" strike="noStrike">
                        <a:solidFill>
                          <a:srgbClr val="000000"/>
                        </a:solidFill>
                        <a:effectLst/>
                        <a:latin typeface="Asap"/>
                      </a:endParaRPr>
                    </a:p>
                  </a:txBody>
                  <a:tcPr marL="3787" marR="3787" marT="3787" marB="0"/>
                </a:tc>
                <a:tc>
                  <a:txBody>
                    <a:bodyPr/>
                    <a:lstStyle/>
                    <a:p>
                      <a:pPr algn="l" fontAlgn="b"/>
                      <a:r>
                        <a:rPr lang="nb-NO" sz="1100" b="1" u="none" strike="noStrike">
                          <a:effectLst/>
                          <a:latin typeface="Asap"/>
                        </a:rPr>
                        <a:t>INDIKATORER</a:t>
                      </a:r>
                      <a:endParaRPr lang="nb-NO" sz="1100" b="1" i="0" u="none" strike="noStrike">
                        <a:solidFill>
                          <a:srgbClr val="000000"/>
                        </a:solidFill>
                        <a:effectLst/>
                        <a:latin typeface="Asap"/>
                      </a:endParaRPr>
                    </a:p>
                  </a:txBody>
                  <a:tcPr marL="3787" marR="3787" marT="3787" marB="0"/>
                </a:tc>
                <a:tc>
                  <a:txBody>
                    <a:bodyPr/>
                    <a:lstStyle/>
                    <a:p>
                      <a:pPr algn="ctr" fontAlgn="b"/>
                      <a:r>
                        <a:rPr lang="nb-NO" sz="1100" b="1" u="none" strike="noStrike">
                          <a:effectLst/>
                          <a:latin typeface="Asap"/>
                        </a:rPr>
                        <a:t>TOTALT</a:t>
                      </a:r>
                      <a:endParaRPr lang="nb-NO" sz="1100" b="1" i="0" u="none" strike="noStrike">
                        <a:solidFill>
                          <a:srgbClr val="000000"/>
                        </a:solidFill>
                        <a:effectLst/>
                        <a:latin typeface="Asap"/>
                      </a:endParaRPr>
                    </a:p>
                  </a:txBody>
                  <a:tcPr marL="3787" marR="3787" marT="3787" marB="0"/>
                </a:tc>
                <a:tc>
                  <a:txBody>
                    <a:bodyPr/>
                    <a:lstStyle/>
                    <a:p>
                      <a:pPr algn="ctr" fontAlgn="b"/>
                      <a:r>
                        <a:rPr lang="nb-NO" sz="1100" b="1" i="0" u="none" strike="noStrike" dirty="0">
                          <a:solidFill>
                            <a:srgbClr val="000000"/>
                          </a:solidFill>
                          <a:effectLst/>
                          <a:latin typeface="Asap"/>
                        </a:rPr>
                        <a:t>ANSVARLIG FOR DATA INNSAMLING</a:t>
                      </a:r>
                    </a:p>
                  </a:txBody>
                  <a:tcPr marL="3787" marR="3787" marT="3787" marB="0"/>
                </a:tc>
                <a:tc>
                  <a:txBody>
                    <a:bodyPr/>
                    <a:lstStyle/>
                    <a:p>
                      <a:pPr algn="l" fontAlgn="t"/>
                      <a:r>
                        <a:rPr lang="nb-NO" sz="1100" b="1" u="none" strike="noStrike" dirty="0">
                          <a:effectLst/>
                          <a:latin typeface="Asap"/>
                        </a:rPr>
                        <a:t>BESKRIVELSE AV DATAINNSAMLING</a:t>
                      </a:r>
                      <a:endParaRPr lang="nb-NO" sz="1100" b="1" i="0" u="none" strike="noStrike" dirty="0">
                        <a:solidFill>
                          <a:srgbClr val="000000"/>
                        </a:solidFill>
                        <a:effectLst/>
                        <a:latin typeface="Asap"/>
                      </a:endParaRPr>
                    </a:p>
                  </a:txBody>
                  <a:tcPr marL="3787" marR="3787" marT="3787"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nb-NO" sz="1100" b="1" u="none" strike="noStrike" dirty="0">
                          <a:effectLst/>
                          <a:latin typeface="Asap"/>
                        </a:rPr>
                        <a:t>LOGGFØRING AV ENDRINGER I INNSAMLINGSMETODE.</a:t>
                      </a:r>
                      <a:endParaRPr lang="nb-NO" sz="1100" b="1" i="0" u="none" strike="noStrike" dirty="0">
                        <a:solidFill>
                          <a:srgbClr val="000000"/>
                        </a:solidFill>
                        <a:effectLst/>
                        <a:latin typeface="Asap"/>
                      </a:endParaRPr>
                    </a:p>
                    <a:p>
                      <a:pPr algn="l" fontAlgn="t"/>
                      <a:endParaRPr lang="nb-NO" sz="1100" b="1"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061026918"/>
                  </a:ext>
                </a:extLst>
              </a:tr>
              <a:tr h="594759">
                <a:tc>
                  <a:txBody>
                    <a:bodyPr/>
                    <a:lstStyle/>
                    <a:p>
                      <a:pPr algn="l" fontAlgn="t"/>
                      <a:r>
                        <a:rPr lang="nb-NO" sz="1100" u="none" strike="noStrike" dirty="0">
                          <a:effectLst/>
                          <a:latin typeface="Asap"/>
                        </a:rPr>
                        <a:t>Økodriv fokus, gjennomføre kurs med sjåfører</a:t>
                      </a:r>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Dieselforbruk totalt</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Liter  totalt</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624818</a:t>
                      </a:r>
                    </a:p>
                  </a:txBody>
                  <a:tcPr marL="3787" marR="3787" marT="3787" marB="0"/>
                </a:tc>
                <a:tc>
                  <a:txBody>
                    <a:bodyPr/>
                    <a:lstStyle/>
                    <a:p>
                      <a:pPr algn="ctr" fontAlgn="b"/>
                      <a:r>
                        <a:rPr lang="nb-NO" sz="1100" b="0" i="0" u="none" strike="noStrike" dirty="0">
                          <a:solidFill>
                            <a:srgbClr val="000000"/>
                          </a:solidFill>
                          <a:effectLst/>
                          <a:latin typeface="Asap"/>
                        </a:rPr>
                        <a:t>Daglig leder leder</a:t>
                      </a:r>
                    </a:p>
                  </a:txBody>
                  <a:tcPr marL="3787" marR="3787" marT="3787" marB="0"/>
                </a:tc>
                <a:tc>
                  <a:txBody>
                    <a:bodyPr/>
                    <a:lstStyle/>
                    <a:p>
                      <a:pPr algn="l" fontAlgn="t"/>
                      <a:r>
                        <a:rPr lang="nb-NO" sz="1100" b="0" i="0" u="none" strike="noStrike" dirty="0">
                          <a:solidFill>
                            <a:srgbClr val="000000"/>
                          </a:solidFill>
                          <a:effectLst/>
                          <a:latin typeface="Asap"/>
                        </a:rPr>
                        <a:t>Henter ut fra PDS systemet </a:t>
                      </a: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646850237"/>
                  </a:ext>
                </a:extLst>
              </a:tr>
              <a:tr h="457626">
                <a:tc>
                  <a:txBody>
                    <a:bodyPr/>
                    <a:lstStyle/>
                    <a:p>
                      <a:pPr algn="l" fontAlgn="t"/>
                      <a:r>
                        <a:rPr lang="nb-NO" sz="1100" u="none" strike="noStrike" dirty="0">
                          <a:effectLst/>
                          <a:latin typeface="Asap"/>
                        </a:rPr>
                        <a:t>Økodriv fokus, gjennomføre kurs med sjåfører.</a:t>
                      </a:r>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Dieselforbruk  pr.mil</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Liter pr.mil</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40,7</a:t>
                      </a:r>
                    </a:p>
                  </a:txBody>
                  <a:tcPr marL="3787" marR="3787" marT="3787" marB="0"/>
                </a:tc>
                <a:tc>
                  <a:txBody>
                    <a:bodyPr/>
                    <a:lstStyle/>
                    <a:p>
                      <a:pPr algn="ctr" fontAlgn="b"/>
                      <a:r>
                        <a:rPr lang="nb-NO" sz="1100" b="0" i="0" u="none" strike="noStrike" dirty="0">
                          <a:solidFill>
                            <a:srgbClr val="000000"/>
                          </a:solidFill>
                          <a:effectLst/>
                          <a:latin typeface="Asap"/>
                        </a:rPr>
                        <a:t>Teknisk leder</a:t>
                      </a:r>
                    </a:p>
                  </a:txBody>
                  <a:tcPr marL="3787" marR="3787" marT="3787" marB="0"/>
                </a:tc>
                <a:tc>
                  <a:txBody>
                    <a:bodyPr/>
                    <a:lstStyle/>
                    <a:p>
                      <a:pPr algn="l" fontAlgn="t"/>
                      <a:r>
                        <a:rPr lang="nb-NO" sz="1100" b="0" i="0" u="none" strike="noStrike" dirty="0">
                          <a:solidFill>
                            <a:srgbClr val="000000"/>
                          </a:solidFill>
                          <a:effectLst/>
                          <a:latin typeface="Asap"/>
                        </a:rPr>
                        <a:t>Henter ut fra systemet</a:t>
                      </a: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3207201303"/>
                  </a:ext>
                </a:extLst>
              </a:tr>
              <a:tr h="443966">
                <a:tc>
                  <a:txBody>
                    <a:bodyPr/>
                    <a:lstStyle/>
                    <a:p>
                      <a:pPr algn="l" fontAlgn="t"/>
                      <a:r>
                        <a:rPr lang="nb-NO" sz="1100" u="none" strike="noStrike">
                          <a:effectLst/>
                          <a:latin typeface="Asap"/>
                        </a:rPr>
                        <a:t>Forbedringsgruppe HMSK</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Skader Buss</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Antall skader</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83</a:t>
                      </a:r>
                    </a:p>
                  </a:txBody>
                  <a:tcPr marL="3787" marR="3787" marT="3787" marB="0"/>
                </a:tc>
                <a:tc>
                  <a:txBody>
                    <a:bodyPr/>
                    <a:lstStyle/>
                    <a:p>
                      <a:pPr algn="ctr" fontAlgn="b"/>
                      <a:r>
                        <a:rPr lang="nb-NO" sz="1100" b="0" i="0" u="none" strike="noStrike" dirty="0">
                          <a:solidFill>
                            <a:srgbClr val="000000"/>
                          </a:solidFill>
                          <a:effectLst/>
                          <a:latin typeface="Asap"/>
                        </a:rPr>
                        <a:t>Teknisk leder</a:t>
                      </a:r>
                    </a:p>
                  </a:txBody>
                  <a:tcPr marL="3787" marR="3787" marT="3787" marB="0"/>
                </a:tc>
                <a:tc>
                  <a:txBody>
                    <a:bodyPr/>
                    <a:lstStyle/>
                    <a:p>
                      <a:pPr algn="l" fontAlgn="t"/>
                      <a:r>
                        <a:rPr lang="nb-NO" sz="1100" u="none" strike="noStrike" dirty="0">
                          <a:effectLst/>
                          <a:latin typeface="Asap"/>
                        </a:rPr>
                        <a:t>Henter info fra Avvikssystemet </a:t>
                      </a:r>
                      <a:endParaRPr lang="nb-NO" sz="1100" b="0" i="0" u="none" strike="noStrike" dirty="0">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841364345"/>
                  </a:ext>
                </a:extLst>
              </a:tr>
              <a:tr h="692819">
                <a:tc>
                  <a:txBody>
                    <a:bodyPr/>
                    <a:lstStyle/>
                    <a:p>
                      <a:pPr algn="l" fontAlgn="t"/>
                      <a:r>
                        <a:rPr lang="nb-NO" sz="1100" u="none" strike="noStrike">
                          <a:effectLst/>
                          <a:latin typeface="Asap"/>
                        </a:rPr>
                        <a:t>Kartlegge Bedriftens viktigste leverandører. Lage bedriftens leverandørliste </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Miljøkartlegg leverandør</a:t>
                      </a:r>
                      <a:endParaRPr lang="nb-NO" sz="1100" b="0" i="0" u="none" strike="noStrike">
                        <a:solidFill>
                          <a:srgbClr val="757171"/>
                        </a:solidFill>
                        <a:effectLst/>
                        <a:latin typeface="Asap"/>
                      </a:endParaRPr>
                    </a:p>
                  </a:txBody>
                  <a:tcPr marL="3787" marR="3787" marT="3787" marB="0"/>
                </a:tc>
                <a:tc>
                  <a:txBody>
                    <a:bodyPr/>
                    <a:lstStyle/>
                    <a:p>
                      <a:pPr algn="l" fontAlgn="b"/>
                      <a:r>
                        <a:rPr lang="nb-NO" sz="1100" u="none" strike="noStrike">
                          <a:effectLst/>
                          <a:latin typeface="Asap"/>
                        </a:rPr>
                        <a:t>Antall </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u="none" strike="noStrike" dirty="0">
                          <a:solidFill>
                            <a:srgbClr val="000000"/>
                          </a:solidFill>
                          <a:effectLst/>
                          <a:latin typeface="Asap"/>
                        </a:rPr>
                        <a:t>19</a:t>
                      </a:r>
                      <a:endParaRPr lang="nb-NO" sz="1100" b="0"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Innkjøps ansvarlig, </a:t>
                      </a:r>
                    </a:p>
                  </a:txBody>
                  <a:tcPr marL="3787" marR="3787" marT="3787" marB="0"/>
                </a:tc>
                <a:tc>
                  <a:txBody>
                    <a:bodyPr/>
                    <a:lstStyle/>
                    <a:p>
                      <a:pPr algn="l" fontAlgn="t"/>
                      <a:r>
                        <a:rPr lang="nb-NO" sz="1100" u="none" strike="noStrike">
                          <a:effectLst/>
                          <a:latin typeface="Asap"/>
                        </a:rPr>
                        <a:t>Ansvarlig for å hente opplysninger  fra  alle som gjør innkjøp  av varer og tjenester.</a:t>
                      </a:r>
                      <a:endParaRPr lang="nb-NO" sz="1100" b="0" i="0" u="none" strike="noStrike">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2463505171"/>
                  </a:ext>
                </a:extLst>
              </a:tr>
              <a:tr h="563213">
                <a:tc>
                  <a:txBody>
                    <a:bodyPr/>
                    <a:lstStyle/>
                    <a:p>
                      <a:pPr algn="l" fontAlgn="t"/>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Miljøkartelegging produkter</a:t>
                      </a:r>
                      <a:endParaRPr lang="nb-NO" sz="1100" b="0" i="0" u="none" strike="noStrike">
                        <a:solidFill>
                          <a:srgbClr val="757171"/>
                        </a:solidFill>
                        <a:effectLst/>
                        <a:latin typeface="Asap"/>
                      </a:endParaRPr>
                    </a:p>
                  </a:txBody>
                  <a:tcPr marL="3787" marR="3787" marT="3787" marB="0"/>
                </a:tc>
                <a:tc>
                  <a:txBody>
                    <a:bodyPr/>
                    <a:lstStyle/>
                    <a:p>
                      <a:pPr algn="l" fontAlgn="b"/>
                      <a:r>
                        <a:rPr lang="nb-NO" sz="1100" u="none" strike="noStrike">
                          <a:effectLst/>
                          <a:latin typeface="Asap"/>
                        </a:rPr>
                        <a:t>Antall</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u="none" strike="noStrike" dirty="0">
                          <a:solidFill>
                            <a:srgbClr val="000000"/>
                          </a:solidFill>
                          <a:effectLst/>
                          <a:latin typeface="Asap"/>
                        </a:rPr>
                        <a:t>11</a:t>
                      </a:r>
                      <a:endParaRPr lang="nb-NO" sz="1100" b="0"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b="0" i="0" u="none" strike="noStrike">
                          <a:solidFill>
                            <a:srgbClr val="000000"/>
                          </a:solidFill>
                          <a:effectLst/>
                          <a:latin typeface="Asap"/>
                        </a:rPr>
                        <a:t>Kartlegging av våre leverandører og varer.</a:t>
                      </a:r>
                      <a:endParaRPr lang="nb-NO" sz="1100" b="0" i="0" u="none" strike="noStrike" dirty="0">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135422641"/>
                  </a:ext>
                </a:extLst>
              </a:tr>
              <a:tr h="464599">
                <a:tc>
                  <a:txBody>
                    <a:bodyPr/>
                    <a:lstStyle/>
                    <a:p>
                      <a:pPr algn="l" fontAlgn="t"/>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Flyreiser</a:t>
                      </a:r>
                      <a:endParaRPr lang="nb-NO" sz="1100" b="0" i="0" u="none" strike="noStrike">
                        <a:solidFill>
                          <a:srgbClr val="757171"/>
                        </a:solidFill>
                        <a:effectLst/>
                        <a:latin typeface="Asap"/>
                      </a:endParaRPr>
                    </a:p>
                  </a:txBody>
                  <a:tcPr marL="3787" marR="3787" marT="3787" marB="0"/>
                </a:tc>
                <a:tc>
                  <a:txBody>
                    <a:bodyPr/>
                    <a:lstStyle/>
                    <a:p>
                      <a:pPr algn="l" fontAlgn="b"/>
                      <a:r>
                        <a:rPr lang="nb-NO" sz="1100" u="none" strike="noStrike">
                          <a:effectLst/>
                          <a:latin typeface="Asap"/>
                        </a:rPr>
                        <a:t>Antall</a:t>
                      </a:r>
                      <a:endParaRPr lang="nb-NO" sz="1100" b="0" i="0" u="none" strike="noStrike">
                        <a:solidFill>
                          <a:srgbClr val="000000"/>
                        </a:solidFill>
                        <a:effectLst/>
                        <a:latin typeface="Asap"/>
                      </a:endParaRPr>
                    </a:p>
                  </a:txBody>
                  <a:tcPr marL="3787" marR="3787" marT="3787" marB="0"/>
                </a:tc>
                <a:tc>
                  <a:txBody>
                    <a:bodyPr/>
                    <a:lstStyle/>
                    <a:p>
                      <a:pPr algn="ctr" fontAlgn="b"/>
                      <a:r>
                        <a:rPr lang="nb-NO" sz="1100" u="none" strike="noStrike" dirty="0">
                          <a:effectLst/>
                          <a:latin typeface="Asap"/>
                        </a:rPr>
                        <a:t>118</a:t>
                      </a:r>
                      <a:endParaRPr lang="nb-NO" sz="1100" b="1"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b="0" i="0" u="none" strike="noStrike">
                          <a:solidFill>
                            <a:srgbClr val="000000"/>
                          </a:solidFill>
                          <a:effectLst/>
                          <a:latin typeface="Asap"/>
                        </a:rPr>
                        <a:t>Bruker faktura på antall kjøpte flyreiser</a:t>
                      </a:r>
                      <a:endParaRPr lang="nb-NO" sz="1100" b="0" i="0" u="none" strike="noStrike" dirty="0">
                        <a:solidFill>
                          <a:srgbClr val="000000"/>
                        </a:solidFill>
                        <a:effectLst/>
                        <a:latin typeface="Asap"/>
                      </a:endParaRPr>
                    </a:p>
                  </a:txBody>
                  <a:tcPr marL="3787" marR="3787" marT="3787" marB="0"/>
                </a:tc>
                <a:tc>
                  <a:txBody>
                    <a:bodyPr/>
                    <a:lstStyle/>
                    <a:p>
                      <a:pPr algn="l" fontAlgn="t"/>
                      <a:endParaRPr lang="nb-NO" sz="1100" b="0" i="0" u="none" strike="noStrike" dirty="0">
                        <a:solidFill>
                          <a:srgbClr val="000000"/>
                        </a:solidFill>
                        <a:effectLst/>
                        <a:latin typeface="Asap"/>
                      </a:endParaRPr>
                    </a:p>
                  </a:txBody>
                  <a:tcPr marL="3787" marR="3787" marT="3787" marB="0"/>
                </a:tc>
                <a:extLst>
                  <a:ext uri="{0D108BD9-81ED-4DB2-BD59-A6C34878D82A}">
                    <a16:rowId xmlns:a16="http://schemas.microsoft.com/office/drawing/2014/main" val="771718564"/>
                  </a:ext>
                </a:extLst>
              </a:tr>
              <a:tr h="585969">
                <a:tc>
                  <a:txBody>
                    <a:bodyPr/>
                    <a:lstStyle/>
                    <a:p>
                      <a:pPr algn="l" fontAlgn="t"/>
                      <a:r>
                        <a:rPr lang="nb-NO" sz="1100" u="none" strike="noStrike">
                          <a:effectLst/>
                          <a:latin typeface="Asap"/>
                        </a:rPr>
                        <a:t>Kildesortering, Mål kildesortere i buss og på kontor, dialog med Remiks.</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Sorteringsgrad</a:t>
                      </a:r>
                      <a:endParaRPr lang="nb-NO" sz="1100" b="0" i="0" u="none" strike="noStrike">
                        <a:solidFill>
                          <a:srgbClr val="757171"/>
                        </a:solidFill>
                        <a:effectLst/>
                        <a:latin typeface="Asap"/>
                      </a:endParaRPr>
                    </a:p>
                  </a:txBody>
                  <a:tcPr marL="3787" marR="3787" marT="3787" marB="0"/>
                </a:tc>
                <a:tc>
                  <a:txBody>
                    <a:bodyPr/>
                    <a:lstStyle/>
                    <a:p>
                      <a:pPr algn="l" fontAlgn="b"/>
                      <a:r>
                        <a:rPr lang="nb-NO" sz="1100" u="none" strike="noStrike">
                          <a:effectLst/>
                          <a:latin typeface="Asap"/>
                        </a:rPr>
                        <a:t>%</a:t>
                      </a:r>
                      <a:endParaRPr lang="nb-NO" sz="1100" b="0" i="0" u="none" strike="noStrike">
                        <a:solidFill>
                          <a:srgbClr val="000000"/>
                        </a:solidFill>
                        <a:effectLst/>
                        <a:latin typeface="Asap"/>
                      </a:endParaRPr>
                    </a:p>
                  </a:txBody>
                  <a:tcPr marL="3787" marR="3787" marT="3787" marB="0"/>
                </a:tc>
                <a:tc>
                  <a:txBody>
                    <a:bodyPr/>
                    <a:lstStyle/>
                    <a:p>
                      <a:pPr algn="ctr" fontAlgn="b"/>
                      <a:r>
                        <a:rPr lang="nb-NO" sz="1100" u="none" strike="noStrike" dirty="0">
                          <a:effectLst/>
                          <a:latin typeface="Asap"/>
                        </a:rPr>
                        <a:t>0</a:t>
                      </a:r>
                      <a:endParaRPr lang="nb-NO" sz="1100" b="1" i="0" u="none" strike="noStrike" dirty="0">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b="0" i="0" u="none" strike="noStrike">
                          <a:solidFill>
                            <a:srgbClr val="000000"/>
                          </a:solidFill>
                          <a:effectLst/>
                          <a:latin typeface="Asap"/>
                        </a:rPr>
                        <a:t>Bruker faktura </a:t>
                      </a:r>
                    </a:p>
                  </a:txBody>
                  <a:tcPr marL="3787" marR="3787" marT="3787" marB="0"/>
                </a:tc>
                <a:tc>
                  <a:txBody>
                    <a:bodyPr/>
                    <a:lstStyle/>
                    <a:p>
                      <a:pPr algn="l" fontAlgn="t"/>
                      <a:r>
                        <a:rPr lang="nb-NO" sz="1100" b="0" i="0" u="none" strike="noStrike" dirty="0">
                          <a:solidFill>
                            <a:srgbClr val="000000"/>
                          </a:solidFill>
                          <a:effectLst/>
                          <a:latin typeface="Asap"/>
                        </a:rPr>
                        <a:t>Dette blir sannsynligvis ikke tilgjengelig før i 2024</a:t>
                      </a:r>
                    </a:p>
                  </a:txBody>
                  <a:tcPr marL="3787" marR="3787" marT="3787" marB="0"/>
                </a:tc>
                <a:extLst>
                  <a:ext uri="{0D108BD9-81ED-4DB2-BD59-A6C34878D82A}">
                    <a16:rowId xmlns:a16="http://schemas.microsoft.com/office/drawing/2014/main" val="483105081"/>
                  </a:ext>
                </a:extLst>
              </a:tr>
              <a:tr h="224040">
                <a:tc>
                  <a:txBody>
                    <a:bodyPr/>
                    <a:lstStyle/>
                    <a:p>
                      <a:pPr algn="l" fontAlgn="t"/>
                      <a:endParaRPr lang="nb-NO" sz="1100" b="0" i="0" u="none" strike="noStrike" dirty="0">
                        <a:solidFill>
                          <a:srgbClr val="000000"/>
                        </a:solidFill>
                        <a:effectLst/>
                        <a:latin typeface="Asap"/>
                      </a:endParaRPr>
                    </a:p>
                  </a:txBody>
                  <a:tcPr marL="3787" marR="3787" marT="3787" marB="0"/>
                </a:tc>
                <a:tc>
                  <a:txBody>
                    <a:bodyPr/>
                    <a:lstStyle/>
                    <a:p>
                      <a:pPr algn="l" fontAlgn="b"/>
                      <a:r>
                        <a:rPr lang="nb-NO" sz="1100" u="none" strike="noStrike">
                          <a:effectLst/>
                          <a:latin typeface="Asap"/>
                        </a:rPr>
                        <a:t>Sykefravær</a:t>
                      </a:r>
                      <a:endParaRPr lang="nb-NO" sz="1100" b="0" i="0" u="none" strike="noStrike">
                        <a:solidFill>
                          <a:srgbClr val="000000"/>
                        </a:solidFill>
                        <a:effectLst/>
                        <a:latin typeface="Asap"/>
                      </a:endParaRPr>
                    </a:p>
                  </a:txBody>
                  <a:tcPr marL="3787" marR="3787" marT="3787" marB="0"/>
                </a:tc>
                <a:tc>
                  <a:txBody>
                    <a:bodyPr/>
                    <a:lstStyle/>
                    <a:p>
                      <a:pPr algn="l" fontAlgn="b"/>
                      <a:r>
                        <a:rPr lang="nb-NO" sz="1100" u="none" strike="noStrike">
                          <a:effectLst/>
                          <a:latin typeface="Asap"/>
                        </a:rPr>
                        <a:t>%</a:t>
                      </a:r>
                      <a:endParaRPr lang="nb-NO" sz="1100" b="0" i="0" u="none" strike="noStrike">
                        <a:solidFill>
                          <a:srgbClr val="000000"/>
                        </a:solidFill>
                        <a:effectLst/>
                        <a:latin typeface="Asap"/>
                      </a:endParaRPr>
                    </a:p>
                  </a:txBody>
                  <a:tcPr marL="3787" marR="3787" marT="3787" marB="0"/>
                </a:tc>
                <a:tc>
                  <a:txBody>
                    <a:bodyPr/>
                    <a:lstStyle/>
                    <a:p>
                      <a:pPr algn="ctr" fontAlgn="b"/>
                      <a:r>
                        <a:rPr lang="nb-NO" sz="1100" b="0" i="0" u="none" strike="noStrike" dirty="0">
                          <a:solidFill>
                            <a:srgbClr val="000000"/>
                          </a:solidFill>
                          <a:effectLst/>
                          <a:latin typeface="Asap"/>
                        </a:rPr>
                        <a:t>2,8</a:t>
                      </a:r>
                    </a:p>
                  </a:txBody>
                  <a:tcPr marL="3787" marR="3787" marT="3787" marB="0"/>
                </a:tc>
                <a:tc>
                  <a:txBody>
                    <a:bodyPr/>
                    <a:lstStyle/>
                    <a:p>
                      <a:pPr algn="ctr" fontAlgn="b"/>
                      <a:r>
                        <a:rPr lang="nb-NO" sz="1100" b="0" i="0" u="none" strike="noStrike" dirty="0">
                          <a:solidFill>
                            <a:srgbClr val="000000"/>
                          </a:solidFill>
                          <a:effectLst/>
                          <a:latin typeface="Asap"/>
                        </a:rPr>
                        <a:t>Daglig leder</a:t>
                      </a:r>
                    </a:p>
                  </a:txBody>
                  <a:tcPr marL="3787" marR="3787" marT="3787" marB="0"/>
                </a:tc>
                <a:tc>
                  <a:txBody>
                    <a:bodyPr/>
                    <a:lstStyle/>
                    <a:p>
                      <a:pPr algn="l" fontAlgn="t"/>
                      <a:r>
                        <a:rPr lang="nb-NO" sz="1100" b="0" i="0" u="none" strike="noStrike" dirty="0">
                          <a:solidFill>
                            <a:srgbClr val="000000"/>
                          </a:solidFill>
                          <a:effectLst/>
                          <a:latin typeface="Asap"/>
                        </a:rPr>
                        <a:t>Henter info fra </a:t>
                      </a:r>
                      <a:r>
                        <a:rPr lang="nb-NO" sz="1100" b="0" i="0" u="none" strike="noStrike" dirty="0" err="1">
                          <a:solidFill>
                            <a:srgbClr val="000000"/>
                          </a:solidFill>
                          <a:effectLst/>
                          <a:latin typeface="Asap"/>
                        </a:rPr>
                        <a:t>Simployer</a:t>
                      </a:r>
                      <a:endParaRPr lang="nb-NO" sz="1100" b="0" i="0" u="none" strike="noStrike" dirty="0">
                        <a:solidFill>
                          <a:srgbClr val="000000"/>
                        </a:solidFill>
                        <a:effectLst/>
                        <a:latin typeface="Asap"/>
                      </a:endParaRPr>
                    </a:p>
                  </a:txBody>
                  <a:tcPr marL="3787" marR="3787" marT="3787" marB="0"/>
                </a:tc>
                <a:tc>
                  <a:txBody>
                    <a:bodyPr/>
                    <a:lstStyle/>
                    <a:p>
                      <a:pPr algn="l" fontAlgn="t"/>
                      <a:r>
                        <a:rPr lang="nb-NO" sz="1100" b="0" i="0" u="none" strike="noStrike" dirty="0">
                          <a:solidFill>
                            <a:srgbClr val="000000"/>
                          </a:solidFill>
                          <a:effectLst/>
                          <a:latin typeface="Asap"/>
                        </a:rPr>
                        <a:t>Vi har lite korttidssykefravær.</a:t>
                      </a:r>
                    </a:p>
                  </a:txBody>
                  <a:tcPr marL="3787" marR="3787" marT="3787" marB="0"/>
                </a:tc>
                <a:extLst>
                  <a:ext uri="{0D108BD9-81ED-4DB2-BD59-A6C34878D82A}">
                    <a16:rowId xmlns:a16="http://schemas.microsoft.com/office/drawing/2014/main" val="1760481304"/>
                  </a:ext>
                </a:extLst>
              </a:tr>
            </a:tbl>
          </a:graphicData>
        </a:graphic>
      </p:graphicFrame>
    </p:spTree>
    <p:extLst>
      <p:ext uri="{BB962C8B-B14F-4D97-AF65-F5344CB8AC3E}">
        <p14:creationId xmlns:p14="http://schemas.microsoft.com/office/powerpoint/2010/main" val="1927575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62470" cy="6858000"/>
          </a:xfrm>
          <a:solidFill>
            <a:srgbClr val="009599">
              <a:alpha val="96222"/>
            </a:srgbClr>
          </a:solidFill>
          <a:ln>
            <a:noFill/>
          </a:ln>
          <a:effectLst>
            <a:softEdge rad="0"/>
          </a:effectLst>
        </p:spPr>
        <p:txBody>
          <a:bodyPr>
            <a:normAutofit/>
          </a:bodyPr>
          <a:lstStyle/>
          <a:p>
            <a:pPr algn="l">
              <a:lnSpc>
                <a:spcPct val="150000"/>
              </a:lnSpc>
            </a:pPr>
            <a:br>
              <a:rPr lang="nb-NO" sz="1800" b="1" cap="none"/>
            </a:br>
            <a:br>
              <a:rPr lang="nb-NO" sz="1800" b="1" cap="none"/>
            </a:br>
            <a:r>
              <a:rPr lang="nb-NO" sz="1100" b="1" cap="none">
                <a:solidFill>
                  <a:schemeClr val="bg1"/>
                </a:solidFill>
                <a:latin typeface="Asap"/>
              </a:rPr>
              <a:t>OM OSS</a:t>
            </a:r>
            <a:br>
              <a:rPr lang="nb-NO" sz="1100" b="1" cap="none">
                <a:latin typeface="Asap" pitchFamily="2" charset="0"/>
              </a:rPr>
            </a:br>
            <a:r>
              <a:rPr lang="nb-NO" sz="1100" b="1" cap="none">
                <a:solidFill>
                  <a:schemeClr val="bg1"/>
                </a:solidFill>
                <a:latin typeface="Asap"/>
              </a:rPr>
              <a:t>HVEM ER VI?</a:t>
            </a:r>
            <a:br>
              <a:rPr lang="nb-NO" sz="1100" cap="none">
                <a:latin typeface="Asap" pitchFamily="2" charset="0"/>
              </a:rPr>
            </a:br>
            <a:r>
              <a:rPr lang="nb-NO" sz="1100" i="1" cap="none">
                <a:solidFill>
                  <a:srgbClr val="006165"/>
                </a:solidFill>
                <a:latin typeface="Asap"/>
              </a:rPr>
              <a:t>-tidslinje</a:t>
            </a:r>
            <a:br>
              <a:rPr lang="nb-NO" sz="1100" i="1" cap="none">
                <a:latin typeface="Asap" pitchFamily="2" charset="0"/>
              </a:rPr>
            </a:br>
            <a:r>
              <a:rPr lang="nb-NO" sz="1100" i="1" cap="none">
                <a:solidFill>
                  <a:srgbClr val="006165"/>
                </a:solidFill>
                <a:latin typeface="Asap"/>
              </a:rPr>
              <a:t>-kart over Best Arctic</a:t>
            </a:r>
            <a:br>
              <a:rPr lang="nb-NO" sz="1100" i="1" cap="none">
                <a:latin typeface="Asap" pitchFamily="2" charset="0"/>
              </a:rPr>
            </a:br>
            <a:r>
              <a:rPr lang="nb-NO" sz="1100" i="1" cap="none">
                <a:solidFill>
                  <a:srgbClr val="006165"/>
                </a:solidFill>
                <a:latin typeface="Asap"/>
              </a:rPr>
              <a:t>-verdikjeden</a:t>
            </a:r>
            <a:br>
              <a:rPr lang="nb-NO" sz="1100" i="1" cap="none">
                <a:latin typeface="Asap" pitchFamily="2" charset="0"/>
              </a:rPr>
            </a:br>
            <a:r>
              <a:rPr lang="nb-NO" sz="1100" i="1" cap="none">
                <a:solidFill>
                  <a:srgbClr val="006165"/>
                </a:solidFill>
                <a:latin typeface="Asap"/>
              </a:rPr>
              <a:t>-her holder vi til </a:t>
            </a:r>
            <a:br>
              <a:rPr lang="nb-NO" sz="1100" i="1" cap="none">
                <a:latin typeface="Asap" pitchFamily="2" charset="0"/>
              </a:rPr>
            </a:br>
            <a:r>
              <a:rPr lang="nb-NO" sz="1100" i="1" cap="none">
                <a:solidFill>
                  <a:srgbClr val="006165"/>
                </a:solidFill>
                <a:latin typeface="Asap"/>
              </a:rPr>
              <a:t>-vesentlighetsanalysen</a:t>
            </a:r>
            <a:br>
              <a:rPr lang="nb-NO" sz="1100" b="1" i="1" cap="none">
                <a:latin typeface="Asap" pitchFamily="2" charset="0"/>
              </a:rPr>
            </a:br>
            <a:r>
              <a:rPr lang="nb-NO" sz="1100" b="1" i="1" cap="none">
                <a:solidFill>
                  <a:srgbClr val="006165"/>
                </a:solidFill>
                <a:latin typeface="Asap"/>
              </a:rPr>
              <a:t>-v</a:t>
            </a:r>
            <a:r>
              <a:rPr lang="nb-NO" sz="1100" i="1" cap="none">
                <a:solidFill>
                  <a:srgbClr val="006165"/>
                </a:solidFill>
                <a:latin typeface="Asap"/>
              </a:rPr>
              <a:t>åre fokusområder</a:t>
            </a:r>
            <a:br>
              <a:rPr lang="nb-NO" sz="1100" i="1" cap="none">
                <a:latin typeface="Asap" pitchFamily="2" charset="0"/>
              </a:rPr>
            </a:br>
            <a:r>
              <a:rPr lang="nb-NO" sz="1100" i="1" cap="none">
                <a:solidFill>
                  <a:srgbClr val="006165"/>
                </a:solidFill>
                <a:latin typeface="Asap"/>
              </a:rPr>
              <a:t>-tilnærming til bærekraft</a:t>
            </a:r>
            <a:br>
              <a:rPr lang="nb-NO" sz="1100" i="1" cap="none">
                <a:latin typeface="Asap" pitchFamily="2" charset="0"/>
              </a:rPr>
            </a:br>
            <a:r>
              <a:rPr lang="nb-NO" sz="1100" i="1" cap="none">
                <a:solidFill>
                  <a:srgbClr val="006165"/>
                </a:solidFill>
                <a:latin typeface="Asap"/>
              </a:rPr>
              <a:t>-FN bærekrafts mål</a:t>
            </a:r>
            <a:br>
              <a:rPr lang="nb-NO" sz="1100" i="1" cap="none">
                <a:latin typeface="Asap" pitchFamily="2" charset="0"/>
              </a:rPr>
            </a:br>
            <a:r>
              <a:rPr lang="nb-NO" sz="1100" i="1" cap="none">
                <a:solidFill>
                  <a:srgbClr val="006165"/>
                </a:solidFill>
                <a:latin typeface="Asap"/>
              </a:rPr>
              <a:t>-våre interessenter </a:t>
            </a:r>
            <a:br>
              <a:rPr lang="nb-NO" sz="1100" i="1" cap="none">
                <a:latin typeface="Asap" pitchFamily="2" charset="0"/>
              </a:rPr>
            </a:br>
            <a:r>
              <a:rPr lang="nb-NO" sz="1100" i="1" cap="none">
                <a:solidFill>
                  <a:srgbClr val="006165"/>
                </a:solidFill>
                <a:latin typeface="Asap"/>
              </a:rPr>
              <a:t>-måleindisier</a:t>
            </a:r>
            <a:br>
              <a:rPr lang="nb-NO" sz="1100" cap="none">
                <a:latin typeface="Asap" pitchFamily="2" charset="0"/>
              </a:rPr>
            </a:br>
            <a:r>
              <a:rPr lang="nb-NO" sz="1100" b="1" cap="none">
                <a:solidFill>
                  <a:schemeClr val="bg1"/>
                </a:solidFill>
                <a:latin typeface="Asap"/>
              </a:rPr>
              <a:t>STYRINGSSTRUKTUR</a:t>
            </a:r>
            <a:br>
              <a:rPr lang="nb-NO" sz="1100" cap="none">
                <a:latin typeface="Asap" pitchFamily="2" charset="0"/>
              </a:rPr>
            </a:br>
            <a:r>
              <a:rPr lang="nb-NO" sz="1100" i="1" cap="none">
                <a:solidFill>
                  <a:schemeClr val="bg1"/>
                </a:solidFill>
                <a:latin typeface="Asap"/>
              </a:rPr>
              <a:t>-sertifiseringer</a:t>
            </a:r>
            <a:br>
              <a:rPr lang="nb-NO" sz="1100" cap="none">
                <a:latin typeface="Asap" pitchFamily="2" charset="0"/>
              </a:rPr>
            </a:br>
            <a:r>
              <a:rPr lang="nb-NO" sz="1100" cap="none">
                <a:solidFill>
                  <a:srgbClr val="006165"/>
                </a:solidFill>
                <a:latin typeface="Asap"/>
              </a:rPr>
              <a:t>TJENESTER (TRANSPORT/AKTIVITETER)</a:t>
            </a:r>
            <a:br>
              <a:rPr lang="nb-NO" sz="1100" cap="none">
                <a:latin typeface="Asap" pitchFamily="2" charset="0"/>
              </a:rPr>
            </a:br>
            <a:r>
              <a:rPr lang="nb-NO" sz="1100" cap="none">
                <a:solidFill>
                  <a:srgbClr val="006165"/>
                </a:solidFill>
                <a:latin typeface="Asap"/>
              </a:rPr>
              <a:t>NATUREN</a:t>
            </a:r>
            <a:br>
              <a:rPr lang="nb-NO" sz="1100" cap="none">
                <a:latin typeface="Asap" pitchFamily="2" charset="0"/>
              </a:rPr>
            </a:br>
            <a:r>
              <a:rPr lang="nb-NO" sz="1100" cap="none">
                <a:solidFill>
                  <a:srgbClr val="006165"/>
                </a:solidFill>
                <a:latin typeface="Asap"/>
              </a:rPr>
              <a:t>FOLKENE</a:t>
            </a:r>
            <a:br>
              <a:rPr lang="nb-NO" sz="1100" cap="none">
                <a:latin typeface="Asap" pitchFamily="2" charset="0"/>
              </a:rPr>
            </a:br>
            <a:r>
              <a:rPr lang="nb-NO" sz="1100" cap="none">
                <a:solidFill>
                  <a:srgbClr val="006165"/>
                </a:solidFill>
                <a:latin typeface="Asap"/>
              </a:rPr>
              <a:t>FREMTIDEN</a:t>
            </a:r>
            <a:br>
              <a:rPr lang="nb-NO" sz="1100" cap="none">
                <a:latin typeface="Asap" pitchFamily="2" charset="0"/>
              </a:rPr>
            </a:br>
            <a:r>
              <a:rPr lang="nb-NO" sz="1100" cap="none">
                <a:solidFill>
                  <a:srgbClr val="006165"/>
                </a:solidFill>
                <a:latin typeface="Asap"/>
              </a:rPr>
              <a:t>GRI-INDEX</a:t>
            </a:r>
            <a:endParaRPr lang="nb-NO" sz="1100">
              <a:solidFill>
                <a:schemeClr val="bg1"/>
              </a:solidFill>
              <a:latin typeface="Asap"/>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dirty="0"/>
          </a:p>
          <a:p>
            <a:endParaRPr lang="nb-NO"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91043" y="194558"/>
            <a:ext cx="2131060" cy="845185"/>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462541" y="441244"/>
            <a:ext cx="6630512" cy="461665"/>
          </a:xfrm>
          <a:prstGeom prst="rect">
            <a:avLst/>
          </a:prstGeom>
          <a:noFill/>
        </p:spPr>
        <p:txBody>
          <a:bodyPr wrap="square" lIns="91440" tIns="45720" rIns="91440" bIns="45720" rtlCol="0" anchor="t">
            <a:spAutoFit/>
          </a:bodyPr>
          <a:lstStyle/>
          <a:p>
            <a:pPr algn="ctr"/>
            <a:r>
              <a:rPr lang="nb-NO" sz="2400" b="1" dirty="0">
                <a:latin typeface="Asap"/>
                <a:cs typeface="Arial"/>
              </a:rPr>
              <a:t>STYRINGSSTRUKTUR BEST ARCTIC KONSERN</a:t>
            </a:r>
          </a:p>
        </p:txBody>
      </p:sp>
      <p:graphicFrame>
        <p:nvGraphicFramePr>
          <p:cNvPr id="5" name="Diagram 4">
            <a:extLst>
              <a:ext uri="{FF2B5EF4-FFF2-40B4-BE49-F238E27FC236}">
                <a16:creationId xmlns:a16="http://schemas.microsoft.com/office/drawing/2014/main" id="{31B196A5-2497-ADDE-12A3-960353292A49}"/>
              </a:ext>
            </a:extLst>
          </p:cNvPr>
          <p:cNvGraphicFramePr/>
          <p:nvPr>
            <p:extLst>
              <p:ext uri="{D42A27DB-BD31-4B8C-83A1-F6EECF244321}">
                <p14:modId xmlns:p14="http://schemas.microsoft.com/office/powerpoint/2010/main" val="3477866201"/>
              </p:ext>
            </p:extLst>
          </p:nvPr>
        </p:nvGraphicFramePr>
        <p:xfrm>
          <a:off x="7613906" y="1660456"/>
          <a:ext cx="3657600" cy="3947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Sylinder 6">
            <a:extLst>
              <a:ext uri="{FF2B5EF4-FFF2-40B4-BE49-F238E27FC236}">
                <a16:creationId xmlns:a16="http://schemas.microsoft.com/office/drawing/2014/main" id="{15B37076-429A-F954-4664-94F23A28D213}"/>
              </a:ext>
            </a:extLst>
          </p:cNvPr>
          <p:cNvSpPr txBox="1"/>
          <p:nvPr/>
        </p:nvSpPr>
        <p:spPr>
          <a:xfrm>
            <a:off x="3149600" y="1336850"/>
            <a:ext cx="4079875" cy="4647426"/>
          </a:xfrm>
          <a:prstGeom prst="rect">
            <a:avLst/>
          </a:prstGeom>
          <a:noFill/>
        </p:spPr>
        <p:txBody>
          <a:bodyPr wrap="square" lIns="91440" tIns="45720" rIns="91440" bIns="45720" rtlCol="0" anchor="t">
            <a:spAutoFit/>
          </a:bodyPr>
          <a:lstStyle/>
          <a:p>
            <a:r>
              <a:rPr lang="nb-NO" sz="1100" dirty="0">
                <a:effectLst/>
                <a:latin typeface="Asap"/>
              </a:rPr>
              <a:t>Styret har det overordnende ansvaret for kvalitet og etterlevelse av eksterne og interne regler i konsernet og påser at administrerende direktør ivaretar sitt operasjonelle ansvar.</a:t>
            </a:r>
            <a:r>
              <a:rPr lang="nb-NO" sz="1100" dirty="0">
                <a:latin typeface="Asap"/>
              </a:rPr>
              <a:t> </a:t>
            </a:r>
            <a:endParaRPr lang="nb-NO" sz="1100" dirty="0">
              <a:effectLst/>
              <a:latin typeface="Asap"/>
            </a:endParaRPr>
          </a:p>
          <a:p>
            <a:endParaRPr lang="nb-NO" sz="1100" dirty="0">
              <a:effectLst/>
              <a:latin typeface="Asap"/>
            </a:endParaRPr>
          </a:p>
          <a:p>
            <a:r>
              <a:rPr lang="nb-NO" sz="1100" b="0" dirty="0">
                <a:effectLst/>
                <a:latin typeface="Asap"/>
              </a:rPr>
              <a:t>Styret består av </a:t>
            </a:r>
            <a:r>
              <a:rPr lang="nb-NO" sz="1100" dirty="0">
                <a:latin typeface="Asap"/>
              </a:rPr>
              <a:t>3</a:t>
            </a:r>
            <a:r>
              <a:rPr lang="nb-NO" sz="1100" b="0" dirty="0">
                <a:effectLst/>
                <a:latin typeface="Asap"/>
              </a:rPr>
              <a:t> medlemmer, 3 menn. 1 av styrets medlemmer er eiere av selskaper, </a:t>
            </a:r>
            <a:r>
              <a:rPr lang="nb-NO" sz="1100" dirty="0">
                <a:latin typeface="Asap"/>
              </a:rPr>
              <a:t>2</a:t>
            </a:r>
            <a:r>
              <a:rPr lang="nb-NO" sz="1100" b="0" dirty="0">
                <a:effectLst/>
                <a:latin typeface="Asap"/>
              </a:rPr>
              <a:t> er uavhengige medlemmer. </a:t>
            </a:r>
            <a:r>
              <a:rPr lang="nb-NO" sz="1100" dirty="0">
                <a:latin typeface="Asap"/>
              </a:rPr>
              <a:t>Begge </a:t>
            </a:r>
            <a:r>
              <a:rPr lang="nb-NO" sz="1100" b="0" dirty="0">
                <a:effectLst/>
                <a:latin typeface="Asap"/>
              </a:rPr>
              <a:t> er uavhengig og har høy fag- og bransjeerfaring, og er ikke ansatt i konsernet. </a:t>
            </a:r>
            <a:r>
              <a:rPr lang="nb-NO" sz="1100" dirty="0">
                <a:latin typeface="Asap"/>
              </a:rPr>
              <a:t>En</a:t>
            </a:r>
            <a:r>
              <a:rPr lang="nb-NO" sz="1100" b="0" dirty="0">
                <a:effectLst/>
                <a:latin typeface="Asap"/>
              </a:rPr>
              <a:t> av medlemmene i styret er</a:t>
            </a:r>
            <a:r>
              <a:rPr lang="nb-NO" sz="1100" dirty="0">
                <a:latin typeface="Asap"/>
              </a:rPr>
              <a:t> </a:t>
            </a:r>
            <a:r>
              <a:rPr lang="nb-NO" sz="1100" b="0" dirty="0">
                <a:effectLst/>
                <a:latin typeface="Asap"/>
              </a:rPr>
              <a:t>en del av ledergruppen i selskapet, ansatt som</a:t>
            </a:r>
            <a:r>
              <a:rPr lang="nb-NO" sz="1100" dirty="0">
                <a:latin typeface="Asap"/>
              </a:rPr>
              <a:t> forretningsutvikler.</a:t>
            </a:r>
          </a:p>
          <a:p>
            <a:r>
              <a:rPr lang="nb-NO" sz="1100" b="0" dirty="0">
                <a:effectLst/>
                <a:latin typeface="Asap"/>
              </a:rPr>
              <a:t>Styret velges i generalforsamlingen hvor valg av styremedlem og styresammensetning vurderes ut fra kriterier basert på̊ mangfold, uavhengighet og relevant kompetanse, hvor høy faglig- og bransjekompetanse vektlegges. Det er ikke opprettet separate valgkomiteer for å bistå̊ i utvelgelsesprosessen.</a:t>
            </a:r>
            <a:r>
              <a:rPr lang="nb-NO" sz="1100" dirty="0">
                <a:latin typeface="Asap"/>
              </a:rPr>
              <a:t> </a:t>
            </a:r>
            <a:endParaRPr lang="nb-NO" sz="1100" b="0" dirty="0">
              <a:effectLst/>
              <a:latin typeface="Asap"/>
            </a:endParaRPr>
          </a:p>
          <a:p>
            <a:endParaRPr lang="nb-NO" sz="1100" b="0" dirty="0">
              <a:effectLst/>
              <a:latin typeface="Asap"/>
            </a:endParaRPr>
          </a:p>
          <a:p>
            <a:r>
              <a:rPr lang="nb-NO" sz="1100" b="0" dirty="0">
                <a:effectLst/>
                <a:latin typeface="Asap"/>
              </a:rPr>
              <a:t>For å sikre at interessekonflikter forebygges og reduseres har vi</a:t>
            </a:r>
            <a:r>
              <a:rPr lang="nb-NO" sz="1100" dirty="0">
                <a:latin typeface="Asap"/>
              </a:rPr>
              <a:t> </a:t>
            </a:r>
            <a:r>
              <a:rPr lang="nb-NO" sz="1100" b="0" dirty="0">
                <a:effectLst/>
                <a:latin typeface="Asap"/>
              </a:rPr>
              <a:t> samarbeidsavtale og styreinstruks.</a:t>
            </a:r>
            <a:r>
              <a:rPr lang="nb-NO" sz="1100" dirty="0">
                <a:latin typeface="Asap"/>
              </a:rPr>
              <a:t> </a:t>
            </a:r>
            <a:endParaRPr lang="nb-NO" sz="1100" b="0" dirty="0">
              <a:effectLst/>
              <a:latin typeface="Asap"/>
            </a:endParaRPr>
          </a:p>
          <a:p>
            <a:endParaRPr lang="nb-NO" sz="1100" dirty="0">
              <a:effectLst/>
              <a:latin typeface="Asap"/>
            </a:endParaRPr>
          </a:p>
          <a:p>
            <a:r>
              <a:rPr lang="nb-NO" sz="1100" dirty="0">
                <a:latin typeface="Asap"/>
              </a:rPr>
              <a:t>Ledelsen</a:t>
            </a:r>
            <a:r>
              <a:rPr lang="nb-NO" sz="1100" b="0" dirty="0">
                <a:effectLst/>
                <a:latin typeface="Asap"/>
              </a:rPr>
              <a:t> har vært involvert i utvikling av bærekrafts rapporten og fastsettelse av vesentlige tema, og er ansvarlig for å gjennomgå̊ og godkjenne informasjon i denne.</a:t>
            </a:r>
            <a:r>
              <a:rPr lang="nb-NO" sz="1100" dirty="0">
                <a:latin typeface="Asap"/>
              </a:rPr>
              <a:t> </a:t>
            </a:r>
            <a:endParaRPr lang="nb-NO" sz="1100" dirty="0">
              <a:effectLst/>
            </a:endParaRPr>
          </a:p>
          <a:p>
            <a:endParaRPr lang="nb-NO" dirty="0">
              <a:effectLst/>
            </a:endParaRPr>
          </a:p>
          <a:p>
            <a:endParaRPr lang="nb-NO" dirty="0">
              <a:effectLst/>
            </a:endParaRPr>
          </a:p>
          <a:p>
            <a:endParaRPr lang="nb-NO" dirty="0">
              <a:effectLst/>
            </a:endParaRPr>
          </a:p>
        </p:txBody>
      </p:sp>
    </p:spTree>
    <p:extLst>
      <p:ext uri="{BB962C8B-B14F-4D97-AF65-F5344CB8AC3E}">
        <p14:creationId xmlns:p14="http://schemas.microsoft.com/office/powerpoint/2010/main" val="3994957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B259E3-9AD8-D594-ACDF-8F58C5BE9B08}"/>
              </a:ext>
            </a:extLst>
          </p:cNvPr>
          <p:cNvSpPr>
            <a:spLocks noGrp="1"/>
          </p:cNvSpPr>
          <p:nvPr>
            <p:ph type="title"/>
          </p:nvPr>
        </p:nvSpPr>
        <p:spPr>
          <a:xfrm>
            <a:off x="2833216" y="523086"/>
            <a:ext cx="3535011" cy="1188720"/>
          </a:xfrm>
          <a:noFill/>
          <a:ln>
            <a:noFill/>
          </a:ln>
          <a:effectLst>
            <a:softEdge rad="51887"/>
          </a:effectLst>
        </p:spPr>
        <p:txBody>
          <a:bodyPr vert="horz" lIns="182880" tIns="182880" rIns="182880" bIns="182880" rtlCol="0" anchor="ctr">
            <a:normAutofit/>
          </a:bodyPr>
          <a:lstStyle/>
          <a:p>
            <a:pPr marL="0" marR="0" lvl="0" indent="0" fontAlgn="base">
              <a:spcAft>
                <a:spcPct val="0"/>
              </a:spcAft>
              <a:buClrTx/>
              <a:buSzTx/>
              <a:tabLst/>
            </a:pPr>
            <a:r>
              <a:rPr lang="en-US" altLang="nb-NO" sz="2700" b="1" dirty="0" err="1">
                <a:latin typeface="Asap"/>
              </a:rPr>
              <a:t>BærekraftS</a:t>
            </a:r>
            <a:r>
              <a:rPr kumimoji="0" lang="en-US" altLang="nb-NO" sz="2700" b="1" i="0" u="none" strike="noStrike" normalizeH="0" dirty="0">
                <a:ln>
                  <a:noFill/>
                </a:ln>
                <a:effectLst/>
                <a:latin typeface="Asap"/>
              </a:rPr>
              <a:t> rapport 2023</a:t>
            </a:r>
          </a:p>
          <a:p>
            <a:pPr marL="0" marR="0" lvl="0" indent="0" fontAlgn="base">
              <a:spcAft>
                <a:spcPct val="0"/>
              </a:spcAft>
              <a:buClrTx/>
              <a:buSzTx/>
              <a:tabLst/>
            </a:pPr>
            <a:endParaRPr kumimoji="0" lang="en-US" altLang="nb-NO" b="0" i="0" u="none" strike="noStrike" normalizeH="0" dirty="0">
              <a:ln>
                <a:noFill/>
              </a:ln>
              <a:effectLst/>
            </a:endParaRPr>
          </a:p>
        </p:txBody>
      </p:sp>
      <p:pic>
        <p:nvPicPr>
          <p:cNvPr id="5" name="Plassholder for innhold 4" descr="Et bilde som inneholder tekst, kart, skjermbilde&#10;&#10;Automatisk generert beskrivelse">
            <a:extLst>
              <a:ext uri="{FF2B5EF4-FFF2-40B4-BE49-F238E27FC236}">
                <a16:creationId xmlns:a16="http://schemas.microsoft.com/office/drawing/2014/main" id="{10BD47AF-6665-CD6F-B15F-C8615FABC2A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6588429" y="526112"/>
            <a:ext cx="5600953" cy="2834688"/>
          </a:xfrm>
          <a:prstGeom prst="rect">
            <a:avLst/>
          </a:prstGeom>
          <a:ln>
            <a:noFill/>
          </a:ln>
          <a:effectLst>
            <a:softEdge rad="168333"/>
          </a:effectLst>
        </p:spPr>
      </p:pic>
      <p:sp>
        <p:nvSpPr>
          <p:cNvPr id="8" name="Rectangle 3">
            <a:extLst>
              <a:ext uri="{FF2B5EF4-FFF2-40B4-BE49-F238E27FC236}">
                <a16:creationId xmlns:a16="http://schemas.microsoft.com/office/drawing/2014/main" id="{A0B285BD-7F0E-99FB-9959-30F063809D43}"/>
              </a:ext>
            </a:extLst>
          </p:cNvPr>
          <p:cNvSpPr>
            <a:spLocks noChangeArrowheads="1"/>
          </p:cNvSpPr>
          <p:nvPr/>
        </p:nvSpPr>
        <p:spPr bwMode="auto">
          <a:xfrm>
            <a:off x="3136900" y="1597506"/>
            <a:ext cx="3258541" cy="3804811"/>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Autofit/>
          </a:bodyPr>
          <a:lstStyle/>
          <a:p>
            <a:pPr defTabSz="914400" fontAlgn="base">
              <a:lnSpc>
                <a:spcPct val="90000"/>
              </a:lnSpc>
              <a:spcBef>
                <a:spcPts val="1000"/>
              </a:spcBef>
              <a:spcAft>
                <a:spcPts val="600"/>
              </a:spcAft>
              <a:buClr>
                <a:schemeClr val="accent2"/>
              </a:buClr>
            </a:pPr>
            <a:r>
              <a:rPr lang="en-US" altLang="nb-NO" sz="1100" dirty="0">
                <a:solidFill>
                  <a:schemeClr val="tx1">
                    <a:lumMod val="85000"/>
                    <a:lumOff val="15000"/>
                  </a:schemeClr>
                </a:solidFill>
                <a:latin typeface="Asap"/>
              </a:rPr>
              <a:t>Best Arctic AS og Bussring AS støtter</a:t>
            </a:r>
            <a:r>
              <a:rPr kumimoji="0" lang="en-US" altLang="nb-NO" sz="1100" b="0" i="0" u="none" strike="noStrike" cap="none" normalizeH="0" baseline="0" dirty="0">
                <a:ln>
                  <a:noFill/>
                </a:ln>
                <a:solidFill>
                  <a:schemeClr val="tx1">
                    <a:lumMod val="85000"/>
                    <a:lumOff val="15000"/>
                  </a:schemeClr>
                </a:solidFill>
                <a:effectLst/>
                <a:latin typeface="Asap"/>
              </a:rPr>
              <a:t> FNs bærekraftsmål og har besluttet at vi </a:t>
            </a:r>
            <a:r>
              <a:rPr lang="en-US" altLang="nb-NO" sz="1100" dirty="0">
                <a:solidFill>
                  <a:schemeClr val="tx1">
                    <a:lumMod val="85000"/>
                    <a:lumOff val="15000"/>
                  </a:schemeClr>
                </a:solidFill>
                <a:latin typeface="Asap"/>
              </a:rPr>
              <a:t>s</a:t>
            </a:r>
            <a:r>
              <a:rPr kumimoji="0" lang="en-US" altLang="nb-NO" sz="1100" b="0" i="0" u="none" strike="noStrike" cap="none" normalizeH="0" baseline="0" dirty="0">
                <a:ln>
                  <a:noFill/>
                </a:ln>
                <a:solidFill>
                  <a:schemeClr val="tx1">
                    <a:lumMod val="85000"/>
                    <a:lumOff val="15000"/>
                  </a:schemeClr>
                </a:solidFill>
                <a:effectLst/>
                <a:latin typeface="Asap"/>
              </a:rPr>
              <a:t>kal drive I tråd med naturens premisser.</a:t>
            </a:r>
            <a:endParaRPr lang="en-US" altLang="nb-NO" sz="1100" b="0" i="0" u="none" strike="noStrike" cap="none" normalizeH="0" baseline="0" dirty="0">
              <a:ln>
                <a:noFill/>
              </a:ln>
              <a:solidFill>
                <a:schemeClr val="tx1">
                  <a:lumMod val="85000"/>
                  <a:lumOff val="15000"/>
                </a:schemeClr>
              </a:solidFill>
              <a:effectLst/>
              <a:latin typeface="Asap"/>
            </a:endParaRPr>
          </a:p>
          <a:p>
            <a:pPr defTabSz="914400" fontAlgn="base">
              <a:lnSpc>
                <a:spcPct val="90000"/>
              </a:lnSpc>
              <a:spcBef>
                <a:spcPts val="1000"/>
              </a:spcBef>
              <a:spcAft>
                <a:spcPts val="600"/>
              </a:spcAft>
              <a:buClr>
                <a:schemeClr val="accent2"/>
              </a:buClr>
            </a:pPr>
            <a:r>
              <a:rPr kumimoji="0" lang="en-US" altLang="nb-NO" sz="1100" b="0" i="0" u="none" strike="noStrike" cap="none" normalizeH="0" baseline="0" dirty="0">
                <a:ln>
                  <a:noFill/>
                </a:ln>
                <a:solidFill>
                  <a:schemeClr val="tx1">
                    <a:lumMod val="85000"/>
                    <a:lumOff val="15000"/>
                  </a:schemeClr>
                </a:solidFill>
                <a:effectLst/>
                <a:latin typeface="Asap"/>
              </a:rPr>
              <a:t>Gjennom rapporteringen på bærekraft viser vi hvordan vi påvirker, natur, folk og fremtid, samt hvordan klimaendringene påvirker vår virksomhet. Vi skal vise hvordan vi møter denne risikoen og de forretningsmessige mulighetene som følger av dette.</a:t>
            </a:r>
            <a:r>
              <a:rPr lang="en-US" altLang="nb-NO" sz="1100" dirty="0">
                <a:solidFill>
                  <a:schemeClr val="tx1">
                    <a:lumMod val="85000"/>
                    <a:lumOff val="15000"/>
                  </a:schemeClr>
                </a:solidFill>
                <a:latin typeface="Asap"/>
              </a:rPr>
              <a:t> </a:t>
            </a:r>
            <a:endParaRPr lang="en-US" altLang="nb-NO" sz="1100" b="0" i="0" u="none" strike="noStrike" cap="none" normalizeH="0" baseline="0" dirty="0">
              <a:ln>
                <a:noFill/>
              </a:ln>
              <a:solidFill>
                <a:schemeClr val="tx1">
                  <a:lumMod val="85000"/>
                  <a:lumOff val="15000"/>
                </a:schemeClr>
              </a:solidFill>
              <a:effectLst/>
              <a:latin typeface="Asap" pitchFamily="2" charset="0"/>
            </a:endParaRPr>
          </a:p>
          <a:p>
            <a:pPr marR="0" lvl="0" defTabSz="914400" fontAlgn="base">
              <a:lnSpc>
                <a:spcPct val="90000"/>
              </a:lnSpc>
              <a:spcBef>
                <a:spcPts val="1000"/>
              </a:spcBef>
              <a:spcAft>
                <a:spcPts val="600"/>
              </a:spcAft>
              <a:buClr>
                <a:schemeClr val="accent2"/>
              </a:buClr>
              <a:buSzTx/>
              <a:tabLst/>
            </a:pPr>
            <a:r>
              <a:rPr kumimoji="0" lang="en-US" altLang="nb-NO" sz="1100" b="0" i="0" u="none" strike="noStrike" cap="none" normalizeH="0" baseline="0" dirty="0">
                <a:ln>
                  <a:noFill/>
                </a:ln>
                <a:solidFill>
                  <a:schemeClr val="tx1">
                    <a:lumMod val="85000"/>
                    <a:lumOff val="15000"/>
                  </a:schemeClr>
                </a:solidFill>
                <a:effectLst/>
                <a:latin typeface="Asap"/>
              </a:rPr>
              <a:t>Rapporten omhandler Best Arctic konsernet (BAG), som inkluderer datterselskapene Best Arctic AS og Bussring AS. Rapporterings- perioden gjelder for </a:t>
            </a:r>
            <a:r>
              <a:rPr lang="en-US" altLang="nb-NO" sz="1100" dirty="0">
                <a:solidFill>
                  <a:schemeClr val="tx1">
                    <a:lumMod val="85000"/>
                    <a:lumOff val="15000"/>
                  </a:schemeClr>
                </a:solidFill>
                <a:latin typeface="Asap"/>
              </a:rPr>
              <a:t>K</a:t>
            </a:r>
            <a:r>
              <a:rPr kumimoji="0" lang="en-US" altLang="nb-NO" sz="1100" b="0" i="0" u="none" strike="noStrike" cap="none" normalizeH="0" baseline="0" dirty="0">
                <a:ln>
                  <a:noFill/>
                </a:ln>
                <a:solidFill>
                  <a:schemeClr val="tx1">
                    <a:lumMod val="85000"/>
                    <a:lumOff val="15000"/>
                  </a:schemeClr>
                </a:solidFill>
                <a:effectLst/>
                <a:latin typeface="Asap"/>
              </a:rPr>
              <a:t>alender året 2023. Dette er vår </a:t>
            </a:r>
            <a:r>
              <a:rPr lang="en-US" altLang="nb-NO" sz="1100" dirty="0">
                <a:solidFill>
                  <a:schemeClr val="tx1">
                    <a:lumMod val="85000"/>
                    <a:lumOff val="15000"/>
                  </a:schemeClr>
                </a:solidFill>
                <a:latin typeface="Asap"/>
              </a:rPr>
              <a:t>andre</a:t>
            </a:r>
            <a:r>
              <a:rPr kumimoji="0" lang="en-US" altLang="nb-NO" sz="1100" b="0" i="0" u="none" strike="noStrike" cap="none" normalizeH="0" baseline="0" dirty="0">
                <a:ln>
                  <a:noFill/>
                </a:ln>
                <a:solidFill>
                  <a:schemeClr val="tx1">
                    <a:lumMod val="85000"/>
                    <a:lumOff val="15000"/>
                  </a:schemeClr>
                </a:solidFill>
                <a:effectLst/>
                <a:latin typeface="Asap"/>
              </a:rPr>
              <a:t> bærekraftsrapport og </a:t>
            </a:r>
            <a:r>
              <a:rPr lang="en-US" altLang="nb-NO" sz="1100" dirty="0">
                <a:solidFill>
                  <a:schemeClr val="tx1">
                    <a:lumMod val="85000"/>
                    <a:lumOff val="15000"/>
                  </a:schemeClr>
                </a:solidFill>
                <a:latin typeface="Asap"/>
              </a:rPr>
              <a:t>denne</a:t>
            </a:r>
            <a:r>
              <a:rPr kumimoji="0" lang="en-US" altLang="nb-NO" sz="1100" b="0" i="0" u="none" strike="noStrike" cap="none" normalizeH="0" baseline="0" dirty="0">
                <a:ln>
                  <a:noFill/>
                </a:ln>
                <a:solidFill>
                  <a:schemeClr val="tx1">
                    <a:lumMod val="85000"/>
                    <a:lumOff val="15000"/>
                  </a:schemeClr>
                </a:solidFill>
                <a:effectLst/>
                <a:latin typeface="Asap"/>
              </a:rPr>
              <a:t> </a:t>
            </a:r>
            <a:r>
              <a:rPr kumimoji="0" lang="en-US" altLang="nb-NO" sz="1100" b="0" i="0" u="none" strike="noStrike" cap="none" normalizeH="0" baseline="0" dirty="0" err="1">
                <a:ln>
                  <a:noFill/>
                </a:ln>
                <a:solidFill>
                  <a:schemeClr val="tx1">
                    <a:lumMod val="85000"/>
                    <a:lumOff val="15000"/>
                  </a:schemeClr>
                </a:solidFill>
                <a:effectLst/>
                <a:latin typeface="Asap"/>
              </a:rPr>
              <a:t>vil</a:t>
            </a:r>
            <a:r>
              <a:rPr kumimoji="0" lang="en-US" altLang="nb-NO" sz="1100" b="0" i="0" u="none" strike="noStrike" cap="none" normalizeH="0" baseline="0" dirty="0">
                <a:ln>
                  <a:noFill/>
                </a:ln>
                <a:solidFill>
                  <a:schemeClr val="tx1">
                    <a:lumMod val="85000"/>
                    <a:lumOff val="15000"/>
                  </a:schemeClr>
                </a:solidFill>
                <a:effectLst/>
                <a:latin typeface="Asap"/>
              </a:rPr>
              <a:t> bli utarbeidet årlig.</a:t>
            </a:r>
            <a:endParaRPr lang="en-US" altLang="nb-NO" sz="1100" dirty="0">
              <a:solidFill>
                <a:schemeClr val="tx1">
                  <a:lumMod val="85000"/>
                  <a:lumOff val="15000"/>
                </a:schemeClr>
              </a:solidFill>
              <a:latin typeface="Asap"/>
              <a:ea typeface="+mn-lt"/>
              <a:cs typeface="+mn-lt"/>
            </a:endParaRPr>
          </a:p>
          <a:p>
            <a:pPr defTabSz="914400">
              <a:spcBef>
                <a:spcPts val="1000"/>
              </a:spcBef>
              <a:buClr>
                <a:srgbClr val="9BAFB5"/>
              </a:buClr>
              <a:defRPr/>
            </a:pPr>
            <a:r>
              <a:rPr kumimoji="0" lang="nb-NO" sz="1100" b="1" i="1" u="none" strike="noStrike" kern="1200" cap="none" spc="0" normalizeH="0" baseline="0" noProof="0" dirty="0">
                <a:ln>
                  <a:noFill/>
                </a:ln>
                <a:solidFill>
                  <a:srgbClr val="000000"/>
                </a:solidFill>
                <a:effectLst/>
                <a:uLnTx/>
                <a:uFillTx/>
                <a:latin typeface="Asap"/>
                <a:ea typeface="+mn-lt"/>
                <a:cs typeface="+mn-lt"/>
              </a:rPr>
              <a:t>Eiere av Best Arctic Group : </a:t>
            </a:r>
            <a:r>
              <a:rPr kumimoji="0" lang="nb-NO" sz="1100" b="0" i="1" u="none" strike="noStrike" kern="1200" cap="none" spc="0" normalizeH="0" baseline="0" noProof="0" dirty="0">
                <a:ln>
                  <a:noFill/>
                </a:ln>
                <a:solidFill>
                  <a:srgbClr val="000000"/>
                </a:solidFill>
                <a:effectLst/>
                <a:uLnTx/>
                <a:uFillTx/>
                <a:latin typeface="Asap"/>
                <a:ea typeface="+mn-lt"/>
                <a:cs typeface="+mn-lt"/>
              </a:rPr>
              <a:t>Best Arctic Holding eier </a:t>
            </a:r>
            <a:r>
              <a:rPr lang="nb-NO" sz="1100" i="1" dirty="0">
                <a:solidFill>
                  <a:srgbClr val="000000"/>
                </a:solidFill>
                <a:latin typeface="Asap"/>
                <a:ea typeface="+mn-lt"/>
                <a:cs typeface="+mn-lt"/>
              </a:rPr>
              <a:t>100</a:t>
            </a:r>
            <a:r>
              <a:rPr kumimoji="0" lang="nb-NO" sz="1100" b="0" i="1" u="none" strike="noStrike" kern="1200" cap="none" spc="0" normalizeH="0" baseline="0" noProof="0" dirty="0">
                <a:ln>
                  <a:noFill/>
                </a:ln>
                <a:solidFill>
                  <a:srgbClr val="000000"/>
                </a:solidFill>
                <a:effectLst/>
                <a:uLnTx/>
                <a:uFillTx/>
                <a:latin typeface="Asap"/>
                <a:ea typeface="+mn-lt"/>
                <a:cs typeface="+mn-lt"/>
              </a:rPr>
              <a:t>% av Best Arctic Group. Best Arctic Holdning eies </a:t>
            </a:r>
            <a:r>
              <a:rPr lang="nb-NO" sz="1100" i="1" dirty="0">
                <a:solidFill>
                  <a:srgbClr val="000000"/>
                </a:solidFill>
                <a:latin typeface="Asap"/>
                <a:ea typeface="+mn-lt"/>
                <a:cs typeface="+mn-lt"/>
              </a:rPr>
              <a:t>88</a:t>
            </a:r>
            <a:r>
              <a:rPr kumimoji="0" lang="nb-NO" sz="1100" b="0" i="1" u="none" strike="noStrike" kern="1200" cap="none" spc="0" normalizeH="0" baseline="0" noProof="0" dirty="0">
                <a:ln>
                  <a:noFill/>
                </a:ln>
                <a:solidFill>
                  <a:srgbClr val="000000"/>
                </a:solidFill>
                <a:effectLst/>
                <a:uLnTx/>
                <a:uFillTx/>
                <a:latin typeface="Asap"/>
                <a:ea typeface="+mn-lt"/>
                <a:cs typeface="+mn-lt"/>
              </a:rPr>
              <a:t>% av Nyvoll Invest</a:t>
            </a:r>
            <a:r>
              <a:rPr lang="nb-NO" sz="1100" i="1" dirty="0">
                <a:solidFill>
                  <a:srgbClr val="000000"/>
                </a:solidFill>
                <a:latin typeface="Asap"/>
                <a:ea typeface="+mn-lt"/>
                <a:cs typeface="+mn-lt"/>
              </a:rPr>
              <a:t> AS</a:t>
            </a:r>
            <a:r>
              <a:rPr kumimoji="0" lang="nb-NO" sz="1100" b="0" i="1" u="none" strike="noStrike" kern="1200" cap="none" spc="0" normalizeH="0" baseline="0" noProof="0" dirty="0">
                <a:ln>
                  <a:noFill/>
                </a:ln>
                <a:solidFill>
                  <a:srgbClr val="000000"/>
                </a:solidFill>
                <a:effectLst/>
                <a:uLnTx/>
                <a:uFillTx/>
                <a:latin typeface="Asap"/>
                <a:ea typeface="+mn-lt"/>
                <a:cs typeface="+mn-lt"/>
              </a:rPr>
              <a:t>.</a:t>
            </a:r>
            <a:r>
              <a:rPr lang="nb-NO" sz="1100" i="1" dirty="0">
                <a:solidFill>
                  <a:srgbClr val="000000"/>
                </a:solidFill>
                <a:latin typeface="Asap"/>
                <a:ea typeface="+mn-lt"/>
                <a:cs typeface="+mn-lt"/>
              </a:rPr>
              <a:t> </a:t>
            </a:r>
            <a:r>
              <a:rPr kumimoji="0" lang="nb-NO" sz="1100" b="0" i="1" u="none" strike="noStrike" kern="1200" cap="none" spc="0" normalizeH="0" baseline="0" noProof="0" dirty="0">
                <a:ln>
                  <a:noFill/>
                </a:ln>
                <a:solidFill>
                  <a:srgbClr val="000000"/>
                </a:solidFill>
                <a:effectLst/>
                <a:uLnTx/>
                <a:uFillTx/>
                <a:latin typeface="Asap"/>
                <a:ea typeface="+mn-lt"/>
                <a:cs typeface="+mn-lt"/>
              </a:rPr>
              <a:t> Best Arctic Group eier Best Arctic AS 100% og Bussring AS. 100%. </a:t>
            </a:r>
            <a:endParaRPr kumimoji="0" lang="en-US" altLang="nb-NO" sz="1100" b="0" i="0" u="none" strike="noStrike" cap="none" normalizeH="0" baseline="0" dirty="0">
              <a:ln>
                <a:noFill/>
              </a:ln>
              <a:solidFill>
                <a:schemeClr val="tx1">
                  <a:lumMod val="85000"/>
                  <a:lumOff val="15000"/>
                </a:schemeClr>
              </a:solidFill>
              <a:effectLst/>
              <a:latin typeface="Asap" pitchFamily="2" charset="0"/>
            </a:endParaRPr>
          </a:p>
        </p:txBody>
      </p:sp>
      <p:pic>
        <p:nvPicPr>
          <p:cNvPr id="3" name="Bilde 3" descr="Et bilde som inneholder tekst, himmel, utendørs, transport&#10;&#10;Automatisk generert beskrivelse">
            <a:extLst>
              <a:ext uri="{FF2B5EF4-FFF2-40B4-BE49-F238E27FC236}">
                <a16:creationId xmlns:a16="http://schemas.microsoft.com/office/drawing/2014/main" id="{20F92E4C-820A-AF75-5DB0-AA019EEC17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1047" y="3447288"/>
            <a:ext cx="5600953" cy="2834688"/>
          </a:xfrm>
          <a:prstGeom prst="rect">
            <a:avLst/>
          </a:prstGeom>
          <a:ln>
            <a:noFill/>
          </a:ln>
          <a:effectLst>
            <a:softEdge rad="269396"/>
          </a:effectLst>
        </p:spPr>
      </p:pic>
      <p:sp>
        <p:nvSpPr>
          <p:cNvPr id="7" name="Rektangel 6">
            <a:extLst>
              <a:ext uri="{FF2B5EF4-FFF2-40B4-BE49-F238E27FC236}">
                <a16:creationId xmlns:a16="http://schemas.microsoft.com/office/drawing/2014/main" id="{2F02615A-C2DB-BC2F-9862-9B2BD48BB4B3}"/>
              </a:ext>
              <a:ext uri="{C183D7F6-B498-43B3-948B-1728B52AA6E4}">
                <adec:decorative xmlns:adec="http://schemas.microsoft.com/office/drawing/2017/decorative" val="1"/>
              </a:ext>
            </a:extLst>
          </p:cNvPr>
          <p:cNvSpPr/>
          <p:nvPr/>
        </p:nvSpPr>
        <p:spPr>
          <a:xfrm>
            <a:off x="0" y="0"/>
            <a:ext cx="1558290" cy="45085"/>
          </a:xfrm>
          <a:prstGeom prst="rect">
            <a:avLst/>
          </a:prstGeom>
          <a:solidFill>
            <a:schemeClr val="accent1"/>
          </a:solidFill>
          <a:ln w="25400" cap="flat">
            <a:noFill/>
            <a:prstDash val="solid"/>
            <a:miter lim="400000"/>
          </a:ln>
          <a:effectLst/>
          <a:sp3d/>
        </p:spPr>
        <p:style>
          <a:lnRef idx="0">
            <a:scrgbClr r="0" g="0" b="0"/>
          </a:lnRef>
          <a:fillRef idx="0">
            <a:scrgbClr r="0" g="0" b="0"/>
          </a:fillRef>
          <a:effectRef idx="0">
            <a:scrgbClr r="0" g="0" b="0"/>
          </a:effectRef>
          <a:fontRef idx="none"/>
        </p:style>
        <p:txBody>
          <a:bodyPr rot="0" spcFirstLastPara="1" vert="horz" wrap="square" lIns="38100" tIns="38100" rIns="38100" bIns="38100" numCol="1" spcCol="38100" rtlCol="0" fromWordArt="0" anchor="ctr" anchorCtr="0" forceAA="0" compatLnSpc="1">
            <a:prstTxWarp prst="textNoShape">
              <a:avLst/>
            </a:prstTxWarp>
            <a:spAutoFit/>
          </a:bodyPr>
          <a:lstStyle/>
          <a:p>
            <a:endParaRPr lang="nb-NO"/>
          </a:p>
        </p:txBody>
      </p:sp>
      <p:sp>
        <p:nvSpPr>
          <p:cNvPr id="9" name="Tittel 1">
            <a:extLst>
              <a:ext uri="{FF2B5EF4-FFF2-40B4-BE49-F238E27FC236}">
                <a16:creationId xmlns:a16="http://schemas.microsoft.com/office/drawing/2014/main" id="{56263202-7FBA-20BF-DBC3-492B2910F59F}"/>
              </a:ext>
            </a:extLst>
          </p:cNvPr>
          <p:cNvSpPr txBox="1">
            <a:spLocks/>
          </p:cNvSpPr>
          <p:nvPr/>
        </p:nvSpPr>
        <p:spPr bwMode="black">
          <a:xfrm>
            <a:off x="0" y="0"/>
            <a:ext cx="2806002" cy="6858000"/>
          </a:xfrm>
          <a:prstGeom prst="rect">
            <a:avLst/>
          </a:prstGeom>
          <a:solidFill>
            <a:srgbClr val="009599"/>
          </a:solidFill>
          <a:ln w="31750" cap="sq">
            <a:noFill/>
            <a:miter lim="800000"/>
          </a:ln>
        </p:spPr>
        <p:txBody>
          <a:bodyPr vert="horz" lIns="182880" tIns="182880" rIns="182880" bIns="182880" rtlCol="0" anchor="ctr">
            <a:normAutofit lnSpcReduction="10000"/>
          </a:bodyPr>
          <a:lst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a:lstStyle>
          <a:p>
            <a:pPr algn="l">
              <a:lnSpc>
                <a:spcPct val="150000"/>
              </a:lnSpc>
            </a:pPr>
            <a:endParaRPr lang="nb-NO" sz="1100" b="1" dirty="0">
              <a:solidFill>
                <a:schemeClr val="bg1"/>
              </a:solidFill>
              <a:latin typeface="Asap" pitchFamily="2" charset="0"/>
            </a:endParaRPr>
          </a:p>
          <a:p>
            <a:pPr algn="l">
              <a:lnSpc>
                <a:spcPct val="150000"/>
              </a:lnSpc>
            </a:pPr>
            <a:endParaRPr lang="nb-NO" sz="1100" b="1" dirty="0">
              <a:solidFill>
                <a:schemeClr val="bg1"/>
              </a:solidFill>
              <a:latin typeface="Asap" pitchFamily="2" charset="0"/>
            </a:endParaRPr>
          </a:p>
          <a:p>
            <a:pPr algn="l">
              <a:lnSpc>
                <a:spcPct val="150000"/>
              </a:lnSpc>
            </a:pPr>
            <a:endParaRPr lang="nb-NO" sz="1100" b="1" dirty="0">
              <a:solidFill>
                <a:schemeClr val="bg1"/>
              </a:solidFill>
              <a:latin typeface="Asap" pitchFamily="2" charset="0"/>
            </a:endParaRPr>
          </a:p>
          <a:p>
            <a:pPr algn="l">
              <a:lnSpc>
                <a:spcPct val="150000"/>
              </a:lnSpc>
            </a:pPr>
            <a:endParaRPr lang="nb-NO" sz="1100" b="1" dirty="0">
              <a:solidFill>
                <a:schemeClr val="bg1"/>
              </a:solidFill>
              <a:latin typeface="Asap" pitchFamily="2" charset="0"/>
            </a:endParaRPr>
          </a:p>
          <a:p>
            <a:pPr algn="l">
              <a:lnSpc>
                <a:spcPct val="150000"/>
              </a:lnSpc>
            </a:pPr>
            <a:endParaRPr lang="nb-NO" sz="1100" b="1" dirty="0">
              <a:solidFill>
                <a:schemeClr val="bg1"/>
              </a:solidFill>
              <a:latin typeface="Asap" pitchFamily="2" charset="0"/>
            </a:endParaRPr>
          </a:p>
          <a:p>
            <a:pPr algn="l">
              <a:lnSpc>
                <a:spcPct val="150000"/>
              </a:lnSpc>
            </a:pPr>
            <a:endParaRPr lang="nb-NO" sz="1100" dirty="0">
              <a:solidFill>
                <a:schemeClr val="bg1"/>
              </a:solidFill>
              <a:latin typeface="Asap" pitchFamily="2" charset="0"/>
            </a:endParaRPr>
          </a:p>
          <a:p>
            <a:pPr algn="l">
              <a:lnSpc>
                <a:spcPct val="150000"/>
              </a:lnSpc>
            </a:pPr>
            <a:r>
              <a:rPr lang="nb-NO" sz="1100" b="1" cap="none" dirty="0">
                <a:solidFill>
                  <a:schemeClr val="bg1"/>
                </a:solidFill>
                <a:latin typeface="Asap"/>
              </a:rPr>
              <a:t>INNHOLD</a:t>
            </a:r>
          </a:p>
          <a:p>
            <a:pPr algn="l">
              <a:lnSpc>
                <a:spcPct val="150000"/>
              </a:lnSpc>
            </a:pPr>
            <a:r>
              <a:rPr lang="nb-NO" sz="1100" b="1" cap="none" dirty="0">
                <a:solidFill>
                  <a:schemeClr val="bg1"/>
                </a:solidFill>
                <a:latin typeface="Asap"/>
              </a:rPr>
              <a:t>OM OSS</a:t>
            </a:r>
            <a:br>
              <a:rPr lang="nb-NO" sz="1100" b="1" cap="none" dirty="0">
                <a:latin typeface="Asap" pitchFamily="2" charset="0"/>
              </a:rPr>
            </a:br>
            <a:r>
              <a:rPr lang="nb-NO" sz="1100" b="1" cap="none" dirty="0">
                <a:solidFill>
                  <a:schemeClr val="bg1"/>
                </a:solidFill>
                <a:latin typeface="Asap"/>
              </a:rPr>
              <a:t>ÅRET 2023</a:t>
            </a:r>
            <a:br>
              <a:rPr lang="nb-NO" sz="1100" b="1" cap="none" dirty="0">
                <a:latin typeface="Asap" pitchFamily="2" charset="0"/>
              </a:rPr>
            </a:br>
            <a:r>
              <a:rPr lang="nb-NO" sz="1100" b="1" cap="none" dirty="0">
                <a:solidFill>
                  <a:schemeClr val="bg1"/>
                </a:solidFill>
                <a:latin typeface="Asap"/>
              </a:rPr>
              <a:t>TIDSLINJE</a:t>
            </a:r>
            <a:br>
              <a:rPr lang="nb-NO" sz="1100" b="1" cap="none" dirty="0">
                <a:latin typeface="Asap" pitchFamily="2" charset="0"/>
              </a:rPr>
            </a:br>
            <a:r>
              <a:rPr lang="nb-NO" sz="1100" b="1" cap="none" dirty="0">
                <a:solidFill>
                  <a:schemeClr val="bg1"/>
                </a:solidFill>
                <a:latin typeface="Asap"/>
              </a:rPr>
              <a:t>KART OVER BEST ARCTIC</a:t>
            </a:r>
            <a:br>
              <a:rPr lang="nb-NO" sz="1100" b="1" cap="none" dirty="0">
                <a:latin typeface="Asap" pitchFamily="2" charset="0"/>
              </a:rPr>
            </a:br>
            <a:r>
              <a:rPr lang="nb-NO" sz="1100" b="1" cap="none" dirty="0">
                <a:solidFill>
                  <a:schemeClr val="bg1"/>
                </a:solidFill>
                <a:latin typeface="Asap"/>
              </a:rPr>
              <a:t>VERDIKJEDEN</a:t>
            </a:r>
            <a:br>
              <a:rPr lang="nb-NO" sz="1100" b="1" cap="none" dirty="0">
                <a:latin typeface="Asap" pitchFamily="2" charset="0"/>
              </a:rPr>
            </a:br>
            <a:r>
              <a:rPr lang="nb-NO" sz="1100" b="1" cap="none" dirty="0">
                <a:solidFill>
                  <a:schemeClr val="bg1"/>
                </a:solidFill>
                <a:latin typeface="Asap"/>
              </a:rPr>
              <a:t>VESENTLIGHETSANALYSEN</a:t>
            </a:r>
            <a:br>
              <a:rPr lang="nb-NO" sz="1100" b="1" cap="none" dirty="0">
                <a:latin typeface="Asap" pitchFamily="2" charset="0"/>
              </a:rPr>
            </a:br>
            <a:r>
              <a:rPr lang="nb-NO" sz="1100" b="1" cap="none" dirty="0">
                <a:solidFill>
                  <a:schemeClr val="bg1"/>
                </a:solidFill>
                <a:latin typeface="Asap"/>
              </a:rPr>
              <a:t>VÅRE FOKUSOMRÅDER</a:t>
            </a:r>
            <a:br>
              <a:rPr lang="nb-NO" sz="1100" b="1" cap="none" dirty="0">
                <a:latin typeface="Asap" pitchFamily="2" charset="0"/>
              </a:rPr>
            </a:br>
            <a:r>
              <a:rPr lang="nb-NO" sz="1100" b="1" cap="none" dirty="0">
                <a:solidFill>
                  <a:schemeClr val="bg1"/>
                </a:solidFill>
                <a:latin typeface="Asap"/>
              </a:rPr>
              <a:t>TILNÆRMING TIL BÆREKRAFT</a:t>
            </a:r>
            <a:br>
              <a:rPr lang="nb-NO" sz="1100" b="1" cap="none" dirty="0">
                <a:latin typeface="Asap" pitchFamily="2" charset="0"/>
              </a:rPr>
            </a:br>
            <a:r>
              <a:rPr lang="nb-NO" sz="1100" b="1" cap="none" dirty="0">
                <a:solidFill>
                  <a:schemeClr val="bg1"/>
                </a:solidFill>
                <a:latin typeface="Asap"/>
              </a:rPr>
              <a:t>FN BÆREKRAFTS MÅL</a:t>
            </a:r>
            <a:br>
              <a:rPr lang="nb-NO" sz="1100" b="1" cap="none" dirty="0">
                <a:latin typeface="Asap" pitchFamily="2" charset="0"/>
              </a:rPr>
            </a:br>
            <a:r>
              <a:rPr lang="nb-NO" sz="1100" b="1" cap="none" dirty="0">
                <a:solidFill>
                  <a:schemeClr val="bg1"/>
                </a:solidFill>
                <a:latin typeface="Asap"/>
              </a:rPr>
              <a:t>VÅRE INTERESSENTER</a:t>
            </a:r>
            <a:br>
              <a:rPr lang="nb-NO" sz="1100" b="1" cap="none" dirty="0">
                <a:latin typeface="Asap" pitchFamily="2" charset="0"/>
              </a:rPr>
            </a:br>
            <a:r>
              <a:rPr lang="nb-NO" sz="1100" b="1" cap="none" dirty="0">
                <a:solidFill>
                  <a:schemeClr val="bg1"/>
                </a:solidFill>
                <a:latin typeface="Asap"/>
              </a:rPr>
              <a:t>MÅLTAVLE</a:t>
            </a:r>
            <a:br>
              <a:rPr lang="nb-NO" sz="1100" b="1" cap="none" dirty="0">
                <a:latin typeface="Asap" pitchFamily="2" charset="0"/>
              </a:rPr>
            </a:br>
            <a:r>
              <a:rPr lang="nb-NO" sz="1100" b="1" cap="none" dirty="0">
                <a:solidFill>
                  <a:schemeClr val="bg1"/>
                </a:solidFill>
                <a:latin typeface="Asap"/>
              </a:rPr>
              <a:t>STYRINGSSTRUKTUR</a:t>
            </a:r>
            <a:br>
              <a:rPr lang="nb-NO" sz="1100" b="1" cap="none" dirty="0">
                <a:latin typeface="Asap" pitchFamily="2" charset="0"/>
              </a:rPr>
            </a:br>
            <a:r>
              <a:rPr lang="nb-NO" sz="1100" b="1" cap="none" dirty="0">
                <a:solidFill>
                  <a:schemeClr val="bg1"/>
                </a:solidFill>
                <a:latin typeface="Asap"/>
              </a:rPr>
              <a:t>SERTIFISERINGER</a:t>
            </a:r>
            <a:br>
              <a:rPr lang="nb-NO" sz="1100" b="1" cap="none" dirty="0">
                <a:latin typeface="Asap" pitchFamily="2" charset="0"/>
              </a:rPr>
            </a:br>
            <a:r>
              <a:rPr lang="nb-NO" sz="1100" b="1" cap="none" dirty="0">
                <a:solidFill>
                  <a:schemeClr val="bg1"/>
                </a:solidFill>
                <a:latin typeface="Asap"/>
              </a:rPr>
              <a:t>TJENESTER (TRANSPORT/AKTIVITETER)</a:t>
            </a:r>
            <a:br>
              <a:rPr lang="nb-NO" sz="1100" b="1" cap="none" dirty="0">
                <a:latin typeface="Asap" pitchFamily="2" charset="0"/>
              </a:rPr>
            </a:br>
            <a:r>
              <a:rPr lang="nb-NO" sz="1100" b="1" cap="none" dirty="0">
                <a:solidFill>
                  <a:schemeClr val="bg1"/>
                </a:solidFill>
                <a:latin typeface="Asap"/>
              </a:rPr>
              <a:t>NATUREN</a:t>
            </a:r>
            <a:br>
              <a:rPr lang="nb-NO" sz="1100" b="1" cap="none" dirty="0">
                <a:latin typeface="Asap" pitchFamily="2" charset="0"/>
              </a:rPr>
            </a:br>
            <a:r>
              <a:rPr lang="nb-NO" sz="1100" b="1" cap="none" dirty="0">
                <a:solidFill>
                  <a:schemeClr val="bg1"/>
                </a:solidFill>
                <a:latin typeface="Asap"/>
              </a:rPr>
              <a:t>FOLKENE</a:t>
            </a:r>
            <a:br>
              <a:rPr lang="nb-NO" sz="1100" b="1" cap="none" dirty="0">
                <a:latin typeface="Asap" pitchFamily="2" charset="0"/>
              </a:rPr>
            </a:br>
            <a:r>
              <a:rPr lang="nb-NO" sz="1100" b="1" cap="none" dirty="0">
                <a:solidFill>
                  <a:schemeClr val="bg1"/>
                </a:solidFill>
                <a:latin typeface="Asap"/>
              </a:rPr>
              <a:t>FREMTIDEN</a:t>
            </a:r>
            <a:br>
              <a:rPr lang="nb-NO" sz="1100" b="1" dirty="0">
                <a:latin typeface="Asap" pitchFamily="2" charset="0"/>
              </a:rPr>
            </a:br>
            <a:endParaRPr lang="nb-NO" sz="1100" b="1" dirty="0">
              <a:solidFill>
                <a:schemeClr val="bg1"/>
              </a:solidFill>
              <a:latin typeface="Asap" pitchFamily="2" charset="0"/>
            </a:endParaRPr>
          </a:p>
        </p:txBody>
      </p:sp>
      <p:pic>
        <p:nvPicPr>
          <p:cNvPr id="10" name="Bilde 9">
            <a:extLst>
              <a:ext uri="{FF2B5EF4-FFF2-40B4-BE49-F238E27FC236}">
                <a16:creationId xmlns:a16="http://schemas.microsoft.com/office/drawing/2014/main" id="{F8956E78-4498-D319-A646-EE049DE18C1B}"/>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1201" y="523086"/>
            <a:ext cx="2131060" cy="845185"/>
          </a:xfrm>
          <a:prstGeom prst="rect">
            <a:avLst/>
          </a:prstGeom>
          <a:noFill/>
          <a:ln>
            <a:noFill/>
          </a:ln>
        </p:spPr>
      </p:pic>
    </p:spTree>
    <p:extLst>
      <p:ext uri="{BB962C8B-B14F-4D97-AF65-F5344CB8AC3E}">
        <p14:creationId xmlns:p14="http://schemas.microsoft.com/office/powerpoint/2010/main" val="212681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9217" cy="6858000"/>
          </a:xfrm>
          <a:solidFill>
            <a:srgbClr val="009599">
              <a:alpha val="96222"/>
            </a:srgbClr>
          </a:solidFill>
          <a:ln>
            <a:no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chemeClr val="bg1"/>
                </a:solidFill>
                <a:latin typeface="Asap"/>
              </a:rPr>
              <a:t>HVEM ER VI?</a:t>
            </a:r>
            <a:br>
              <a:rPr lang="nb-NO" sz="1200" cap="none">
                <a:latin typeface="Asap" pitchFamily="2" charset="0"/>
              </a:rPr>
            </a:br>
            <a:r>
              <a:rPr lang="nb-NO" sz="1200" i="1" cap="none">
                <a:solidFill>
                  <a:srgbClr val="006165"/>
                </a:solidFill>
                <a:latin typeface="Asap"/>
              </a:rPr>
              <a:t>-tidslinje</a:t>
            </a:r>
            <a:br>
              <a:rPr lang="nb-NO" sz="1200" i="1" cap="none">
                <a:latin typeface="Asap" pitchFamily="2" charset="0"/>
              </a:rPr>
            </a:br>
            <a:r>
              <a:rPr lang="nb-NO" sz="1200" i="1" cap="none">
                <a:solidFill>
                  <a:srgbClr val="006165"/>
                </a:solidFill>
                <a:latin typeface="Asap"/>
              </a:rPr>
              <a:t>-kart over Best Arctic</a:t>
            </a:r>
            <a:br>
              <a:rPr lang="nb-NO" sz="1200" i="1" cap="none">
                <a:latin typeface="Asap" pitchFamily="2" charset="0"/>
              </a:rPr>
            </a:br>
            <a:r>
              <a:rPr lang="nb-NO" sz="1200" i="1" cap="none">
                <a:solidFill>
                  <a:srgbClr val="006165"/>
                </a:solidFill>
                <a:latin typeface="Asap"/>
              </a:rPr>
              <a:t>-verdikjeden</a:t>
            </a:r>
            <a:br>
              <a:rPr lang="nb-NO" sz="1200" i="1" cap="none">
                <a:latin typeface="Asap" pitchFamily="2" charset="0"/>
              </a:rPr>
            </a:br>
            <a:r>
              <a:rPr lang="nb-NO" sz="1200" i="1" cap="none">
                <a:solidFill>
                  <a:srgbClr val="006165"/>
                </a:solidFill>
                <a:latin typeface="Asap"/>
              </a:rPr>
              <a:t>-her holder vi til </a:t>
            </a:r>
            <a:br>
              <a:rPr lang="nb-NO" sz="1200" i="1" cap="none">
                <a:latin typeface="Asap" pitchFamily="2" charset="0"/>
              </a:rPr>
            </a:br>
            <a:r>
              <a:rPr lang="nb-NO" sz="1200" i="1" cap="none">
                <a:solidFill>
                  <a:srgbClr val="006165"/>
                </a:solidFill>
                <a:latin typeface="Asap"/>
              </a:rPr>
              <a:t>-vesentlighetsanalysen</a:t>
            </a:r>
            <a:br>
              <a:rPr lang="nb-NO" sz="1200" b="1" i="1" cap="none">
                <a:latin typeface="Asap" pitchFamily="2" charset="0"/>
              </a:rPr>
            </a:br>
            <a:r>
              <a:rPr lang="nb-NO" sz="1200" b="1" i="1" cap="none">
                <a:solidFill>
                  <a:srgbClr val="006165"/>
                </a:solidFill>
                <a:latin typeface="Asap"/>
              </a:rPr>
              <a:t>-v</a:t>
            </a:r>
            <a:r>
              <a:rPr lang="nb-NO" sz="1200" i="1" cap="none">
                <a:solidFill>
                  <a:srgbClr val="006165"/>
                </a:solidFill>
                <a:latin typeface="Asap"/>
              </a:rPr>
              <a:t>åre fokusområder</a:t>
            </a:r>
            <a:br>
              <a:rPr lang="nb-NO" sz="1200" i="1" cap="none">
                <a:latin typeface="Asap" pitchFamily="2" charset="0"/>
              </a:rPr>
            </a:br>
            <a:r>
              <a:rPr lang="nb-NO" sz="1200" i="1" cap="none">
                <a:solidFill>
                  <a:srgbClr val="006165"/>
                </a:solidFill>
                <a:latin typeface="Asap"/>
              </a:rPr>
              <a:t>-tilnærming til bærekraft</a:t>
            </a:r>
            <a:br>
              <a:rPr lang="nb-NO" sz="1200" i="1" cap="none">
                <a:latin typeface="Asap" pitchFamily="2" charset="0"/>
              </a:rPr>
            </a:br>
            <a:r>
              <a:rPr lang="nb-NO" sz="1200" i="1" cap="none">
                <a:solidFill>
                  <a:srgbClr val="006165"/>
                </a:solidFill>
                <a:latin typeface="Asap"/>
              </a:rPr>
              <a:t>-FN bærekrafts mål</a:t>
            </a:r>
            <a:br>
              <a:rPr lang="nb-NO" sz="1200" i="1" cap="none">
                <a:latin typeface="Asap" pitchFamily="2" charset="0"/>
              </a:rPr>
            </a:br>
            <a:r>
              <a:rPr lang="nb-NO" sz="1200" i="1" cap="none">
                <a:solidFill>
                  <a:srgbClr val="006165"/>
                </a:solidFill>
                <a:latin typeface="Asap"/>
              </a:rPr>
              <a:t>-våre interessenter </a:t>
            </a:r>
            <a:br>
              <a:rPr lang="nb-NO" sz="1200" i="1" cap="none">
                <a:latin typeface="Asap" pitchFamily="2" charset="0"/>
              </a:rPr>
            </a:br>
            <a:r>
              <a:rPr lang="nb-NO" sz="1200" i="1" cap="none">
                <a:solidFill>
                  <a:srgbClr val="006165"/>
                </a:solidFill>
                <a:latin typeface="Asap"/>
              </a:rPr>
              <a:t>-måleindisier</a:t>
            </a:r>
            <a:br>
              <a:rPr lang="nb-NO" sz="1200" cap="none">
                <a:latin typeface="Asap" pitchFamily="2" charset="0"/>
              </a:rPr>
            </a:br>
            <a:r>
              <a:rPr lang="nb-NO" sz="1200" cap="none">
                <a:solidFill>
                  <a:srgbClr val="006165"/>
                </a:solidFill>
                <a:latin typeface="Asap"/>
              </a:rPr>
              <a:t>-</a:t>
            </a:r>
            <a:r>
              <a:rPr lang="nb-NO" sz="1200" i="1" cap="none">
                <a:solidFill>
                  <a:srgbClr val="006165"/>
                </a:solidFill>
                <a:latin typeface="Asap"/>
              </a:rPr>
              <a:t>styringsstruktur</a:t>
            </a:r>
            <a:br>
              <a:rPr lang="nb-NO" sz="1200" cap="none">
                <a:latin typeface="Asap" pitchFamily="2" charset="0"/>
              </a:rPr>
            </a:br>
            <a:r>
              <a:rPr lang="nb-NO" sz="1200" b="1" cap="none">
                <a:solidFill>
                  <a:schemeClr val="bg1"/>
                </a:solidFill>
                <a:latin typeface="Asap"/>
              </a:rPr>
              <a:t>SERTIFISERINGER</a:t>
            </a:r>
            <a:br>
              <a:rPr lang="nb-NO" sz="1200" cap="none">
                <a:latin typeface="Asap" pitchFamily="2" charset="0"/>
              </a:rPr>
            </a:br>
            <a:r>
              <a:rPr lang="nb-NO" sz="1200" cap="none">
                <a:solidFill>
                  <a:srgbClr val="006165"/>
                </a:solidFill>
                <a:latin typeface="Asap"/>
              </a:rPr>
              <a:t>TJENESTER (TRANSPORT/AKTIVITETER)</a:t>
            </a:r>
            <a:br>
              <a:rPr lang="nb-NO" sz="1200" cap="none">
                <a:latin typeface="Asap" pitchFamily="2" charset="0"/>
              </a:rPr>
            </a:br>
            <a:r>
              <a:rPr lang="nb-NO" sz="1200" cap="none">
                <a:solidFill>
                  <a:srgbClr val="006165"/>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4571687" y="945679"/>
            <a:ext cx="7275663" cy="5712396"/>
          </a:xfrm>
          <a:noFill/>
        </p:spPr>
        <p:txBody>
          <a:bodyPr vert="horz" lIns="91440" tIns="45720" rIns="91440" bIns="45720" rtlCol="0" anchor="t">
            <a:normAutofit/>
          </a:bodyPr>
          <a:lstStyle/>
          <a:p>
            <a:pPr marL="228600" lvl="1" indent="0">
              <a:buNone/>
            </a:pPr>
            <a:r>
              <a:rPr lang="nb-NO" sz="1100" dirty="0">
                <a:effectLst/>
                <a:latin typeface="Asap"/>
                <a:ea typeface="Open Sans"/>
                <a:cs typeface="Open Sans"/>
              </a:rPr>
              <a:t>Miljøfyrtårn og ISO-sertifiseringen utføres av en uavhengig tredjepart. Dette betyr at</a:t>
            </a:r>
            <a:r>
              <a:rPr lang="nb-NO" sz="1100" dirty="0">
                <a:latin typeface="Asap"/>
                <a:ea typeface="Open Sans"/>
                <a:cs typeface="Open Sans"/>
              </a:rPr>
              <a:t> </a:t>
            </a:r>
            <a:r>
              <a:rPr lang="nb-NO" sz="1100" dirty="0">
                <a:effectLst/>
                <a:latin typeface="Asap"/>
                <a:ea typeface="Open Sans"/>
                <a:cs typeface="Open Sans"/>
              </a:rPr>
              <a:t> </a:t>
            </a:r>
            <a:r>
              <a:rPr lang="nb-NO" sz="1100" dirty="0">
                <a:latin typeface="Asap"/>
                <a:ea typeface="Open Sans"/>
                <a:cs typeface="Open Sans"/>
              </a:rPr>
              <a:t>konsernet</a:t>
            </a:r>
            <a:r>
              <a:rPr lang="nb-NO" sz="1100" dirty="0">
                <a:effectLst/>
                <a:latin typeface="Asap"/>
                <a:ea typeface="Open Sans"/>
                <a:cs typeface="Open Sans"/>
              </a:rPr>
              <a:t> sine kunder og samarbeidspartnere kan stole på at vi har innført nødvendige interne rutiner for å kunne drive i henhold til de standarder som ISO-sertifiseringen krever.</a:t>
            </a:r>
          </a:p>
          <a:p>
            <a:pPr marL="228600" lvl="1" indent="0">
              <a:buNone/>
            </a:pPr>
            <a:r>
              <a:rPr lang="nb-NO" sz="1100" b="1" dirty="0">
                <a:effectLst/>
                <a:latin typeface="Asap"/>
                <a:ea typeface="Open Sans"/>
                <a:cs typeface="Open Sans"/>
              </a:rPr>
              <a:t>Miljøfyrtårn er Norges mest brukte sertifikat for virksomheter som vil dokumentere sin miljøinnsats og vise samfunnsansvar</a:t>
            </a:r>
            <a:r>
              <a:rPr lang="nb-NO" sz="1100" dirty="0">
                <a:effectLst/>
                <a:latin typeface="Asap"/>
                <a:ea typeface="Open Sans"/>
                <a:cs typeface="Open Sans"/>
              </a:rPr>
              <a:t>. Ordningen har til hensikt å heve bedrifters miljøprestasjon. Bedrifter eller virksomheter som oppfyller definerte bransjevilkår kan sertifiseres som Miljøfyrtårn</a:t>
            </a:r>
          </a:p>
          <a:p>
            <a:pPr marL="228600" lvl="1" indent="0">
              <a:buNone/>
            </a:pPr>
            <a:r>
              <a:rPr lang="nb-NO" sz="1100" b="1" dirty="0">
                <a:effectLst/>
                <a:latin typeface="Asap"/>
                <a:ea typeface="Open Sans"/>
                <a:cs typeface="Open Sans"/>
              </a:rPr>
              <a:t>ISO</a:t>
            </a:r>
            <a:r>
              <a:rPr lang="nb-NO" sz="1100" dirty="0">
                <a:effectLst/>
                <a:latin typeface="Asap"/>
                <a:ea typeface="Open Sans"/>
                <a:cs typeface="Open Sans"/>
              </a:rPr>
              <a:t> (den Internasjonale Organisasjon for Standardisering) utarbeider standarder for blant annet miljø og kvalitet. Dette er beskrevet gjennom standardene ISO14001 og ISO9001 og passer til organisasjoner i alle næringer.</a:t>
            </a:r>
          </a:p>
          <a:p>
            <a:pPr marL="228600" lvl="1" indent="0">
              <a:buNone/>
            </a:pPr>
            <a:r>
              <a:rPr lang="nb-NO" sz="1100" b="1" dirty="0">
                <a:effectLst/>
                <a:latin typeface="Asap"/>
                <a:ea typeface="Open Sans"/>
                <a:cs typeface="Open Sans"/>
              </a:rPr>
              <a:t>Et ISO 9001: 2015-sertifikat viser at kvalitetsstyringssystemet i bedriften er sertifisert etter standarden for god kvalitetsstyring og er funnet å være i tråd med denne.</a:t>
            </a:r>
            <a:r>
              <a:rPr lang="nb-NO" sz="1100" dirty="0">
                <a:effectLst/>
                <a:latin typeface="Asap"/>
                <a:ea typeface="Open Sans"/>
                <a:cs typeface="Open Sans"/>
              </a:rPr>
              <a:t> Dette er en prosessorientert standard, og den legger vekt på løpende forbedringer og kundetilfredshet. Elementer i standarden er blant annet; kvalitetsstyringssystem, ressursstyring, produktsalg, måling, analyse og forbedring.</a:t>
            </a:r>
          </a:p>
          <a:p>
            <a:pPr marL="228600" lvl="1" indent="0">
              <a:buNone/>
            </a:pPr>
            <a:r>
              <a:rPr lang="nb-NO" sz="1100" b="1" dirty="0">
                <a:effectLst/>
                <a:latin typeface="Asap"/>
                <a:ea typeface="Open Sans"/>
                <a:cs typeface="Open Sans"/>
              </a:rPr>
              <a:t>Et ISO 14001: 2015-sertifikat viser at bedriften er målt opp mot en standard for god miljøledelse og at den er i samsvar med denne.</a:t>
            </a:r>
            <a:r>
              <a:rPr lang="nb-NO" sz="1100" dirty="0">
                <a:effectLst/>
                <a:latin typeface="Asap"/>
                <a:ea typeface="Open Sans"/>
                <a:cs typeface="Open Sans"/>
              </a:rPr>
              <a:t> Standarden er basert på to konsepter; kontinuerlig forbedringer og overholdelse av regelverk. Elementer i standarden er blant annet miljøpolitikk, planlegging, iverksettelse og drift, kontroll og utbedring og ledelsesevaluering.</a:t>
            </a:r>
          </a:p>
          <a:p>
            <a:pPr marL="228600" lvl="1" indent="0">
              <a:buNone/>
            </a:pPr>
            <a:r>
              <a:rPr lang="nb-NO" sz="1100" b="1" dirty="0">
                <a:effectLst/>
                <a:latin typeface="Asap"/>
                <a:ea typeface="Open Sans"/>
                <a:cs typeface="Open Sans"/>
              </a:rPr>
              <a:t>Et ISO 39001 -sertifikat viser at bedriften er målt opp mot en standard for god </a:t>
            </a:r>
            <a:r>
              <a:rPr lang="nb-NO" sz="1100" b="1" dirty="0">
                <a:latin typeface="Asap"/>
                <a:ea typeface="Open Sans"/>
                <a:cs typeface="Open Sans"/>
              </a:rPr>
              <a:t>trafikksikkerhets</a:t>
            </a:r>
            <a:r>
              <a:rPr lang="nb-NO" sz="1100" b="1" dirty="0">
                <a:effectLst/>
                <a:latin typeface="Asap"/>
                <a:ea typeface="Open Sans"/>
                <a:cs typeface="Open Sans"/>
              </a:rPr>
              <a:t>ledelse og at den er i samsvar med denne.</a:t>
            </a:r>
            <a:r>
              <a:rPr lang="nb-NO" sz="1100" dirty="0">
                <a:effectLst/>
                <a:latin typeface="Asap"/>
                <a:ea typeface="Open Sans"/>
                <a:cs typeface="Open Sans"/>
              </a:rPr>
              <a:t> Standarden er basert på to konsepter; kontinuerlig forbedringer og overholdelse av regelverk. Elementer i standarden er blant annet </a:t>
            </a:r>
            <a:r>
              <a:rPr lang="nb-NO" sz="1100" dirty="0">
                <a:latin typeface="Asap"/>
                <a:ea typeface="Open Sans"/>
                <a:cs typeface="Open Sans"/>
              </a:rPr>
              <a:t>trafikksikkerhets</a:t>
            </a:r>
            <a:r>
              <a:rPr lang="nb-NO" sz="1100" dirty="0">
                <a:effectLst/>
                <a:latin typeface="Asap"/>
                <a:ea typeface="Open Sans"/>
                <a:cs typeface="Open Sans"/>
              </a:rPr>
              <a:t>politikk, risikovurdering, planlegging, instrukser, prosedyrer og avvik, tiltak, forbedring , kontroll og ledelsesevaluering.</a:t>
            </a:r>
          </a:p>
          <a:p>
            <a:pPr marL="228600" lvl="1" indent="0">
              <a:lnSpc>
                <a:spcPct val="110000"/>
              </a:lnSpc>
              <a:buNone/>
            </a:pPr>
            <a:r>
              <a:rPr lang="nb-NO" sz="1100" b="1" dirty="0">
                <a:effectLst/>
                <a:latin typeface="Asap"/>
                <a:ea typeface="Open Sans"/>
                <a:cs typeface="Open Sans"/>
              </a:rPr>
              <a:t>Vi ønsker innspill til hvordan </a:t>
            </a:r>
            <a:r>
              <a:rPr lang="nb-NO" sz="1100" b="1" dirty="0">
                <a:latin typeface="Asap"/>
                <a:ea typeface="Open Sans"/>
                <a:cs typeface="Open Sans"/>
              </a:rPr>
              <a:t>kvalitet, klima-</a:t>
            </a:r>
            <a:r>
              <a:rPr lang="nb-NO" sz="1100" b="1" dirty="0">
                <a:effectLst/>
                <a:latin typeface="Asap"/>
                <a:ea typeface="Open Sans"/>
                <a:cs typeface="Open Sans"/>
              </a:rPr>
              <a:t> og miljøpåvirkningen av varer/tjenester kan forbedres hos </a:t>
            </a:r>
            <a:r>
              <a:rPr lang="nb-NO" sz="1100" b="1" dirty="0">
                <a:latin typeface="Asap"/>
                <a:ea typeface="Open Sans"/>
                <a:cs typeface="Open Sans"/>
              </a:rPr>
              <a:t>i Best</a:t>
            </a:r>
            <a:r>
              <a:rPr lang="nb-NO" sz="1100" b="1" dirty="0">
                <a:effectLst/>
                <a:latin typeface="Asap"/>
                <a:ea typeface="Open Sans"/>
                <a:cs typeface="Open Sans"/>
              </a:rPr>
              <a:t> Arctic AS</a:t>
            </a:r>
            <a:r>
              <a:rPr lang="nb-NO" sz="1100" b="1" dirty="0">
                <a:latin typeface="Asap"/>
                <a:ea typeface="Open Sans"/>
                <a:cs typeface="Open Sans"/>
              </a:rPr>
              <a:t> og Bussring AS</a:t>
            </a:r>
            <a:endParaRPr lang="nb-NO" sz="1100" dirty="0">
              <a:latin typeface="Asap"/>
              <a:ea typeface="Open Sans"/>
              <a:cs typeface="Open Sans"/>
            </a:endParaRPr>
          </a:p>
          <a:p>
            <a:pPr marL="228600" lvl="1" indent="0">
              <a:lnSpc>
                <a:spcPct val="110000"/>
              </a:lnSpc>
              <a:buNone/>
            </a:pPr>
            <a:r>
              <a:rPr lang="nb-NO" sz="1100" b="0" dirty="0">
                <a:solidFill>
                  <a:srgbClr val="78B044"/>
                </a:solidFill>
                <a:effectLst/>
                <a:latin typeface="Asap"/>
                <a:ea typeface="Open Sans"/>
                <a:cs typeface="Open Sans"/>
              </a:rPr>
              <a:t>Send </a:t>
            </a:r>
            <a:r>
              <a:rPr lang="nb-NO" sz="1100" dirty="0">
                <a:solidFill>
                  <a:srgbClr val="78B044"/>
                </a:solidFill>
                <a:latin typeface="Asap"/>
                <a:ea typeface="Open Sans"/>
                <a:cs typeface="Open Sans"/>
              </a:rPr>
              <a:t>gjerne forslag</a:t>
            </a:r>
            <a:r>
              <a:rPr lang="nb-NO" sz="1100" b="0" dirty="0">
                <a:solidFill>
                  <a:srgbClr val="78B044"/>
                </a:solidFill>
                <a:effectLst/>
                <a:latin typeface="Asap"/>
                <a:ea typeface="Open Sans"/>
                <a:cs typeface="Open Sans"/>
              </a:rPr>
              <a:t> til </a:t>
            </a:r>
            <a:r>
              <a:rPr lang="nb-NO" sz="1100" dirty="0">
                <a:solidFill>
                  <a:srgbClr val="78B044"/>
                </a:solidFill>
                <a:latin typeface="Asap"/>
                <a:ea typeface="Open Sans"/>
                <a:cs typeface="Open Sans"/>
              </a:rPr>
              <a:t>oss på epost: </a:t>
            </a:r>
            <a:r>
              <a:rPr lang="nb-NO" sz="1100" dirty="0">
                <a:solidFill>
                  <a:srgbClr val="78B044"/>
                </a:solidFill>
                <a:latin typeface="Asap"/>
                <a:ea typeface="Open Sans"/>
                <a:cs typeface="Open Sans"/>
                <a:hlinkClick r:id="rId2">
                  <a:extLst>
                    <a:ext uri="{A12FA001-AC4F-418D-AE19-62706E023703}">
                      <ahyp:hlinkClr xmlns:ahyp="http://schemas.microsoft.com/office/drawing/2018/hyperlinkcolor" val="tx"/>
                    </a:ext>
                  </a:extLst>
                </a:hlinkClick>
              </a:rPr>
              <a:t>booking</a:t>
            </a:r>
            <a:r>
              <a:rPr lang="nb-NO" sz="1100" b="0" dirty="0">
                <a:solidFill>
                  <a:srgbClr val="78B044"/>
                </a:solidFill>
                <a:effectLst/>
                <a:latin typeface="Asap"/>
                <a:ea typeface="Open Sans"/>
                <a:cs typeface="Open Sans"/>
                <a:hlinkClick r:id="rId2">
                  <a:extLst>
                    <a:ext uri="{A12FA001-AC4F-418D-AE19-62706E023703}">
                      <ahyp:hlinkClr xmlns:ahyp="http://schemas.microsoft.com/office/drawing/2018/hyperlinkcolor" val="tx"/>
                    </a:ext>
                  </a:extLst>
                </a:hlinkClick>
              </a:rPr>
              <a:t>@bussring.no</a:t>
            </a:r>
            <a:r>
              <a:rPr lang="nb-NO" sz="1100" b="0" dirty="0">
                <a:solidFill>
                  <a:srgbClr val="78B044"/>
                </a:solidFill>
                <a:effectLst/>
                <a:latin typeface="Asap"/>
                <a:ea typeface="Open Sans"/>
                <a:cs typeface="Open Sans"/>
              </a:rPr>
              <a:t>.</a:t>
            </a:r>
            <a:r>
              <a:rPr lang="nb-NO" sz="1100" dirty="0">
                <a:solidFill>
                  <a:srgbClr val="78B044"/>
                </a:solidFill>
                <a:latin typeface="Asap"/>
                <a:ea typeface="Open Sans"/>
                <a:cs typeface="Open Sans"/>
              </a:rPr>
              <a:t> </a:t>
            </a:r>
            <a:r>
              <a:rPr lang="nb-NO" sz="1100" b="0" dirty="0">
                <a:solidFill>
                  <a:srgbClr val="78B044"/>
                </a:solidFill>
                <a:effectLst/>
                <a:latin typeface="Asap"/>
                <a:ea typeface="Open Sans"/>
                <a:cs typeface="Open Sans"/>
              </a:rPr>
              <a:t> </a:t>
            </a:r>
            <a:r>
              <a:rPr lang="nb-NO" sz="1100" dirty="0">
                <a:solidFill>
                  <a:srgbClr val="78B044"/>
                </a:solidFill>
                <a:latin typeface="Asap"/>
                <a:ea typeface="Open Sans"/>
                <a:cs typeface="Open Sans"/>
                <a:hlinkClick r:id="rId3">
                  <a:extLst>
                    <a:ext uri="{A12FA001-AC4F-418D-AE19-62706E023703}">
                      <ahyp:hlinkClr xmlns:ahyp="http://schemas.microsoft.com/office/drawing/2018/hyperlinkcolor" val="tx"/>
                    </a:ext>
                  </a:extLst>
                </a:hlinkClick>
              </a:rPr>
              <a:t>p</a:t>
            </a:r>
            <a:r>
              <a:rPr lang="nb-NO" sz="1100" b="0" dirty="0">
                <a:solidFill>
                  <a:srgbClr val="78B044"/>
                </a:solidFill>
                <a:effectLst/>
                <a:latin typeface="Asap"/>
                <a:ea typeface="Open Sans"/>
                <a:cs typeface="Open Sans"/>
                <a:hlinkClick r:id="rId3">
                  <a:extLst>
                    <a:ext uri="{A12FA001-AC4F-418D-AE19-62706E023703}">
                      <ahyp:hlinkClr xmlns:ahyp="http://schemas.microsoft.com/office/drawing/2018/hyperlinkcolor" val="tx"/>
                    </a:ext>
                  </a:extLst>
                </a:hlinkClick>
              </a:rPr>
              <a:t>ost@bestarctic.com</a:t>
            </a:r>
            <a:endParaRPr lang="nb-NO" sz="1100" b="0" dirty="0">
              <a:solidFill>
                <a:srgbClr val="78B044"/>
              </a:solidFill>
              <a:effectLst/>
              <a:latin typeface="Asap"/>
              <a:ea typeface="Open Sans"/>
              <a:cs typeface="Open Sans"/>
            </a:endParaRPr>
          </a:p>
          <a:p>
            <a:pPr marL="228600" lvl="1" indent="0">
              <a:lnSpc>
                <a:spcPct val="110000"/>
              </a:lnSpc>
              <a:buNone/>
            </a:pPr>
            <a:r>
              <a:rPr lang="nb-NO" sz="1100" b="0" dirty="0">
                <a:solidFill>
                  <a:srgbClr val="78B044"/>
                </a:solidFill>
                <a:effectLst/>
                <a:latin typeface="Asap"/>
                <a:ea typeface="Open Sans"/>
                <a:cs typeface="Open Sans"/>
              </a:rPr>
              <a:t>Vi ser fram til å jobbe sammen for å skape et mer bærekraftig samfunn.</a:t>
            </a:r>
          </a:p>
          <a:p>
            <a:pPr algn="l"/>
            <a:endParaRPr lang="nb-NO" dirty="0">
              <a:effectLst/>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7790" y="194558"/>
            <a:ext cx="2131060" cy="84518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4828701" y="945679"/>
            <a:ext cx="6415948"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917989" y="432485"/>
            <a:ext cx="5745892" cy="461665"/>
          </a:xfrm>
          <a:prstGeom prst="rect">
            <a:avLst/>
          </a:prstGeom>
          <a:noFill/>
        </p:spPr>
        <p:txBody>
          <a:bodyPr wrap="square" lIns="91440" tIns="45720" rIns="91440" bIns="45720" rtlCol="0" anchor="t">
            <a:spAutoFit/>
          </a:bodyPr>
          <a:lstStyle/>
          <a:p>
            <a:pPr algn="ctr"/>
            <a:r>
              <a:rPr lang="nb-NO" sz="2400" b="1" dirty="0">
                <a:latin typeface="Asap"/>
              </a:rPr>
              <a:t>Sertifiseringer</a:t>
            </a:r>
          </a:p>
        </p:txBody>
      </p:sp>
      <p:pic>
        <p:nvPicPr>
          <p:cNvPr id="5" name="Bilde 4">
            <a:extLst>
              <a:ext uri="{FF2B5EF4-FFF2-40B4-BE49-F238E27FC236}">
                <a16:creationId xmlns:a16="http://schemas.microsoft.com/office/drawing/2014/main" id="{77EE37FA-BF50-BBB7-4947-140B8BA0D8D8}"/>
              </a:ext>
            </a:extLst>
          </p:cNvPr>
          <p:cNvPicPr>
            <a:picLocks noChangeAspect="1"/>
          </p:cNvPicPr>
          <p:nvPr/>
        </p:nvPicPr>
        <p:blipFill>
          <a:blip r:embed="rId5"/>
          <a:stretch>
            <a:fillRect/>
          </a:stretch>
        </p:blipFill>
        <p:spPr>
          <a:xfrm>
            <a:off x="3083997" y="3309600"/>
            <a:ext cx="1262657" cy="430887"/>
          </a:xfrm>
          <a:prstGeom prst="rect">
            <a:avLst/>
          </a:prstGeom>
        </p:spPr>
      </p:pic>
      <p:sp>
        <p:nvSpPr>
          <p:cNvPr id="7" name="TekstSylinder 6">
            <a:extLst>
              <a:ext uri="{FF2B5EF4-FFF2-40B4-BE49-F238E27FC236}">
                <a16:creationId xmlns:a16="http://schemas.microsoft.com/office/drawing/2014/main" id="{2D9A2BA8-EDCE-0693-D459-C1410CCD7C18}"/>
              </a:ext>
            </a:extLst>
          </p:cNvPr>
          <p:cNvSpPr txBox="1"/>
          <p:nvPr/>
        </p:nvSpPr>
        <p:spPr>
          <a:xfrm>
            <a:off x="2964182" y="2878713"/>
            <a:ext cx="1713740" cy="430887"/>
          </a:xfrm>
          <a:prstGeom prst="rect">
            <a:avLst/>
          </a:prstGeom>
          <a:noFill/>
        </p:spPr>
        <p:txBody>
          <a:bodyPr wrap="square">
            <a:spAutoFit/>
          </a:bodyPr>
          <a:lstStyle/>
          <a:p>
            <a:pPr algn="l"/>
            <a:endParaRPr lang="nb-NO" sz="1100" b="0" i="0" u="none" strike="noStrike" baseline="0">
              <a:solidFill>
                <a:srgbClr val="000000"/>
              </a:solidFill>
            </a:endParaRPr>
          </a:p>
          <a:p>
            <a:r>
              <a:rPr lang="nb-NO" sz="1100" b="0" i="0" u="none" strike="noStrike" baseline="0">
                <a:solidFill>
                  <a:srgbClr val="000000"/>
                </a:solidFill>
              </a:rPr>
              <a:t> </a:t>
            </a:r>
            <a:r>
              <a:rPr lang="nb-NO" sz="1100" b="0" i="0" u="none" strike="noStrike" baseline="0">
                <a:solidFill>
                  <a:srgbClr val="000000"/>
                </a:solidFill>
                <a:latin typeface="Asap" pitchFamily="2" charset="0"/>
              </a:rPr>
              <a:t>NS-EN ISO 14001 : 2015 </a:t>
            </a:r>
            <a:endParaRPr lang="nb-NO" sz="1100">
              <a:latin typeface="Asap" pitchFamily="2" charset="0"/>
            </a:endParaRPr>
          </a:p>
        </p:txBody>
      </p:sp>
      <p:pic>
        <p:nvPicPr>
          <p:cNvPr id="9" name="Bilde 8">
            <a:extLst>
              <a:ext uri="{FF2B5EF4-FFF2-40B4-BE49-F238E27FC236}">
                <a16:creationId xmlns:a16="http://schemas.microsoft.com/office/drawing/2014/main" id="{BFF5D056-EB23-38BA-86B4-1206EC453D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370419" y="1927224"/>
            <a:ext cx="850652" cy="815638"/>
          </a:xfrm>
          <a:prstGeom prst="rect">
            <a:avLst/>
          </a:prstGeom>
        </p:spPr>
      </p:pic>
      <p:pic>
        <p:nvPicPr>
          <p:cNvPr id="12" name="Bilde 11">
            <a:extLst>
              <a:ext uri="{FF2B5EF4-FFF2-40B4-BE49-F238E27FC236}">
                <a16:creationId xmlns:a16="http://schemas.microsoft.com/office/drawing/2014/main" id="{4633F142-F4A0-BE41-906C-D570FEE25E59}"/>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70420" y="3950786"/>
            <a:ext cx="976234" cy="1194643"/>
          </a:xfrm>
          <a:prstGeom prst="rect">
            <a:avLst/>
          </a:prstGeom>
        </p:spPr>
      </p:pic>
      <p:pic>
        <p:nvPicPr>
          <p:cNvPr id="15" name="Bilde 14">
            <a:extLst>
              <a:ext uri="{FF2B5EF4-FFF2-40B4-BE49-F238E27FC236}">
                <a16:creationId xmlns:a16="http://schemas.microsoft.com/office/drawing/2014/main" id="{33DD3B74-880E-2B55-2136-1A30533BEE0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407199" y="869946"/>
            <a:ext cx="805768" cy="685266"/>
          </a:xfrm>
          <a:prstGeom prst="rect">
            <a:avLst/>
          </a:prstGeom>
        </p:spPr>
      </p:pic>
    </p:spTree>
    <p:extLst>
      <p:ext uri="{BB962C8B-B14F-4D97-AF65-F5344CB8AC3E}">
        <p14:creationId xmlns:p14="http://schemas.microsoft.com/office/powerpoint/2010/main" val="926860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1" y="0"/>
            <a:ext cx="3021496"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b="1" cap="none">
                <a:solidFill>
                  <a:schemeClr val="bg1"/>
                </a:solidFill>
                <a:latin typeface="Asap"/>
              </a:rPr>
              <a:t>TJENESTER</a:t>
            </a:r>
            <a:br>
              <a:rPr lang="nb-NO" sz="1200" b="1" cap="none">
                <a:latin typeface="Asap" pitchFamily="2" charset="0"/>
              </a:rPr>
            </a:br>
            <a:r>
              <a:rPr lang="nb-NO" sz="1200" b="1" cap="none">
                <a:solidFill>
                  <a:schemeClr val="bg1"/>
                </a:solidFill>
                <a:latin typeface="Asap"/>
              </a:rPr>
              <a:t>TRANSPORT/AKTIVITETER</a:t>
            </a:r>
            <a:br>
              <a:rPr lang="nb-NO" sz="1200" cap="none">
                <a:latin typeface="Asap" pitchFamily="2" charset="0"/>
              </a:rPr>
            </a:br>
            <a:r>
              <a:rPr lang="nb-NO" sz="1200" cap="none">
                <a:solidFill>
                  <a:srgbClr val="006165"/>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6815" y="100494"/>
            <a:ext cx="2131060" cy="84518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178190" y="369070"/>
            <a:ext cx="6091880" cy="738664"/>
          </a:xfrm>
          <a:prstGeom prst="rect">
            <a:avLst/>
          </a:prstGeom>
          <a:noFill/>
        </p:spPr>
        <p:txBody>
          <a:bodyPr wrap="square" lIns="91440" tIns="45720" rIns="91440" bIns="45720" rtlCol="0" anchor="t">
            <a:spAutoFit/>
          </a:bodyPr>
          <a:lstStyle/>
          <a:p>
            <a:pPr algn="ctr"/>
            <a:r>
              <a:rPr lang="nb-NO" sz="2400" b="1" dirty="0">
                <a:latin typeface="Asap"/>
              </a:rPr>
              <a:t>Tjenester (transport/aktiviteter)</a:t>
            </a:r>
            <a:r>
              <a:rPr lang="nb-NO" dirty="0">
                <a:solidFill>
                  <a:srgbClr val="00B0F0"/>
                </a:solidFill>
                <a:latin typeface="Asap"/>
              </a:rPr>
              <a:t> </a:t>
            </a:r>
            <a:r>
              <a:rPr lang="nb-NO" dirty="0">
                <a:solidFill>
                  <a:srgbClr val="00B0F0"/>
                </a:solidFill>
              </a:rPr>
              <a:t> </a:t>
            </a:r>
          </a:p>
          <a:p>
            <a:pPr algn="ctr"/>
            <a:endParaRPr lang="nb-NO" dirty="0">
              <a:solidFill>
                <a:srgbClr val="00B0F0"/>
              </a:solidFill>
            </a:endParaRPr>
          </a:p>
        </p:txBody>
      </p:sp>
      <p:pic>
        <p:nvPicPr>
          <p:cNvPr id="9" name="Grafikk 8" descr="Buss med heldekkende fyll">
            <a:extLst>
              <a:ext uri="{FF2B5EF4-FFF2-40B4-BE49-F238E27FC236}">
                <a16:creationId xmlns:a16="http://schemas.microsoft.com/office/drawing/2014/main" id="{DA02688D-50C0-B726-6FE9-609AC618F38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564597" y="369070"/>
            <a:ext cx="705473" cy="705473"/>
          </a:xfrm>
          <a:prstGeom prst="rect">
            <a:avLst/>
          </a:prstGeom>
        </p:spPr>
      </p:pic>
      <p:pic>
        <p:nvPicPr>
          <p:cNvPr id="10" name="Grafikk 9" descr="Fottur med heldekkende fyll">
            <a:extLst>
              <a:ext uri="{FF2B5EF4-FFF2-40B4-BE49-F238E27FC236}">
                <a16:creationId xmlns:a16="http://schemas.microsoft.com/office/drawing/2014/main" id="{8C35CA1D-AE1D-77A0-7C6D-B70663126D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433084" y="525556"/>
            <a:ext cx="324275" cy="331798"/>
          </a:xfrm>
          <a:prstGeom prst="rect">
            <a:avLst/>
          </a:prstGeom>
        </p:spPr>
      </p:pic>
      <p:sp>
        <p:nvSpPr>
          <p:cNvPr id="7" name="TekstSylinder 6">
            <a:extLst>
              <a:ext uri="{FF2B5EF4-FFF2-40B4-BE49-F238E27FC236}">
                <a16:creationId xmlns:a16="http://schemas.microsoft.com/office/drawing/2014/main" id="{D69B6CD0-1106-68C6-F99F-E1349CFA4700}"/>
              </a:ext>
            </a:extLst>
          </p:cNvPr>
          <p:cNvSpPr txBox="1"/>
          <p:nvPr/>
        </p:nvSpPr>
        <p:spPr>
          <a:xfrm>
            <a:off x="3293052" y="1342319"/>
            <a:ext cx="3719434" cy="4770537"/>
          </a:xfrm>
          <a:prstGeom prst="rect">
            <a:avLst/>
          </a:prstGeom>
          <a:noFill/>
        </p:spPr>
        <p:txBody>
          <a:bodyPr wrap="square" lIns="91440" tIns="45720" rIns="91440" bIns="45720" anchor="t">
            <a:spAutoFit/>
          </a:bodyPr>
          <a:lstStyle/>
          <a:p>
            <a:r>
              <a:rPr lang="nb-NO" sz="1100" b="1" dirty="0">
                <a:solidFill>
                  <a:srgbClr val="333333"/>
                </a:solidFill>
                <a:latin typeface="Asap"/>
              </a:rPr>
              <a:t>Vår Kvalitetspolicy</a:t>
            </a:r>
            <a:endParaRPr lang="nb-NO" sz="1100" b="0" i="0" u="none" strike="noStrike" dirty="0">
              <a:solidFill>
                <a:srgbClr val="333333"/>
              </a:solidFill>
              <a:effectLst/>
              <a:latin typeface="Asap"/>
            </a:endParaRPr>
          </a:p>
          <a:p>
            <a:r>
              <a:rPr lang="nb-NO" sz="1100" b="0" i="0" u="none" strike="noStrike" dirty="0">
                <a:solidFill>
                  <a:srgbClr val="333333"/>
                </a:solidFill>
                <a:effectLst/>
                <a:latin typeface="Asap"/>
              </a:rPr>
              <a:t>Best Arctic AS</a:t>
            </a:r>
            <a:r>
              <a:rPr lang="nb-NO" sz="1100" dirty="0">
                <a:solidFill>
                  <a:srgbClr val="333333"/>
                </a:solidFill>
                <a:latin typeface="Asap"/>
              </a:rPr>
              <a:t>  og</a:t>
            </a:r>
            <a:r>
              <a:rPr lang="nb-NO" sz="1100" b="0" i="0" u="none" strike="noStrike" dirty="0">
                <a:solidFill>
                  <a:srgbClr val="333333"/>
                </a:solidFill>
                <a:effectLst/>
                <a:latin typeface="Asap"/>
              </a:rPr>
              <a:t> </a:t>
            </a:r>
            <a:r>
              <a:rPr lang="nb-NO" sz="1100" dirty="0">
                <a:solidFill>
                  <a:srgbClr val="333333"/>
                </a:solidFill>
                <a:latin typeface="Asap"/>
              </a:rPr>
              <a:t>Bussring AS skal</a:t>
            </a:r>
            <a:r>
              <a:rPr lang="nb-NO" sz="1100" b="0" i="0" u="none" strike="noStrike" dirty="0">
                <a:solidFill>
                  <a:srgbClr val="333333"/>
                </a:solidFill>
                <a:effectLst/>
                <a:latin typeface="Asap"/>
              </a:rPr>
              <a:t> utføre tjenester og levere produkter med riktig kvalitet og i overensstemmelse med inngåtte avtaler. Kunder og ansatte skal tas med på søk etter forbedringer og utvikling av tjenester. </a:t>
            </a:r>
            <a:r>
              <a:rPr lang="nb-NO" sz="1100" dirty="0">
                <a:solidFill>
                  <a:srgbClr val="333333"/>
                </a:solidFill>
                <a:latin typeface="Asap"/>
              </a:rPr>
              <a:t>Bedriftene</a:t>
            </a:r>
            <a:r>
              <a:rPr lang="nb-NO" sz="1100" b="0" i="0" u="none" strike="noStrike" dirty="0">
                <a:solidFill>
                  <a:srgbClr val="333333"/>
                </a:solidFill>
                <a:effectLst/>
                <a:latin typeface="Asap"/>
              </a:rPr>
              <a:t> skal holde seg oppdatert på lover og forskrifter som gjelder for bedriftens virksomhetsområde.</a:t>
            </a:r>
          </a:p>
          <a:p>
            <a:r>
              <a:rPr lang="nb-NO" sz="1100" b="0" i="0" u="none" strike="noStrike" dirty="0">
                <a:solidFill>
                  <a:srgbClr val="333333"/>
                </a:solidFill>
                <a:effectLst/>
                <a:latin typeface="Asap"/>
              </a:rPr>
              <a:t>Vårt hovedfokus </a:t>
            </a:r>
            <a:r>
              <a:rPr lang="nb-NO" sz="1100" dirty="0">
                <a:solidFill>
                  <a:srgbClr val="333333"/>
                </a:solidFill>
                <a:latin typeface="Asap"/>
              </a:rPr>
              <a:t>er</a:t>
            </a:r>
            <a:r>
              <a:rPr lang="nb-NO" sz="1100" b="0" i="0" u="none" strike="noStrike" dirty="0">
                <a:solidFill>
                  <a:srgbClr val="333333"/>
                </a:solidFill>
                <a:effectLst/>
                <a:latin typeface="Asap"/>
              </a:rPr>
              <a:t> vår evne til å levere med forståelse av kundens behov og hvordan vi innfrir behov. Vårt verdigrunnlag består av visjon, omdømmeverdier og grunnverdier. </a:t>
            </a:r>
          </a:p>
          <a:p>
            <a:r>
              <a:rPr lang="nb-NO" sz="1100" b="0" i="0" u="none" strike="noStrike" dirty="0">
                <a:solidFill>
                  <a:srgbClr val="333333"/>
                </a:solidFill>
                <a:effectLst/>
                <a:latin typeface="Asap"/>
              </a:rPr>
              <a:t>Ved hjelp av </a:t>
            </a:r>
            <a:r>
              <a:rPr lang="nb-NO" sz="1100" dirty="0">
                <a:solidFill>
                  <a:srgbClr val="333333"/>
                </a:solidFill>
                <a:latin typeface="Asap"/>
              </a:rPr>
              <a:t>kundeundersøkelser, tilbakemeldinger</a:t>
            </a:r>
            <a:r>
              <a:rPr lang="nb-NO" sz="1100" b="0" i="0" u="none" strike="noStrike" dirty="0">
                <a:solidFill>
                  <a:srgbClr val="333333"/>
                </a:solidFill>
                <a:effectLst/>
                <a:latin typeface="Asap"/>
              </a:rPr>
              <a:t> fra kunder og avviksrapporter vil vi påse at kvaliteten på produkt og tjenesten til enhver tid er tilfredsstillende. Ved hjelp av sikker jobbanalyse, instrukser, prosedyrer og sjekklister vil vi sikre oss at det blir utført trygg kvalitet og miljøbevisste produkter og tjenester. Vi vil sikre oss at </a:t>
            </a:r>
            <a:r>
              <a:rPr lang="nb-NO" sz="1100" dirty="0">
                <a:solidFill>
                  <a:srgbClr val="333333"/>
                </a:solidFill>
                <a:latin typeface="Asap"/>
              </a:rPr>
              <a:t>leveranse av planlagte</a:t>
            </a:r>
            <a:r>
              <a:rPr lang="nb-NO" sz="1100" b="0" i="0" u="none" strike="noStrike" dirty="0">
                <a:solidFill>
                  <a:srgbClr val="333333"/>
                </a:solidFill>
                <a:effectLst/>
                <a:latin typeface="Asap"/>
              </a:rPr>
              <a:t> produkter og tjenester blir gjennomført etter de krav som gjelder til opplæring og i forhold til gjeldende </a:t>
            </a:r>
            <a:r>
              <a:rPr lang="nb-NO" sz="1100" dirty="0">
                <a:solidFill>
                  <a:srgbClr val="333333"/>
                </a:solidFill>
                <a:latin typeface="Asap"/>
              </a:rPr>
              <a:t>lover, slik</a:t>
            </a:r>
            <a:r>
              <a:rPr lang="nb-NO" sz="1100" b="0" i="0" u="none" strike="noStrike" dirty="0">
                <a:solidFill>
                  <a:srgbClr val="333333"/>
                </a:solidFill>
                <a:effectLst/>
                <a:latin typeface="Asap"/>
              </a:rPr>
              <a:t> at </a:t>
            </a:r>
            <a:r>
              <a:rPr lang="nb-NO" sz="1100" dirty="0">
                <a:solidFill>
                  <a:srgbClr val="333333"/>
                </a:solidFill>
                <a:latin typeface="Asap"/>
              </a:rPr>
              <a:t>kundene</a:t>
            </a:r>
            <a:r>
              <a:rPr lang="nb-NO" sz="1100" b="0" i="0" u="none" strike="noStrike" dirty="0">
                <a:solidFill>
                  <a:srgbClr val="333333"/>
                </a:solidFill>
                <a:effectLst/>
                <a:latin typeface="Asap"/>
              </a:rPr>
              <a:t> kan føle seg </a:t>
            </a:r>
            <a:r>
              <a:rPr lang="nb-NO" sz="1100" dirty="0">
                <a:solidFill>
                  <a:srgbClr val="333333"/>
                </a:solidFill>
                <a:latin typeface="Asap"/>
              </a:rPr>
              <a:t>trygge</a:t>
            </a:r>
            <a:r>
              <a:rPr lang="nb-NO" sz="1100" b="0" i="0" u="none" strike="noStrike" dirty="0">
                <a:solidFill>
                  <a:srgbClr val="333333"/>
                </a:solidFill>
                <a:effectLst/>
                <a:latin typeface="Asap"/>
              </a:rPr>
              <a:t> på at vi gjennomfører oppdrag på en ansvarlig måte.</a:t>
            </a:r>
          </a:p>
          <a:p>
            <a:endParaRPr lang="nb-NO" sz="1100" dirty="0">
              <a:solidFill>
                <a:srgbClr val="333333"/>
              </a:solidFill>
              <a:latin typeface="Asap"/>
            </a:endParaRPr>
          </a:p>
          <a:p>
            <a:r>
              <a:rPr lang="nb-NO" sz="1100" b="1" i="0" u="none" strike="noStrike" dirty="0">
                <a:solidFill>
                  <a:srgbClr val="333333"/>
                </a:solidFill>
                <a:effectLst/>
                <a:latin typeface="Asap"/>
              </a:rPr>
              <a:t>Mål: </a:t>
            </a:r>
            <a:r>
              <a:rPr lang="nb-NO" sz="1100" b="1" dirty="0">
                <a:solidFill>
                  <a:srgbClr val="333333"/>
                </a:solidFill>
                <a:latin typeface="Asap"/>
              </a:rPr>
              <a:t>F</a:t>
            </a:r>
            <a:r>
              <a:rPr lang="nb-NO" sz="1100" b="1" i="0" u="none" strike="noStrike" dirty="0">
                <a:solidFill>
                  <a:srgbClr val="333333"/>
                </a:solidFill>
                <a:effectLst/>
                <a:latin typeface="Asap"/>
              </a:rPr>
              <a:t>ornøyde kunder.</a:t>
            </a:r>
            <a:r>
              <a:rPr lang="nb-NO" sz="1100" b="1" dirty="0">
                <a:solidFill>
                  <a:srgbClr val="333333"/>
                </a:solidFill>
                <a:latin typeface="Asap"/>
                <a:ea typeface="Open Sans"/>
                <a:cs typeface="Open Sans"/>
              </a:rPr>
              <a:t> </a:t>
            </a:r>
          </a:p>
          <a:p>
            <a:r>
              <a:rPr lang="nb-NO" sz="1100" b="1" dirty="0">
                <a:solidFill>
                  <a:srgbClr val="333333"/>
                </a:solidFill>
                <a:latin typeface="Asap"/>
              </a:rPr>
              <a:t>Mål: Null reklamasjoner</a:t>
            </a:r>
            <a:r>
              <a:rPr lang="nb-NO" sz="1100" b="1" i="0" u="none" strike="noStrike" dirty="0">
                <a:solidFill>
                  <a:srgbClr val="333333"/>
                </a:solidFill>
                <a:effectLst/>
                <a:latin typeface="Asap"/>
              </a:rPr>
              <a:t> .</a:t>
            </a:r>
            <a:endParaRPr lang="nb-NO" sz="1100" b="1" i="0" u="none" strike="noStrike" dirty="0">
              <a:solidFill>
                <a:srgbClr val="000000"/>
              </a:solidFill>
              <a:effectLst/>
              <a:latin typeface="Asap"/>
              <a:ea typeface="Open Sans" panose="020B0606030504020204" pitchFamily="34" charset="0"/>
              <a:cs typeface="Open Sans" panose="020B0606030504020204" pitchFamily="34" charset="0"/>
            </a:endParaRPr>
          </a:p>
          <a:p>
            <a:pPr algn="l"/>
            <a:endParaRPr lang="nb-NO" b="0" i="0" u="none" strike="noStrike" dirty="0">
              <a:solidFill>
                <a:srgbClr val="333333"/>
              </a:solidFill>
              <a:effectLst/>
              <a:latin typeface="Open Sans" panose="020B0606030504020204" pitchFamily="34" charset="0"/>
            </a:endParaRPr>
          </a:p>
        </p:txBody>
      </p:sp>
      <p:sp>
        <p:nvSpPr>
          <p:cNvPr id="5" name="TekstSylinder 4">
            <a:extLst>
              <a:ext uri="{FF2B5EF4-FFF2-40B4-BE49-F238E27FC236}">
                <a16:creationId xmlns:a16="http://schemas.microsoft.com/office/drawing/2014/main" id="{CD33AE7F-3C8F-216A-374D-6C9CC479AEF3}"/>
              </a:ext>
            </a:extLst>
          </p:cNvPr>
          <p:cNvSpPr txBox="1"/>
          <p:nvPr/>
        </p:nvSpPr>
        <p:spPr>
          <a:xfrm>
            <a:off x="7224130" y="1342319"/>
            <a:ext cx="4032093" cy="3816429"/>
          </a:xfrm>
          <a:prstGeom prst="rect">
            <a:avLst/>
          </a:prstGeom>
          <a:noFill/>
        </p:spPr>
        <p:txBody>
          <a:bodyPr wrap="square">
            <a:spAutoFit/>
          </a:bodyPr>
          <a:lstStyle/>
          <a:p>
            <a:endParaRPr lang="nb-NO" sz="1100" b="0" i="0" u="none" strike="noStrike" dirty="0">
              <a:solidFill>
                <a:srgbClr val="333333"/>
              </a:solidFill>
              <a:effectLst/>
              <a:latin typeface="Asap"/>
            </a:endParaRPr>
          </a:p>
          <a:p>
            <a:r>
              <a:rPr lang="nb-NO" sz="1100" b="1" dirty="0">
                <a:solidFill>
                  <a:srgbClr val="333333"/>
                </a:solidFill>
                <a:latin typeface="Asap"/>
              </a:rPr>
              <a:t>Service og kundebehandling</a:t>
            </a:r>
            <a:endParaRPr lang="nb-NO" sz="1100" b="0" i="0" u="none" strike="noStrike" dirty="0">
              <a:solidFill>
                <a:srgbClr val="333333"/>
              </a:solidFill>
              <a:effectLst/>
              <a:latin typeface="Asap"/>
            </a:endParaRPr>
          </a:p>
          <a:p>
            <a:r>
              <a:rPr lang="nb-NO" sz="1100" b="0" i="0" u="none" strike="noStrike" dirty="0">
                <a:solidFill>
                  <a:srgbClr val="333333"/>
                </a:solidFill>
                <a:effectLst/>
                <a:latin typeface="Asap"/>
              </a:rPr>
              <a:t>Bedriften legger stor vekt på servicekvaliteten. Alle ansatte er kjent med bedriftens kvalitets- og miljømål. De er likeledes innforstått med at bedriftens servicenivå er avhengig av personlig kvalitet.</a:t>
            </a:r>
          </a:p>
          <a:p>
            <a:endParaRPr lang="nb-NO" sz="1100" b="1" i="0" u="none" strike="noStrike" dirty="0">
              <a:solidFill>
                <a:srgbClr val="333333"/>
              </a:solidFill>
              <a:effectLst/>
              <a:latin typeface="Asap" pitchFamily="2" charset="0"/>
            </a:endParaRPr>
          </a:p>
          <a:p>
            <a:r>
              <a:rPr lang="nb-NO" sz="1100" b="1" i="0" u="none" strike="noStrike" dirty="0">
                <a:solidFill>
                  <a:srgbClr val="333333"/>
                </a:solidFill>
                <a:effectLst/>
                <a:latin typeface="Asap"/>
              </a:rPr>
              <a:t>Vi definerer bedriftens servicekvalitet slik:</a:t>
            </a:r>
            <a:endParaRPr lang="nb-NO" sz="1100" b="0" i="0" u="none" strike="noStrike" dirty="0">
              <a:solidFill>
                <a:srgbClr val="333333"/>
              </a:solidFill>
              <a:effectLst/>
              <a:latin typeface="Asap"/>
            </a:endParaRPr>
          </a:p>
          <a:p>
            <a:r>
              <a:rPr lang="nb-NO" sz="1100" b="0" i="0" u="none" strike="noStrike" dirty="0">
                <a:solidFill>
                  <a:srgbClr val="333333"/>
                </a:solidFill>
                <a:effectLst/>
                <a:latin typeface="Asap"/>
              </a:rPr>
              <a:t>Varde sertifisert , tilgjengelighet (telefon, e-mail, </a:t>
            </a:r>
            <a:r>
              <a:rPr lang="nb-NO" sz="1100" b="0" i="0" u="none" strike="noStrike" dirty="0" err="1">
                <a:solidFill>
                  <a:srgbClr val="333333"/>
                </a:solidFill>
                <a:effectLst/>
                <a:latin typeface="Asap"/>
              </a:rPr>
              <a:t>SoMe</a:t>
            </a:r>
            <a:r>
              <a:rPr lang="nb-NO" sz="1100" b="0" i="0" u="none" strike="noStrike" dirty="0">
                <a:solidFill>
                  <a:srgbClr val="333333"/>
                </a:solidFill>
                <a:effectLst/>
                <a:latin typeface="Asap"/>
              </a:rPr>
              <a:t>, o.l.), informasjon (beskjeder, meldinger, </a:t>
            </a:r>
            <a:r>
              <a:rPr lang="nb-NO" sz="1100" b="0" i="0" u="none" strike="noStrike" dirty="0" err="1">
                <a:solidFill>
                  <a:srgbClr val="333333"/>
                </a:solidFill>
                <a:effectLst/>
                <a:latin typeface="Asap"/>
              </a:rPr>
              <a:t>o.l</a:t>
            </a:r>
            <a:r>
              <a:rPr lang="nb-NO" sz="1100" b="0" i="0" u="none" strike="noStrike" dirty="0">
                <a:solidFill>
                  <a:srgbClr val="333333"/>
                </a:solidFill>
                <a:effectLst/>
                <a:latin typeface="Asap"/>
              </a:rPr>
              <a:t>), kommunikasjon (språkbruk), adferd (oppførsel, holdninger og verdier), utseende (klær, hygiene), ansvarsfølelse</a:t>
            </a:r>
            <a:r>
              <a:rPr lang="nb-NO" sz="1100" dirty="0">
                <a:solidFill>
                  <a:srgbClr val="333333"/>
                </a:solidFill>
                <a:latin typeface="Asap"/>
              </a:rPr>
              <a:t>, </a:t>
            </a:r>
            <a:r>
              <a:rPr lang="nb-NO" sz="1100" b="0" i="0" u="none" strike="noStrike" dirty="0">
                <a:solidFill>
                  <a:srgbClr val="333333"/>
                </a:solidFill>
                <a:effectLst/>
                <a:latin typeface="Asap"/>
              </a:rPr>
              <a:t>gjenkjøp</a:t>
            </a:r>
            <a:r>
              <a:rPr lang="nb-NO" sz="1100" dirty="0">
                <a:solidFill>
                  <a:srgbClr val="333333"/>
                </a:solidFill>
                <a:latin typeface="Asap"/>
              </a:rPr>
              <a:t>.</a:t>
            </a:r>
            <a:endParaRPr lang="nb-NO" sz="1100" b="0" i="0" u="none" strike="noStrike" dirty="0">
              <a:solidFill>
                <a:srgbClr val="333333"/>
              </a:solidFill>
              <a:effectLst/>
              <a:latin typeface="Asap"/>
            </a:endParaRPr>
          </a:p>
          <a:p>
            <a:endParaRPr lang="nb-NO" sz="1100" b="1" i="0" u="none" strike="noStrike" dirty="0">
              <a:solidFill>
                <a:srgbClr val="333333"/>
              </a:solidFill>
              <a:effectLst/>
              <a:latin typeface="Asap" pitchFamily="2" charset="0"/>
            </a:endParaRPr>
          </a:p>
          <a:p>
            <a:r>
              <a:rPr lang="nb-NO" sz="1100" b="1" i="0" u="none" strike="noStrike" dirty="0">
                <a:solidFill>
                  <a:srgbClr val="333333"/>
                </a:solidFill>
                <a:effectLst/>
                <a:latin typeface="Asap"/>
              </a:rPr>
              <a:t>Vi måler servicekvalitet på tilbakemelding fra kunder, gjenkjøp, sykefravær og avvik. </a:t>
            </a:r>
            <a:endParaRPr lang="nb-NO" sz="1100" b="0" i="0" u="none" strike="noStrike" dirty="0">
              <a:solidFill>
                <a:srgbClr val="333333"/>
              </a:solidFill>
              <a:effectLst/>
              <a:latin typeface="Asap"/>
            </a:endParaRPr>
          </a:p>
          <a:p>
            <a:r>
              <a:rPr lang="nb-NO" sz="1100" b="0" i="0" u="none" strike="noStrike" dirty="0">
                <a:solidFill>
                  <a:srgbClr val="333333"/>
                </a:solidFill>
                <a:effectLst/>
                <a:latin typeface="Asap"/>
              </a:rPr>
              <a:t>Sykefravær, åpenbare konfliktsituasjoner internt og eksternt, uhell</a:t>
            </a:r>
            <a:r>
              <a:rPr lang="nb-NO" sz="1100" dirty="0">
                <a:solidFill>
                  <a:srgbClr val="333333"/>
                </a:solidFill>
                <a:latin typeface="Asap"/>
              </a:rPr>
              <a:t>, </a:t>
            </a:r>
            <a:r>
              <a:rPr lang="nb-NO" sz="1100" b="0" i="0" u="none" strike="noStrike" dirty="0">
                <a:solidFill>
                  <a:srgbClr val="333333"/>
                </a:solidFill>
                <a:effectLst/>
                <a:latin typeface="Asap"/>
              </a:rPr>
              <a:t>ulykker</a:t>
            </a:r>
            <a:r>
              <a:rPr lang="nb-NO" sz="1100" dirty="0">
                <a:solidFill>
                  <a:srgbClr val="333333"/>
                </a:solidFill>
                <a:latin typeface="Asap"/>
              </a:rPr>
              <a:t>, </a:t>
            </a:r>
            <a:r>
              <a:rPr lang="nb-NO" sz="1100" b="0" i="0" u="none" strike="noStrike" dirty="0">
                <a:solidFill>
                  <a:srgbClr val="333333"/>
                </a:solidFill>
                <a:effectLst/>
                <a:latin typeface="Asap"/>
              </a:rPr>
              <a:t>reklamasjon</a:t>
            </a:r>
            <a:r>
              <a:rPr lang="nb-NO" sz="1100" dirty="0">
                <a:solidFill>
                  <a:srgbClr val="333333"/>
                </a:solidFill>
                <a:latin typeface="Asap"/>
              </a:rPr>
              <a:t> og </a:t>
            </a:r>
            <a:r>
              <a:rPr lang="nb-NO" sz="1100" b="0" i="0" u="none" strike="noStrike" dirty="0">
                <a:solidFill>
                  <a:srgbClr val="333333"/>
                </a:solidFill>
                <a:effectLst/>
                <a:latin typeface="Asap"/>
              </a:rPr>
              <a:t>tilbakemeldinger</a:t>
            </a:r>
            <a:r>
              <a:rPr lang="nb-NO" sz="1100" dirty="0">
                <a:solidFill>
                  <a:srgbClr val="333333"/>
                </a:solidFill>
                <a:latin typeface="Asap"/>
              </a:rPr>
              <a:t>.</a:t>
            </a:r>
            <a:endParaRPr lang="nb-NO" sz="1100" b="0" i="0" u="none" strike="noStrike" dirty="0">
              <a:solidFill>
                <a:srgbClr val="333333"/>
              </a:solidFill>
              <a:effectLst/>
              <a:latin typeface="Asap"/>
            </a:endParaRPr>
          </a:p>
          <a:p>
            <a:r>
              <a:rPr lang="nb-NO" sz="1100" b="0" i="0" u="none" strike="noStrike" dirty="0">
                <a:solidFill>
                  <a:srgbClr val="333333"/>
                </a:solidFill>
                <a:effectLst/>
                <a:latin typeface="Asap"/>
              </a:rPr>
              <a:t>Ovennevnte avgjør hyppigheten av </a:t>
            </a:r>
            <a:r>
              <a:rPr lang="nb-NO" sz="1100" dirty="0">
                <a:solidFill>
                  <a:srgbClr val="333333"/>
                </a:solidFill>
                <a:latin typeface="Asap"/>
              </a:rPr>
              <a:t>oppdateringer</a:t>
            </a:r>
            <a:r>
              <a:rPr lang="nb-NO" sz="1100" b="0" i="0" u="none" strike="noStrike" dirty="0">
                <a:solidFill>
                  <a:srgbClr val="333333"/>
                </a:solidFill>
                <a:effectLst/>
                <a:latin typeface="Asap"/>
              </a:rPr>
              <a:t> når det gjelder kunnskap om service og bedriftens servicenivå.</a:t>
            </a:r>
          </a:p>
          <a:p>
            <a:r>
              <a:rPr lang="nb-NO" sz="1100" b="0" i="0" u="none" strike="noStrike" dirty="0">
                <a:solidFill>
                  <a:srgbClr val="333333"/>
                </a:solidFill>
                <a:effectLst/>
                <a:latin typeface="Asap"/>
              </a:rPr>
              <a:t>Daglig leder er ansvarlig for at bedriftens kvalitetspolitikk er forstått av alle ansatte, og at den gjennomføres i det praktiske arbeidet.</a:t>
            </a:r>
            <a:r>
              <a:rPr lang="nb-NO" sz="1100" dirty="0">
                <a:solidFill>
                  <a:srgbClr val="333333"/>
                </a:solidFill>
                <a:latin typeface="Asap"/>
              </a:rPr>
              <a:t> </a:t>
            </a:r>
          </a:p>
        </p:txBody>
      </p:sp>
    </p:spTree>
    <p:extLst>
      <p:ext uri="{BB962C8B-B14F-4D97-AF65-F5344CB8AC3E}">
        <p14:creationId xmlns:p14="http://schemas.microsoft.com/office/powerpoint/2010/main" val="890078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1" y="0"/>
            <a:ext cx="3021496"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b="1" cap="none">
                <a:solidFill>
                  <a:schemeClr val="bg1"/>
                </a:solidFill>
                <a:latin typeface="Asap"/>
              </a:rPr>
              <a:t>TJENESTER</a:t>
            </a:r>
            <a:br>
              <a:rPr lang="nb-NO" sz="1200" b="1" cap="none">
                <a:latin typeface="Asap" pitchFamily="2" charset="0"/>
              </a:rPr>
            </a:br>
            <a:r>
              <a:rPr lang="nb-NO" sz="1200" b="1" cap="none">
                <a:solidFill>
                  <a:schemeClr val="bg1"/>
                </a:solidFill>
                <a:latin typeface="Asap"/>
              </a:rPr>
              <a:t>TRANSPORT/AKTIVITETER</a:t>
            </a:r>
            <a:br>
              <a:rPr lang="nb-NO" sz="1200" cap="none">
                <a:latin typeface="Asap" pitchFamily="2" charset="0"/>
              </a:rPr>
            </a:br>
            <a:r>
              <a:rPr lang="nb-NO" sz="1200" cap="none">
                <a:solidFill>
                  <a:srgbClr val="006165"/>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6505733" y="945679"/>
            <a:ext cx="3688591" cy="5083646"/>
          </a:xfrm>
          <a:noFill/>
        </p:spPr>
        <p:txBody>
          <a:bodyPr/>
          <a:lstStyle/>
          <a:p>
            <a:pPr marL="0" indent="0" algn="ctr">
              <a:buNone/>
            </a:pPr>
            <a:endParaRPr lang="nb-NO" dirty="0"/>
          </a:p>
          <a:p>
            <a:endParaRPr lang="nb-NO"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6815" y="100494"/>
            <a:ext cx="2131060" cy="84518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135370" y="324530"/>
            <a:ext cx="5745892" cy="1015663"/>
          </a:xfrm>
          <a:prstGeom prst="rect">
            <a:avLst/>
          </a:prstGeom>
          <a:noFill/>
        </p:spPr>
        <p:txBody>
          <a:bodyPr wrap="square" lIns="91440" tIns="45720" rIns="91440" bIns="45720" rtlCol="0" anchor="t">
            <a:spAutoFit/>
          </a:bodyPr>
          <a:lstStyle/>
          <a:p>
            <a:pPr algn="ctr"/>
            <a:r>
              <a:rPr lang="nb-NO" sz="2400" b="1" dirty="0">
                <a:latin typeface="Asap"/>
              </a:rPr>
              <a:t>Tjenester (transport/aktiviteter)</a:t>
            </a:r>
          </a:p>
          <a:p>
            <a:pPr algn="ctr"/>
            <a:endParaRPr lang="nb-NO" dirty="0">
              <a:solidFill>
                <a:srgbClr val="00B0F0"/>
              </a:solidFill>
              <a:latin typeface="Asap"/>
            </a:endParaRPr>
          </a:p>
          <a:p>
            <a:pPr algn="ctr"/>
            <a:r>
              <a:rPr lang="nb-NO" dirty="0">
                <a:solidFill>
                  <a:srgbClr val="00B0F0"/>
                </a:solidFill>
              </a:rPr>
              <a:t> </a:t>
            </a:r>
          </a:p>
        </p:txBody>
      </p:sp>
      <p:pic>
        <p:nvPicPr>
          <p:cNvPr id="9" name="Grafikk 8" descr="Buss med heldekkende fyll">
            <a:extLst>
              <a:ext uri="{FF2B5EF4-FFF2-40B4-BE49-F238E27FC236}">
                <a16:creationId xmlns:a16="http://schemas.microsoft.com/office/drawing/2014/main" id="{DA02688D-50C0-B726-6FE9-609AC618F38B}"/>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88851" y="221748"/>
            <a:ext cx="705473" cy="705473"/>
          </a:xfrm>
          <a:prstGeom prst="rect">
            <a:avLst/>
          </a:prstGeom>
        </p:spPr>
      </p:pic>
      <p:pic>
        <p:nvPicPr>
          <p:cNvPr id="10" name="Grafikk 9" descr="Fottur med heldekkende fyll">
            <a:extLst>
              <a:ext uri="{FF2B5EF4-FFF2-40B4-BE49-F238E27FC236}">
                <a16:creationId xmlns:a16="http://schemas.microsoft.com/office/drawing/2014/main" id="{8C35CA1D-AE1D-77A0-7C6D-B70663126D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251771" y="357187"/>
            <a:ext cx="324275" cy="331798"/>
          </a:xfrm>
          <a:prstGeom prst="rect">
            <a:avLst/>
          </a:prstGeom>
        </p:spPr>
      </p:pic>
      <p:sp>
        <p:nvSpPr>
          <p:cNvPr id="7" name="TekstSylinder 6">
            <a:extLst>
              <a:ext uri="{FF2B5EF4-FFF2-40B4-BE49-F238E27FC236}">
                <a16:creationId xmlns:a16="http://schemas.microsoft.com/office/drawing/2014/main" id="{D69B6CD0-1106-68C6-F99F-E1349CFA4700}"/>
              </a:ext>
            </a:extLst>
          </p:cNvPr>
          <p:cNvSpPr txBox="1"/>
          <p:nvPr/>
        </p:nvSpPr>
        <p:spPr>
          <a:xfrm>
            <a:off x="3244021" y="1211106"/>
            <a:ext cx="4045024" cy="5016758"/>
          </a:xfrm>
          <a:prstGeom prst="rect">
            <a:avLst/>
          </a:prstGeom>
          <a:noFill/>
        </p:spPr>
        <p:txBody>
          <a:bodyPr wrap="square" lIns="91440" tIns="45720" rIns="91440" bIns="45720" anchor="t">
            <a:spAutoFit/>
          </a:bodyPr>
          <a:lstStyle/>
          <a:p>
            <a:r>
              <a:rPr lang="nb-NO" sz="1100" b="1" dirty="0">
                <a:solidFill>
                  <a:srgbClr val="333333"/>
                </a:solidFill>
                <a:latin typeface="Asap"/>
              </a:rPr>
              <a:t>Vår Trafikksikkerhetspolicy</a:t>
            </a:r>
            <a:endParaRPr lang="nb-NO" sz="1100" b="0" i="0" u="none" strike="noStrike" dirty="0">
              <a:solidFill>
                <a:srgbClr val="333333"/>
              </a:solidFill>
              <a:effectLst/>
              <a:latin typeface="Asap"/>
            </a:endParaRPr>
          </a:p>
          <a:p>
            <a:r>
              <a:rPr lang="nb-NO" sz="1100" dirty="0">
                <a:solidFill>
                  <a:srgbClr val="333333"/>
                </a:solidFill>
                <a:latin typeface="Asap"/>
              </a:rPr>
              <a:t>Bussring  sitt styringssystem  for trafikksikkerhet  er oppbygd etter ISO 39001. Systemet skal ivareta alle trafikksikkerhetsmessige aspekter. Trafikksikkerhet er ett lederansvar og skal prioriteres. Bussring skal følge trafikkbestemmelsene, ta hensyn til egen og andres sikkerhet samt ha en trygg og sikker kjørestil for å unngå skader og ulykker. Bedriften har plikt og ansvar for å overvåke og følge opp sjåfører i forhold til kjørestil. Dette for å kunne følge opp trafikksikkerhetsarbeidet. Dataene gjennomgås sammen med sjåførene i oppfølgingssamtaler og sjåførmøter.</a:t>
            </a:r>
            <a:endParaRPr lang="nb-NO" sz="1100" b="1" dirty="0">
              <a:solidFill>
                <a:srgbClr val="333333"/>
              </a:solidFill>
              <a:latin typeface="Asap"/>
            </a:endParaRPr>
          </a:p>
          <a:p>
            <a:endParaRPr lang="nb-NO" sz="1100" b="1" dirty="0">
              <a:solidFill>
                <a:srgbClr val="333333"/>
              </a:solidFill>
              <a:latin typeface="Asap"/>
            </a:endParaRPr>
          </a:p>
          <a:p>
            <a:r>
              <a:rPr lang="nb-NO" sz="1100" b="1" dirty="0">
                <a:solidFill>
                  <a:srgbClr val="333333"/>
                </a:solidFill>
                <a:latin typeface="Asap"/>
              </a:rPr>
              <a:t>Opplæring i trafikksikkerhet og skadeforebyggende arbeid:</a:t>
            </a:r>
          </a:p>
          <a:p>
            <a:pPr marL="171450" indent="-171450">
              <a:buFontTx/>
              <a:buChar char="-"/>
            </a:pPr>
            <a:r>
              <a:rPr lang="nb-NO" sz="1100" dirty="0">
                <a:solidFill>
                  <a:srgbClr val="333333"/>
                </a:solidFill>
                <a:latin typeface="Asap"/>
              </a:rPr>
              <a:t>Alle våre sjåfører skal gjennomføre</a:t>
            </a:r>
          </a:p>
          <a:p>
            <a:r>
              <a:rPr lang="nb-NO" sz="1100" dirty="0">
                <a:solidFill>
                  <a:srgbClr val="333333"/>
                </a:solidFill>
                <a:latin typeface="Asap"/>
              </a:rPr>
              <a:t>     trafikksikkerhetskurs og beredskapsøvelser hvert 3 år.</a:t>
            </a:r>
          </a:p>
          <a:p>
            <a:pPr marL="171450" indent="-171450">
              <a:buFontTx/>
              <a:buChar char="-"/>
            </a:pPr>
            <a:r>
              <a:rPr lang="nb-NO" sz="1100" dirty="0">
                <a:solidFill>
                  <a:srgbClr val="333333"/>
                </a:solidFill>
                <a:latin typeface="Asap"/>
              </a:rPr>
              <a:t>Alle ansatte skal ha en grundig opplæring i forhold til trafikksikkerhet, holdninger og adferd i trafikken. Vi har som mål å ha ansvarsbevisste, profesjonelle ansatte som følger lover, regler og andre krav.</a:t>
            </a:r>
          </a:p>
          <a:p>
            <a:pPr marL="171450" indent="-171450">
              <a:buFontTx/>
              <a:buChar char="-"/>
            </a:pPr>
            <a:r>
              <a:rPr lang="nb-NO" sz="1100" dirty="0">
                <a:solidFill>
                  <a:srgbClr val="333333"/>
                </a:solidFill>
                <a:latin typeface="Asap"/>
              </a:rPr>
              <a:t>Alle våre sjåfører blir sjekket ut for grunnleggende førerkompetanse.</a:t>
            </a:r>
          </a:p>
          <a:p>
            <a:pPr marL="171450" indent="-171450">
              <a:buFontTx/>
              <a:buChar char="-"/>
            </a:pPr>
            <a:r>
              <a:rPr lang="nb-NO" sz="1100" dirty="0">
                <a:solidFill>
                  <a:srgbClr val="333333"/>
                </a:solidFill>
                <a:latin typeface="Asap"/>
              </a:rPr>
              <a:t>Alle sjåfører får opplæring i bruk av kjøretøy.</a:t>
            </a:r>
          </a:p>
          <a:p>
            <a:pPr marL="171450" indent="-171450">
              <a:buFontTx/>
              <a:buChar char="-"/>
            </a:pPr>
            <a:r>
              <a:rPr lang="nb-NO" sz="1100" dirty="0">
                <a:solidFill>
                  <a:srgbClr val="333333"/>
                </a:solidFill>
                <a:latin typeface="Asap"/>
              </a:rPr>
              <a:t>Alle sjåfører får opplæring i HMSK-systemet, trafikksikkerhets krav og gjennomgang av våre kvalitet, miljø og trafikksikkerhets policyer.</a:t>
            </a:r>
          </a:p>
          <a:p>
            <a:endParaRPr lang="nb-NO" sz="1100" dirty="0">
              <a:solidFill>
                <a:srgbClr val="333333"/>
              </a:solidFill>
              <a:latin typeface="Asap"/>
            </a:endParaRPr>
          </a:p>
          <a:p>
            <a:r>
              <a:rPr lang="nb-NO" sz="1100" b="1" dirty="0">
                <a:solidFill>
                  <a:srgbClr val="333333"/>
                </a:solidFill>
                <a:latin typeface="Asap"/>
              </a:rPr>
              <a:t>Mål : Sikker arbeidsplass</a:t>
            </a:r>
          </a:p>
          <a:p>
            <a:r>
              <a:rPr lang="nb-NO" sz="1100" b="1" dirty="0">
                <a:solidFill>
                  <a:srgbClr val="333333"/>
                </a:solidFill>
                <a:latin typeface="Asap"/>
              </a:rPr>
              <a:t>Mål: Null skader og ulykker.</a:t>
            </a:r>
          </a:p>
          <a:p>
            <a:pPr algn="l"/>
            <a:endParaRPr lang="nb-NO" sz="1200" b="0" i="0" u="none" strike="noStrike" dirty="0">
              <a:solidFill>
                <a:srgbClr val="333333"/>
              </a:solidFill>
              <a:effectLst/>
              <a:latin typeface="Open Sans" panose="020B0606030504020204" pitchFamily="34" charset="0"/>
            </a:endParaRPr>
          </a:p>
        </p:txBody>
      </p:sp>
      <p:sp>
        <p:nvSpPr>
          <p:cNvPr id="4" name="TekstSylinder 3">
            <a:extLst>
              <a:ext uri="{FF2B5EF4-FFF2-40B4-BE49-F238E27FC236}">
                <a16:creationId xmlns:a16="http://schemas.microsoft.com/office/drawing/2014/main" id="{B7D5D7DB-28E3-CE1E-D183-2AC1162F3753}"/>
              </a:ext>
            </a:extLst>
          </p:cNvPr>
          <p:cNvSpPr txBox="1"/>
          <p:nvPr/>
        </p:nvSpPr>
        <p:spPr>
          <a:xfrm>
            <a:off x="7511569" y="1211106"/>
            <a:ext cx="4300537" cy="5186035"/>
          </a:xfrm>
          <a:prstGeom prst="rect">
            <a:avLst/>
          </a:prstGeom>
          <a:noFill/>
        </p:spPr>
        <p:txBody>
          <a:bodyPr wrap="square" lIns="91440" tIns="45720" rIns="91440" bIns="45720" anchor="t">
            <a:spAutoFit/>
          </a:bodyPr>
          <a:lstStyle/>
          <a:p>
            <a:r>
              <a:rPr lang="nb-NO" sz="1100" b="1" dirty="0">
                <a:solidFill>
                  <a:srgbClr val="333333"/>
                </a:solidFill>
                <a:latin typeface="Asap"/>
              </a:rPr>
              <a:t>Dette arbeidet består i:</a:t>
            </a:r>
            <a:endParaRPr lang="nb-NO" sz="1100" b="0" i="0" u="none" strike="noStrike" dirty="0">
              <a:solidFill>
                <a:srgbClr val="333333"/>
              </a:solidFill>
              <a:effectLst/>
              <a:latin typeface="Asap"/>
            </a:endParaRPr>
          </a:p>
          <a:p>
            <a:r>
              <a:rPr lang="nb-NO" sz="1100" b="1" dirty="0">
                <a:solidFill>
                  <a:srgbClr val="333333"/>
                </a:solidFill>
                <a:latin typeface="Asap"/>
              </a:rPr>
              <a:t>-   </a:t>
            </a:r>
            <a:r>
              <a:rPr lang="nb-NO" sz="1100" dirty="0">
                <a:solidFill>
                  <a:srgbClr val="333333"/>
                </a:solidFill>
                <a:latin typeface="Asap"/>
              </a:rPr>
              <a:t>Datafangst fra PDS, Tracksys og Volvo Connect</a:t>
            </a:r>
          </a:p>
          <a:p>
            <a:pPr marL="171450" indent="-171450">
              <a:buFontTx/>
              <a:buChar char="-"/>
            </a:pPr>
            <a:r>
              <a:rPr lang="nb-NO" sz="1100" dirty="0">
                <a:solidFill>
                  <a:srgbClr val="333333"/>
                </a:solidFill>
                <a:latin typeface="Asap"/>
              </a:rPr>
              <a:t>Systematisk innføring av en aktiv sikkerhetstanke i bedriften, som en del av bedriftens policy, verdier, daglig virke og kultur. </a:t>
            </a:r>
          </a:p>
          <a:p>
            <a:pPr marL="171450" indent="-171450">
              <a:buFontTx/>
              <a:buChar char="-"/>
            </a:pPr>
            <a:r>
              <a:rPr lang="nb-NO" sz="1100" dirty="0">
                <a:solidFill>
                  <a:srgbClr val="333333"/>
                </a:solidFill>
                <a:latin typeface="Asap"/>
              </a:rPr>
              <a:t>Aktivt sikkerhetsarbeid gjennom intern kommunikasjon mellom ansatt, ansatte og ledelsen.</a:t>
            </a:r>
          </a:p>
          <a:p>
            <a:pPr marL="171450" indent="-171450">
              <a:buFontTx/>
              <a:buChar char="-"/>
            </a:pPr>
            <a:r>
              <a:rPr lang="nb-NO" sz="1100" dirty="0">
                <a:solidFill>
                  <a:srgbClr val="333333"/>
                </a:solidFill>
                <a:latin typeface="Asap"/>
              </a:rPr>
              <a:t>Ved nyansettelse av sjåfører vil det bli gitt opplæring og gjennomgang av virksomhetens HMSK system med instrukser, prosedyrer og de krav som settes til trafikksikkerhet og kjøring av bedriftens kjøretøy.</a:t>
            </a:r>
          </a:p>
          <a:p>
            <a:pPr marL="171450" indent="-171450">
              <a:buFontTx/>
              <a:buChar char="-"/>
            </a:pPr>
            <a:r>
              <a:rPr lang="nb-NO" sz="1100" dirty="0">
                <a:solidFill>
                  <a:srgbClr val="333333"/>
                </a:solidFill>
                <a:latin typeface="Asap"/>
              </a:rPr>
              <a:t>Det gjennomføres faste kurs, øvelser for sjåførene der de blir trent i førstehjelp og hvordan opptre ved ulykker.</a:t>
            </a:r>
          </a:p>
          <a:p>
            <a:pPr marL="171450" indent="-171450">
              <a:buFontTx/>
              <a:buChar char="-"/>
            </a:pPr>
            <a:r>
              <a:rPr lang="nb-NO" sz="1100" dirty="0">
                <a:solidFill>
                  <a:srgbClr val="333333"/>
                </a:solidFill>
                <a:latin typeface="Asap"/>
              </a:rPr>
              <a:t>Det gjennomføres risikovurdering før hvert prosjekt der det utarbeides instrukser og prosedyrer for oppdraget. I tillegg gjennomfører sjåfører Sikker jobb analyse og har gjennomgang av sjekklister før oppdraget starter.</a:t>
            </a:r>
          </a:p>
          <a:p>
            <a:pPr marL="171450" indent="-171450">
              <a:buFontTx/>
              <a:buChar char="-"/>
            </a:pPr>
            <a:r>
              <a:rPr lang="nb-NO" sz="1100" dirty="0">
                <a:solidFill>
                  <a:srgbClr val="333333"/>
                </a:solidFill>
                <a:latin typeface="Asap"/>
              </a:rPr>
              <a:t>Oppdrag som ikke kan gjennomføres på en forsvarlig måte, avvises. Ingen ansatte skal gå på akkord med sikkerheten under utførelsen av sitt arbeid.</a:t>
            </a:r>
          </a:p>
          <a:p>
            <a:pPr marL="171450" indent="-171450">
              <a:buFontTx/>
              <a:buChar char="-"/>
            </a:pPr>
            <a:r>
              <a:rPr lang="nb-NO" sz="1100" dirty="0">
                <a:solidFill>
                  <a:srgbClr val="333333"/>
                </a:solidFill>
                <a:latin typeface="Asap"/>
              </a:rPr>
              <a:t>Ved ulykke har vi egen beredskapsplan og prosedyrer som forteller hva du skal gjøre ved ulykker.</a:t>
            </a:r>
          </a:p>
          <a:p>
            <a:pPr marL="171450" indent="-171450">
              <a:buFontTx/>
              <a:buChar char="-"/>
            </a:pPr>
            <a:r>
              <a:rPr lang="nb-NO" sz="1100" dirty="0">
                <a:solidFill>
                  <a:srgbClr val="333333"/>
                </a:solidFill>
                <a:latin typeface="Asap"/>
              </a:rPr>
              <a:t>Kjørehviletid registreres digitalt og det vil være mulig å lese </a:t>
            </a:r>
            <a:r>
              <a:rPr lang="nb-NO" sz="1100" dirty="0" err="1">
                <a:solidFill>
                  <a:srgbClr val="333333"/>
                </a:solidFill>
                <a:latin typeface="Asap"/>
              </a:rPr>
              <a:t>oh</a:t>
            </a:r>
            <a:r>
              <a:rPr lang="nb-NO" sz="1100" dirty="0">
                <a:solidFill>
                  <a:srgbClr val="333333"/>
                </a:solidFill>
                <a:latin typeface="Asap"/>
              </a:rPr>
              <a:t> hvordan sjåføren har kjørt.</a:t>
            </a:r>
          </a:p>
          <a:p>
            <a:pPr marL="171450" indent="-171450">
              <a:buFontTx/>
              <a:buChar char="-"/>
            </a:pPr>
            <a:r>
              <a:rPr lang="nb-NO" sz="1100" dirty="0">
                <a:solidFill>
                  <a:srgbClr val="333333"/>
                </a:solidFill>
                <a:latin typeface="Asap"/>
              </a:rPr>
              <a:t>Uhell analyseres sammen med den involverte sjåfør og erfaringsutveksling vil gjennomgås i HMSK/sjåfør møter.</a:t>
            </a:r>
          </a:p>
          <a:p>
            <a:pPr marL="171450" indent="-171450">
              <a:buFontTx/>
              <a:buChar char="-"/>
            </a:pPr>
            <a:r>
              <a:rPr lang="nb-NO" sz="1100" dirty="0">
                <a:solidFill>
                  <a:srgbClr val="333333"/>
                </a:solidFill>
                <a:latin typeface="Asap"/>
              </a:rPr>
              <a:t>Alle skader og uhell føres inn i vårt avvikssystem. Der registreres bedriftens kostnader ved uhell og skader.</a:t>
            </a:r>
          </a:p>
          <a:p>
            <a:pPr marL="171450" indent="-171450">
              <a:buFontTx/>
              <a:buChar char="-"/>
            </a:pPr>
            <a:r>
              <a:rPr lang="nb-NO" sz="1100" dirty="0">
                <a:solidFill>
                  <a:srgbClr val="333333"/>
                </a:solidFill>
                <a:latin typeface="Asap"/>
              </a:rPr>
              <a:t>Det utarbeidet uhell og skade analyser og tiltak føres inn i tiltaksplan og iverksettes.</a:t>
            </a:r>
          </a:p>
        </p:txBody>
      </p:sp>
    </p:spTree>
    <p:extLst>
      <p:ext uri="{BB962C8B-B14F-4D97-AF65-F5344CB8AC3E}">
        <p14:creationId xmlns:p14="http://schemas.microsoft.com/office/powerpoint/2010/main" val="1421536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15478"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b="1" cap="none">
                <a:solidFill>
                  <a:schemeClr val="bg1"/>
                </a:solidFill>
                <a:latin typeface="Asap"/>
              </a:rPr>
              <a:t>NATUREN</a:t>
            </a:r>
            <a:br>
              <a:rPr lang="nb-NO" sz="1200" cap="none">
                <a:latin typeface="Asap" pitchFamily="2" charset="0"/>
              </a:rPr>
            </a:br>
            <a:r>
              <a:rPr lang="nb-NO" sz="1200" cap="none">
                <a:solidFill>
                  <a:srgbClr val="006165"/>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6377936" y="945679"/>
            <a:ext cx="3816388" cy="3947597"/>
          </a:xfrm>
          <a:noFill/>
        </p:spPr>
        <p:txBody>
          <a:bodyPr/>
          <a:lstStyle/>
          <a:p>
            <a:pPr marL="0" indent="0" algn="ctr">
              <a:buNone/>
            </a:pPr>
            <a:endParaRPr lang="nb-NO" dirty="0"/>
          </a:p>
          <a:p>
            <a:endParaRPr lang="nb-NO"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7153" y="194558"/>
            <a:ext cx="2131060" cy="84518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185707" y="145560"/>
            <a:ext cx="6591753" cy="1261884"/>
          </a:xfrm>
          <a:prstGeom prst="rect">
            <a:avLst/>
          </a:prstGeom>
          <a:noFill/>
        </p:spPr>
        <p:txBody>
          <a:bodyPr wrap="square" lIns="91440" tIns="45720" rIns="91440" bIns="45720" rtlCol="0" anchor="t">
            <a:spAutoFit/>
          </a:bodyPr>
          <a:lstStyle/>
          <a:p>
            <a:pPr algn="ctr"/>
            <a:r>
              <a:rPr lang="nb-NO" sz="2400" b="1" i="0" u="none" strike="noStrike" kern="1200" dirty="0">
                <a:effectLst/>
                <a:latin typeface="Asap"/>
              </a:rPr>
              <a:t>Naturen</a:t>
            </a:r>
          </a:p>
          <a:p>
            <a:pPr algn="ctr"/>
            <a:r>
              <a:rPr lang="nb-NO" sz="1400" b="1" i="0" u="none" strike="noStrike" kern="1200" dirty="0">
                <a:solidFill>
                  <a:schemeClr val="dk1"/>
                </a:solidFill>
                <a:effectLst/>
                <a:latin typeface="Asap"/>
                <a:ea typeface="+mn-ea"/>
                <a:cs typeface="+mn-cs"/>
              </a:rPr>
              <a:t>Vi har som mål å arbeide for å minimere våre lokale fotavtrykk med hensyn til energibruk, slitasje på natur, støy og andre ulemper for lokal befolkninga.</a:t>
            </a:r>
          </a:p>
          <a:p>
            <a:pPr algn="ctr"/>
            <a:endParaRPr lang="nb-NO" sz="2400" b="1" dirty="0">
              <a:latin typeface="Asap"/>
            </a:endParaRPr>
          </a:p>
        </p:txBody>
      </p:sp>
      <p:sp>
        <p:nvSpPr>
          <p:cNvPr id="5" name="TekstSylinder 4">
            <a:extLst>
              <a:ext uri="{FF2B5EF4-FFF2-40B4-BE49-F238E27FC236}">
                <a16:creationId xmlns:a16="http://schemas.microsoft.com/office/drawing/2014/main" id="{864E397B-2B41-47AD-5DF5-2300D0DE9446}"/>
              </a:ext>
            </a:extLst>
          </p:cNvPr>
          <p:cNvSpPr txBox="1"/>
          <p:nvPr/>
        </p:nvSpPr>
        <p:spPr>
          <a:xfrm>
            <a:off x="7323176" y="1184478"/>
            <a:ext cx="4421346" cy="5170646"/>
          </a:xfrm>
          <a:prstGeom prst="rect">
            <a:avLst/>
          </a:prstGeom>
          <a:noFill/>
        </p:spPr>
        <p:txBody>
          <a:bodyPr wrap="square">
            <a:spAutoFit/>
          </a:bodyPr>
          <a:lstStyle/>
          <a:p>
            <a:r>
              <a:rPr lang="nb-NO" sz="1100" b="1" dirty="0">
                <a:effectLst/>
                <a:latin typeface="Asap"/>
                <a:ea typeface="Open Sans"/>
                <a:cs typeface="Open Sans"/>
              </a:rPr>
              <a:t>Vi definerer bedriftens miljøpolicy slik:</a:t>
            </a:r>
            <a:endParaRPr lang="nb-NO" sz="1100" dirty="0">
              <a:effectLst/>
              <a:latin typeface="Asap"/>
              <a:ea typeface="Open Sans"/>
              <a:cs typeface="Open Sans"/>
            </a:endParaRPr>
          </a:p>
          <a:p>
            <a:pPr marL="171450" indent="-171450" fontAlgn="base">
              <a:buFont typeface="Arial" panose="020B0604020202020204" pitchFamily="34" charset="0"/>
              <a:buChar char="•"/>
            </a:pPr>
            <a:r>
              <a:rPr lang="nb-NO" sz="1100" dirty="0">
                <a:latin typeface="Asap"/>
                <a:ea typeface="Open Sans"/>
                <a:cs typeface="Open Sans"/>
              </a:rPr>
              <a:t>L</a:t>
            </a:r>
            <a:r>
              <a:rPr lang="nb-NO" sz="1100" dirty="0">
                <a:effectLst/>
                <a:latin typeface="Asap"/>
                <a:ea typeface="Open Sans"/>
                <a:cs typeface="Open Sans"/>
              </a:rPr>
              <a:t>evere etter standarden ISO 14001. Fortsette å jobbe med krav for å</a:t>
            </a:r>
            <a:r>
              <a:rPr lang="nb-NO" sz="1100" dirty="0">
                <a:latin typeface="Asap"/>
                <a:ea typeface="Open Sans"/>
                <a:cs typeface="Open Sans"/>
              </a:rPr>
              <a:t> være</a:t>
            </a:r>
            <a:r>
              <a:rPr lang="nb-NO" sz="1100" dirty="0">
                <a:effectLst/>
                <a:latin typeface="Asap"/>
                <a:ea typeface="Open Sans"/>
                <a:cs typeface="Open Sans"/>
              </a:rPr>
              <a:t> miljøfyrtårnsertifisert</a:t>
            </a:r>
            <a:r>
              <a:rPr lang="nb-NO" sz="1100" dirty="0">
                <a:latin typeface="Asap"/>
                <a:ea typeface="Open Sans"/>
                <a:cs typeface="Open Sans"/>
              </a:rPr>
              <a:t> og tilfredsstille</a:t>
            </a:r>
            <a:r>
              <a:rPr lang="nb-NO" sz="1100" dirty="0">
                <a:effectLst/>
                <a:latin typeface="Asap"/>
                <a:ea typeface="Open Sans"/>
                <a:cs typeface="Open Sans"/>
              </a:rPr>
              <a:t> miljøkrav og reguleringer fra offentlige myndigheter.</a:t>
            </a:r>
          </a:p>
          <a:p>
            <a:pPr marL="171450" indent="-171450" fontAlgn="base">
              <a:buFont typeface="Arial" panose="020B0604020202020204" pitchFamily="34" charset="0"/>
              <a:buChar char="•"/>
            </a:pPr>
            <a:r>
              <a:rPr lang="nb-NO" sz="1100" dirty="0">
                <a:effectLst/>
                <a:latin typeface="Asap"/>
                <a:ea typeface="Open Sans"/>
                <a:cs typeface="Open Sans"/>
              </a:rPr>
              <a:t>Tenke kvalitet og miljø som </a:t>
            </a:r>
            <a:r>
              <a:rPr lang="nb-NO" sz="1100" dirty="0">
                <a:latin typeface="Asap"/>
                <a:ea typeface="Open Sans"/>
                <a:cs typeface="Open Sans"/>
              </a:rPr>
              <a:t>en</a:t>
            </a:r>
            <a:r>
              <a:rPr lang="nb-NO" sz="1100" dirty="0">
                <a:effectLst/>
                <a:latin typeface="Asap"/>
                <a:ea typeface="Open Sans"/>
                <a:cs typeface="Open Sans"/>
              </a:rPr>
              <a:t> naturlig og integrert del av virksomheten. Identifisere og redusere mulige kilder til forurensning.</a:t>
            </a:r>
          </a:p>
          <a:p>
            <a:pPr marL="171450" indent="-171450" fontAlgn="base">
              <a:buFont typeface="Arial" panose="020B0604020202020204" pitchFamily="34" charset="0"/>
              <a:buChar char="•"/>
            </a:pPr>
            <a:r>
              <a:rPr lang="nb-NO" sz="1100" dirty="0">
                <a:effectLst/>
                <a:latin typeface="Asap"/>
                <a:ea typeface="Open Sans"/>
                <a:cs typeface="Open Sans"/>
              </a:rPr>
              <a:t>Etterstrebe en effektiv bruk av energi og minimere bruk av forbruksmaterialer</a:t>
            </a:r>
          </a:p>
          <a:p>
            <a:pPr marL="171450" indent="-171450" fontAlgn="base">
              <a:buFont typeface="Arial" panose="020B0604020202020204" pitchFamily="34" charset="0"/>
              <a:buChar char="•"/>
            </a:pPr>
            <a:r>
              <a:rPr lang="nb-NO" sz="1100" dirty="0">
                <a:effectLst/>
                <a:latin typeface="Asap"/>
                <a:ea typeface="Open Sans"/>
                <a:cs typeface="Open Sans"/>
              </a:rPr>
              <a:t>Bruke ISO14001 miljøledelsesstyringssystemet som gir gode retningslinjer</a:t>
            </a:r>
          </a:p>
          <a:p>
            <a:pPr marL="171450" indent="-171450" fontAlgn="base">
              <a:buFont typeface="Arial" panose="020B0604020202020204" pitchFamily="34" charset="0"/>
              <a:buChar char="•"/>
            </a:pPr>
            <a:r>
              <a:rPr lang="nb-NO" sz="1100" dirty="0">
                <a:effectLst/>
                <a:latin typeface="Asap"/>
                <a:ea typeface="Open Sans"/>
                <a:cs typeface="Open Sans"/>
              </a:rPr>
              <a:t>Ha gode rutiner, instrukser og prosedyrer som gir gode retningslinjer for den daglige virksomheten</a:t>
            </a:r>
          </a:p>
          <a:p>
            <a:pPr marL="171450" indent="-171450" fontAlgn="base">
              <a:buFont typeface="Arial" panose="020B0604020202020204" pitchFamily="34" charset="0"/>
              <a:buChar char="•"/>
            </a:pPr>
            <a:r>
              <a:rPr lang="nb-NO" sz="1100" dirty="0">
                <a:effectLst/>
                <a:latin typeface="Asap"/>
                <a:ea typeface="Open Sans"/>
                <a:cs typeface="Open Sans"/>
              </a:rPr>
              <a:t>Foretrekke samarbeid med leverandører som er klima- og miljøbevisste og eventuelt oppfordre dem til å bli miljøsertifisert</a:t>
            </a:r>
          </a:p>
          <a:p>
            <a:pPr marL="171450" indent="-171450" fontAlgn="base">
              <a:buFont typeface="Arial" panose="020B0604020202020204" pitchFamily="34" charset="0"/>
              <a:buChar char="•"/>
            </a:pPr>
            <a:r>
              <a:rPr lang="nb-NO" sz="1100" dirty="0">
                <a:effectLst/>
                <a:latin typeface="Asap"/>
                <a:ea typeface="Open Sans"/>
                <a:cs typeface="Open Sans"/>
              </a:rPr>
              <a:t>Bidra til lokal verdiskaping gjennom å samarbeide med lokale leverandører</a:t>
            </a:r>
          </a:p>
          <a:p>
            <a:pPr marL="171450" indent="-171450" fontAlgn="base">
              <a:buFont typeface="Arial" panose="020B0604020202020204" pitchFamily="34" charset="0"/>
              <a:buChar char="•"/>
            </a:pPr>
            <a:r>
              <a:rPr lang="nb-NO" sz="1100" dirty="0">
                <a:effectLst/>
                <a:latin typeface="Asap"/>
                <a:ea typeface="Open Sans"/>
                <a:cs typeface="Open Sans"/>
              </a:rPr>
              <a:t>Oppfordre gjester til å betale CO2 kompensasjon for reiser</a:t>
            </a:r>
          </a:p>
          <a:p>
            <a:pPr marL="171450" indent="-171450" fontAlgn="base">
              <a:buFont typeface="Arial" panose="020B0604020202020204" pitchFamily="34" charset="0"/>
              <a:buChar char="•"/>
            </a:pPr>
            <a:r>
              <a:rPr lang="nb-NO" sz="1100" dirty="0">
                <a:effectLst/>
                <a:latin typeface="Asap"/>
                <a:ea typeface="Open Sans"/>
                <a:cs typeface="Open Sans"/>
              </a:rPr>
              <a:t>Spre trafikken over flere sesonger, produkter og gjennom dette involvere flere samarbeidspartnere i regionen</a:t>
            </a:r>
          </a:p>
          <a:p>
            <a:pPr marL="171450" indent="-171450" fontAlgn="base">
              <a:buFont typeface="Arial" panose="020B0604020202020204" pitchFamily="34" charset="0"/>
              <a:buChar char="•"/>
            </a:pPr>
            <a:r>
              <a:rPr lang="nb-NO" sz="1100" dirty="0">
                <a:effectLst/>
                <a:latin typeface="Asap"/>
                <a:ea typeface="Open Sans"/>
                <a:cs typeface="Open Sans"/>
              </a:rPr>
              <a:t>Alt vi gjør skal hensyn ta miljøet, naturen, folkene som bor her og utvikling på en bærekraftig måte.</a:t>
            </a:r>
          </a:p>
          <a:p>
            <a:pPr marL="171450" indent="-171450" fontAlgn="base">
              <a:buFont typeface="Arial" panose="020B0604020202020204" pitchFamily="34" charset="0"/>
              <a:buChar char="•"/>
            </a:pPr>
            <a:r>
              <a:rPr lang="nb-NO" sz="1100" dirty="0">
                <a:effectLst/>
                <a:latin typeface="Asap"/>
                <a:ea typeface="Open Sans"/>
                <a:cs typeface="Open Sans"/>
              </a:rPr>
              <a:t>Vi har som mål å sørge for en mest mulig miljø- og klimavennlig leveranse av alle produkter og tjenester som er tilgjengelige gjennom vårt bookingsystem, både egne aktiviteter og ved videresalg av andres aktiviteter og tjenester.</a:t>
            </a:r>
          </a:p>
          <a:p>
            <a:pPr marL="171450" indent="-171450" fontAlgn="base">
              <a:buFont typeface="Arial" panose="020B0604020202020204" pitchFamily="34" charset="0"/>
              <a:buChar char="•"/>
            </a:pPr>
            <a:r>
              <a:rPr lang="nb-NO" sz="1100" dirty="0">
                <a:effectLst/>
                <a:latin typeface="Asap"/>
                <a:ea typeface="Open Sans"/>
                <a:cs typeface="Open Sans"/>
              </a:rPr>
              <a:t>Vi har som mål å arbeide for å minimere våre lokale fotavtrykk med hensyn til energibruk, slitasje på natur, støy og andre ulemper for lokalbefolkninga.</a:t>
            </a:r>
          </a:p>
          <a:p>
            <a:pPr marL="171450" indent="-171450" fontAlgn="base">
              <a:buFont typeface="Arial" panose="020B0604020202020204" pitchFamily="34" charset="0"/>
              <a:buChar char="•"/>
            </a:pPr>
            <a:r>
              <a:rPr lang="nb-NO" sz="1100" dirty="0">
                <a:effectLst/>
                <a:latin typeface="Asap"/>
                <a:ea typeface="Open Sans"/>
                <a:cs typeface="Open Sans"/>
              </a:rPr>
              <a:t>Bidrar til å skape bærekraftige byer og lokalsamfunn</a:t>
            </a:r>
          </a:p>
        </p:txBody>
      </p:sp>
      <p:pic>
        <p:nvPicPr>
          <p:cNvPr id="6" name="Grafikk 5" descr="Skogsmotiv med heldekkende fyll">
            <a:extLst>
              <a:ext uri="{FF2B5EF4-FFF2-40B4-BE49-F238E27FC236}">
                <a16:creationId xmlns:a16="http://schemas.microsoft.com/office/drawing/2014/main" id="{1B166371-FB65-48FD-8678-A4EDB1BA94C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28932" y="134401"/>
            <a:ext cx="764246" cy="764246"/>
          </a:xfrm>
          <a:prstGeom prst="rect">
            <a:avLst/>
          </a:prstGeom>
        </p:spPr>
      </p:pic>
      <p:sp>
        <p:nvSpPr>
          <p:cNvPr id="7" name="TekstSylinder 6">
            <a:extLst>
              <a:ext uri="{FF2B5EF4-FFF2-40B4-BE49-F238E27FC236}">
                <a16:creationId xmlns:a16="http://schemas.microsoft.com/office/drawing/2014/main" id="{22A899A5-69B7-5F66-E93D-A04607FDC3BB}"/>
              </a:ext>
            </a:extLst>
          </p:cNvPr>
          <p:cNvSpPr txBox="1"/>
          <p:nvPr/>
        </p:nvSpPr>
        <p:spPr>
          <a:xfrm>
            <a:off x="3298660" y="1213009"/>
            <a:ext cx="3646172" cy="4801314"/>
          </a:xfrm>
          <a:prstGeom prst="rect">
            <a:avLst/>
          </a:prstGeom>
          <a:noFill/>
        </p:spPr>
        <p:txBody>
          <a:bodyPr wrap="square" lIns="91440" tIns="45720" rIns="91440" bIns="45720" anchor="t">
            <a:spAutoFit/>
          </a:bodyPr>
          <a:lstStyle/>
          <a:p>
            <a:r>
              <a:rPr lang="nb-NO" sz="1100" b="1" dirty="0">
                <a:latin typeface="Asap"/>
                <a:ea typeface="Open Sans"/>
                <a:cs typeface="Open Sans"/>
              </a:rPr>
              <a:t>Vår Miljøpolicy</a:t>
            </a:r>
            <a:endParaRPr lang="nb-NO" sz="1100" b="1" dirty="0">
              <a:effectLst/>
              <a:latin typeface="Asap"/>
              <a:ea typeface="Open Sans"/>
              <a:cs typeface="Open Sans"/>
            </a:endParaRPr>
          </a:p>
          <a:p>
            <a:r>
              <a:rPr lang="nb-NO" sz="1100" dirty="0">
                <a:latin typeface="Asap"/>
                <a:ea typeface="Open Sans"/>
                <a:cs typeface="Open Sans"/>
              </a:rPr>
              <a:t>Best Arctic og Bussring</a:t>
            </a:r>
            <a:r>
              <a:rPr lang="nb-NO" sz="1100" b="0" dirty="0">
                <a:effectLst/>
                <a:latin typeface="Asap"/>
                <a:ea typeface="Open Sans"/>
                <a:cs typeface="Open Sans"/>
              </a:rPr>
              <a:t> sin miljøpolitikk skal tilfredsstille aktuelle lovbestemte krav og andre krav.</a:t>
            </a:r>
            <a:br>
              <a:rPr lang="nb-NO" sz="1100" dirty="0">
                <a:effectLst/>
                <a:latin typeface="Asap" pitchFamily="2" charset="0"/>
                <a:ea typeface="Open Sans" panose="020B0606030504020204" pitchFamily="34" charset="0"/>
                <a:cs typeface="Open Sans" panose="020B0606030504020204" pitchFamily="34" charset="0"/>
              </a:rPr>
            </a:br>
            <a:r>
              <a:rPr lang="nb-NO" sz="1100" dirty="0">
                <a:effectLst/>
                <a:latin typeface="Asap"/>
                <a:ea typeface="Open Sans"/>
                <a:cs typeface="Open Sans"/>
              </a:rPr>
              <a:t>Vi skal jobbe for en transport og turistnæring som gjennom økonomisk vekst skal kunne tilby anstendige helårlige arbeidsplasser som igjen bidrar til å skape bærekraftige byer og lokalsamfunn.</a:t>
            </a:r>
            <a:br>
              <a:rPr lang="nb-NO" sz="1100" dirty="0">
                <a:effectLst/>
                <a:latin typeface="Asap" pitchFamily="2" charset="0"/>
                <a:ea typeface="Open Sans" panose="020B0606030504020204" pitchFamily="34" charset="0"/>
                <a:cs typeface="Open Sans" panose="020B0606030504020204" pitchFamily="34" charset="0"/>
              </a:rPr>
            </a:br>
            <a:r>
              <a:rPr lang="nb-NO" sz="1100" dirty="0">
                <a:effectLst/>
                <a:latin typeface="Asap"/>
                <a:ea typeface="Open Sans"/>
                <a:cs typeface="Open Sans"/>
              </a:rPr>
              <a:t>Vi skal jobbe med bærekraft gjennom ansvarlig forbruk og produksjon, med mål om å bidra til å stoppe klimaendringene.</a:t>
            </a:r>
            <a:br>
              <a:rPr lang="nb-NO" sz="1100" dirty="0">
                <a:effectLst/>
                <a:latin typeface="Asap" pitchFamily="2" charset="0"/>
                <a:ea typeface="Open Sans" panose="020B0606030504020204" pitchFamily="34" charset="0"/>
                <a:cs typeface="Open Sans" panose="020B0606030504020204" pitchFamily="34" charset="0"/>
              </a:rPr>
            </a:br>
            <a:r>
              <a:rPr lang="nb-NO" sz="1100" dirty="0">
                <a:effectLst/>
                <a:latin typeface="Asap"/>
                <a:ea typeface="Open Sans"/>
                <a:cs typeface="Open Sans"/>
              </a:rPr>
              <a:t>Vi skal alltid arbeide for å minimere våre lokale fotavtrykk med hensyn til energibruk, slitasje på natur, støy og andre ulemper for lokalbefolkninga.</a:t>
            </a:r>
            <a:r>
              <a:rPr lang="nb-NO" sz="1100" dirty="0">
                <a:latin typeface="Asap"/>
                <a:ea typeface="Open Sans"/>
                <a:cs typeface="Open Sans"/>
              </a:rPr>
              <a:t> </a:t>
            </a:r>
            <a:r>
              <a:rPr lang="nb-NO" sz="1100" dirty="0">
                <a:effectLst/>
                <a:latin typeface="Asap"/>
                <a:ea typeface="Open Sans"/>
                <a:cs typeface="Open Sans"/>
              </a:rPr>
              <a:t>Vi skal kontinuerlig søke å vedlikeholde og forbedre vårt miljøarbeid</a:t>
            </a:r>
            <a:r>
              <a:rPr lang="nb-NO" sz="1100" dirty="0">
                <a:latin typeface="Asap"/>
                <a:ea typeface="Open Sans"/>
                <a:cs typeface="Open Sans"/>
              </a:rPr>
              <a:t>.</a:t>
            </a:r>
            <a:endParaRPr lang="nb-NO" sz="1100" dirty="0">
              <a:effectLst/>
              <a:latin typeface="Asap"/>
              <a:ea typeface="Open Sans"/>
              <a:cs typeface="Open Sans"/>
            </a:endParaRPr>
          </a:p>
          <a:p>
            <a:endParaRPr lang="nb-NO" sz="1100" b="1" dirty="0">
              <a:effectLst/>
              <a:latin typeface="Asap"/>
              <a:ea typeface="Open Sans"/>
              <a:cs typeface="Open Sans"/>
            </a:endParaRPr>
          </a:p>
          <a:p>
            <a:r>
              <a:rPr lang="nb-NO" sz="1100" b="1" dirty="0">
                <a:effectLst/>
                <a:latin typeface="Asap"/>
                <a:ea typeface="Open Sans"/>
                <a:cs typeface="Open Sans"/>
              </a:rPr>
              <a:t>Vi måler miljøarbeidet i bedriften slik:</a:t>
            </a:r>
            <a:endParaRPr lang="nb-NO" sz="1100" dirty="0">
              <a:effectLst/>
              <a:latin typeface="Asap"/>
              <a:ea typeface="Open Sans"/>
              <a:cs typeface="Open Sans"/>
            </a:endParaRPr>
          </a:p>
          <a:p>
            <a:pPr fontAlgn="base"/>
            <a:r>
              <a:rPr lang="nb-NO" sz="1100" dirty="0">
                <a:effectLst/>
                <a:latin typeface="Asap"/>
                <a:ea typeface="Open Sans"/>
                <a:cs typeface="Open Sans"/>
              </a:rPr>
              <a:t>Miljøsertifisering, l</a:t>
            </a:r>
            <a:r>
              <a:rPr lang="nb-NO" sz="1100" dirty="0">
                <a:latin typeface="Asap"/>
                <a:ea typeface="Open Sans"/>
                <a:cs typeface="Open Sans"/>
              </a:rPr>
              <a:t>everandørkartlegginger</a:t>
            </a:r>
            <a:r>
              <a:rPr lang="nb-NO" sz="1100" dirty="0">
                <a:effectLst/>
                <a:latin typeface="Asap"/>
                <a:ea typeface="Open Sans"/>
                <a:cs typeface="Open Sans"/>
              </a:rPr>
              <a:t>, prosedyrer, instrukser</a:t>
            </a:r>
            <a:r>
              <a:rPr lang="nb-NO" sz="1100" dirty="0">
                <a:latin typeface="Asap"/>
                <a:ea typeface="Open Sans"/>
                <a:cs typeface="Open Sans"/>
              </a:rPr>
              <a:t>, s</a:t>
            </a:r>
            <a:r>
              <a:rPr lang="nb-NO" sz="1100" dirty="0">
                <a:effectLst/>
                <a:latin typeface="Asap"/>
                <a:ea typeface="Open Sans"/>
                <a:cs typeface="Open Sans"/>
              </a:rPr>
              <a:t>jekklister, tiltak/prosesshjul, samarbeidsavtaler</a:t>
            </a:r>
            <a:r>
              <a:rPr lang="nb-NO" sz="1100" dirty="0">
                <a:latin typeface="Asap"/>
                <a:ea typeface="Open Sans"/>
                <a:cs typeface="Open Sans"/>
              </a:rPr>
              <a:t>, avvik</a:t>
            </a:r>
            <a:r>
              <a:rPr lang="nb-NO" sz="1100" dirty="0">
                <a:effectLst/>
                <a:latin typeface="Asap"/>
                <a:ea typeface="Open Sans"/>
                <a:cs typeface="Open Sans"/>
              </a:rPr>
              <a:t> </a:t>
            </a:r>
            <a:r>
              <a:rPr lang="nb-NO" sz="1100" dirty="0">
                <a:latin typeface="Asap"/>
                <a:ea typeface="Open Sans"/>
                <a:cs typeface="Open Sans"/>
              </a:rPr>
              <a:t>, r</a:t>
            </a:r>
            <a:r>
              <a:rPr lang="nb-NO" sz="1100" dirty="0">
                <a:effectLst/>
                <a:latin typeface="Asap"/>
                <a:ea typeface="Open Sans"/>
                <a:cs typeface="Open Sans"/>
              </a:rPr>
              <a:t>estavfall,</a:t>
            </a:r>
            <a:r>
              <a:rPr lang="nb-NO" sz="1100" dirty="0">
                <a:latin typeface="Asap"/>
                <a:ea typeface="Open Sans"/>
                <a:cs typeface="Open Sans"/>
              </a:rPr>
              <a:t> s</a:t>
            </a:r>
            <a:r>
              <a:rPr lang="nb-NO" sz="1100" dirty="0">
                <a:effectLst/>
                <a:latin typeface="Asap"/>
                <a:ea typeface="Open Sans"/>
                <a:cs typeface="Open Sans"/>
              </a:rPr>
              <a:t>trømforbruk</a:t>
            </a:r>
            <a:r>
              <a:rPr lang="nb-NO" sz="1100" dirty="0">
                <a:latin typeface="Asap"/>
                <a:ea typeface="Open Sans"/>
                <a:cs typeface="Open Sans"/>
              </a:rPr>
              <a:t>, u</a:t>
            </a:r>
            <a:r>
              <a:rPr lang="nb-NO" sz="1100" dirty="0">
                <a:effectLst/>
                <a:latin typeface="Asap"/>
                <a:ea typeface="Open Sans"/>
                <a:cs typeface="Open Sans"/>
              </a:rPr>
              <a:t>tkjørte kilometer</a:t>
            </a:r>
            <a:r>
              <a:rPr lang="nb-NO" sz="1100" dirty="0">
                <a:latin typeface="Asap"/>
                <a:ea typeface="Open Sans"/>
                <a:cs typeface="Open Sans"/>
              </a:rPr>
              <a:t>, fossilt drivstofforbruk, </a:t>
            </a:r>
            <a:r>
              <a:rPr lang="nb-NO" sz="1100" dirty="0">
                <a:effectLst/>
                <a:latin typeface="Asap"/>
                <a:ea typeface="Open Sans"/>
                <a:cs typeface="Open Sans"/>
              </a:rPr>
              <a:t> skader </a:t>
            </a:r>
            <a:r>
              <a:rPr lang="nb-NO" sz="1100" dirty="0">
                <a:latin typeface="Asap"/>
                <a:ea typeface="Open Sans"/>
                <a:cs typeface="Open Sans"/>
              </a:rPr>
              <a:t>b</a:t>
            </a:r>
            <a:r>
              <a:rPr lang="nb-NO" sz="1100" dirty="0">
                <a:effectLst/>
                <a:latin typeface="Asap"/>
                <a:ea typeface="Open Sans"/>
                <a:cs typeface="Open Sans"/>
              </a:rPr>
              <a:t>uss</a:t>
            </a:r>
            <a:r>
              <a:rPr lang="nb-NO" sz="1100" dirty="0">
                <a:latin typeface="Asap"/>
                <a:ea typeface="Open Sans"/>
                <a:cs typeface="Open Sans"/>
              </a:rPr>
              <a:t>, s</a:t>
            </a:r>
            <a:r>
              <a:rPr lang="nb-NO" sz="1100" dirty="0">
                <a:effectLst/>
                <a:latin typeface="Asap"/>
                <a:ea typeface="Open Sans"/>
                <a:cs typeface="Open Sans"/>
              </a:rPr>
              <a:t>ykefravær</a:t>
            </a:r>
            <a:r>
              <a:rPr lang="nb-NO" sz="1100" dirty="0">
                <a:latin typeface="Asap"/>
                <a:ea typeface="Open Sans"/>
                <a:cs typeface="Open Sans"/>
              </a:rPr>
              <a:t>,  m</a:t>
            </a:r>
            <a:r>
              <a:rPr lang="nb-NO" sz="1100" dirty="0">
                <a:effectLst/>
                <a:latin typeface="Asap"/>
                <a:ea typeface="Open Sans"/>
                <a:cs typeface="Open Sans"/>
              </a:rPr>
              <a:t>iljøkartlegging produkter</a:t>
            </a:r>
            <a:r>
              <a:rPr lang="nb-NO" sz="1100" dirty="0">
                <a:latin typeface="Asap"/>
                <a:ea typeface="Open Sans"/>
                <a:cs typeface="Open Sans"/>
              </a:rPr>
              <a:t>, </a:t>
            </a:r>
            <a:r>
              <a:rPr lang="nb-NO" sz="1100" dirty="0">
                <a:effectLst/>
                <a:latin typeface="Asap"/>
                <a:ea typeface="Open Sans"/>
                <a:cs typeface="Open Sans"/>
              </a:rPr>
              <a:t> flyreiser</a:t>
            </a:r>
            <a:r>
              <a:rPr lang="nb-NO" sz="1100" dirty="0">
                <a:latin typeface="Asap"/>
                <a:ea typeface="Open Sans"/>
                <a:cs typeface="Open Sans"/>
              </a:rPr>
              <a:t>, </a:t>
            </a:r>
            <a:r>
              <a:rPr lang="nb-NO" sz="1100" dirty="0">
                <a:effectLst/>
                <a:latin typeface="Asap"/>
                <a:ea typeface="Open Sans"/>
                <a:cs typeface="Open Sans"/>
              </a:rPr>
              <a:t> sorteringsgrad</a:t>
            </a:r>
            <a:r>
              <a:rPr lang="nb-NO" sz="1100" dirty="0">
                <a:latin typeface="Asap"/>
                <a:ea typeface="Open Sans"/>
                <a:cs typeface="Open Sans"/>
              </a:rPr>
              <a:t> avfall.</a:t>
            </a:r>
          </a:p>
          <a:p>
            <a:pPr fontAlgn="base"/>
            <a:endParaRPr lang="nb-NO" sz="1100" b="1" dirty="0">
              <a:effectLst/>
              <a:latin typeface="Asap"/>
              <a:ea typeface="Open Sans"/>
              <a:cs typeface="Open Sans"/>
            </a:endParaRPr>
          </a:p>
          <a:p>
            <a:pPr fontAlgn="base"/>
            <a:r>
              <a:rPr lang="nb-NO" sz="1100" b="1" dirty="0">
                <a:latin typeface="Asap"/>
                <a:ea typeface="Open Sans"/>
                <a:cs typeface="Open Sans"/>
              </a:rPr>
              <a:t>M</a:t>
            </a:r>
            <a:r>
              <a:rPr lang="nb-NO" sz="1100" b="1" dirty="0">
                <a:effectLst/>
                <a:latin typeface="Asap"/>
                <a:ea typeface="Open Sans"/>
                <a:cs typeface="Open Sans"/>
              </a:rPr>
              <a:t>ål</a:t>
            </a:r>
            <a:r>
              <a:rPr lang="nb-NO" sz="1100" b="1" dirty="0">
                <a:latin typeface="Asap"/>
                <a:ea typeface="Open Sans"/>
                <a:cs typeface="Open Sans"/>
              </a:rPr>
              <a:t>: Bidra til å stoppe klimaendringer. </a:t>
            </a:r>
          </a:p>
          <a:p>
            <a:pPr fontAlgn="base"/>
            <a:r>
              <a:rPr lang="nb-NO" sz="1100" b="1" dirty="0">
                <a:latin typeface="Asap"/>
                <a:ea typeface="Open Sans"/>
                <a:cs typeface="Open Sans"/>
              </a:rPr>
              <a:t>Mål: Null CO2 utslipp 2030</a:t>
            </a:r>
          </a:p>
          <a:p>
            <a:pPr fontAlgn="base"/>
            <a:endParaRPr lang="nb-NO" sz="1200" b="1" dirty="0">
              <a:effectLst/>
              <a:latin typeface="Asap"/>
              <a:ea typeface="Open Sans"/>
              <a:cs typeface="Open Sans"/>
            </a:endParaRPr>
          </a:p>
          <a:p>
            <a:endParaRPr lang="nb-NO" sz="800" b="1" dirty="0">
              <a:effectLst/>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7150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b="1" cap="none">
                <a:solidFill>
                  <a:schemeClr val="bg1"/>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7527546" y="712275"/>
            <a:ext cx="4512055" cy="5688526"/>
          </a:xfrm>
          <a:noFill/>
        </p:spPr>
        <p:txBody>
          <a:bodyPr>
            <a:noAutofit/>
          </a:bodyPr>
          <a:lstStyle/>
          <a:p>
            <a:pPr marL="0" indent="0">
              <a:buNone/>
            </a:pPr>
            <a:r>
              <a:rPr lang="nb-NO" sz="1100" b="1" i="0" u="none" strike="noStrike" dirty="0">
                <a:effectLst/>
                <a:latin typeface="Asap"/>
              </a:rPr>
              <a:t>Vi definerer bedriftens helsepolicy slik: </a:t>
            </a:r>
            <a:r>
              <a:rPr lang="nb-NO" sz="1100" dirty="0">
                <a:latin typeface="Asap"/>
              </a:rPr>
              <a:t>S</a:t>
            </a:r>
            <a:r>
              <a:rPr lang="nb-NO" sz="1100" b="0" i="0" u="none" strike="noStrike" dirty="0">
                <a:effectLst/>
                <a:latin typeface="Asap"/>
              </a:rPr>
              <a:t>truktur og organisering av arbeidsoppgaver, dyktige, ansvarlige ansatte, årvåkenhet i trafikken, trafikksikre kjøretøy, opplæring, instrukser og prosedyrer, opplæring i bruk av teknisk utstyr, bruk av kjemikalier og gjennomføring av arbeidet, Kartlegging og risikovurderinger, Avvikssystem</a:t>
            </a:r>
            <a:r>
              <a:rPr lang="nb-NO" sz="1100" dirty="0">
                <a:latin typeface="Asap"/>
              </a:rPr>
              <a:t>, </a:t>
            </a:r>
            <a:r>
              <a:rPr lang="nb-NO" sz="1100" b="0" i="0" u="none" strike="noStrike" dirty="0">
                <a:effectLst/>
                <a:latin typeface="Asap"/>
              </a:rPr>
              <a:t>rette arbeidsstillinger og nødvendig hjelpemidler, bruk og vedlikehold av personlig verneutstyr, godt innemiljø</a:t>
            </a:r>
            <a:r>
              <a:rPr lang="nb-NO" sz="1100" dirty="0">
                <a:latin typeface="Asap"/>
              </a:rPr>
              <a:t>, </a:t>
            </a:r>
            <a:r>
              <a:rPr lang="nb-NO" sz="1100" b="0" i="0" u="none" strike="noStrike" dirty="0">
                <a:effectLst/>
                <a:latin typeface="Asap"/>
              </a:rPr>
              <a:t>unngå skader og redusere sykefravær, brannsikkerhet</a:t>
            </a:r>
            <a:r>
              <a:rPr lang="nb-NO" sz="1100" dirty="0">
                <a:latin typeface="Asap"/>
              </a:rPr>
              <a:t>, gode</a:t>
            </a:r>
            <a:r>
              <a:rPr lang="nb-NO" sz="1100" b="0" i="0" u="none" strike="noStrike" dirty="0">
                <a:effectLst/>
                <a:latin typeface="Asap"/>
              </a:rPr>
              <a:t> kollegaer</a:t>
            </a:r>
            <a:r>
              <a:rPr lang="nb-NO" sz="1100" dirty="0">
                <a:latin typeface="Asap"/>
              </a:rPr>
              <a:t>.</a:t>
            </a:r>
            <a:endParaRPr lang="nb-NO" sz="1100" b="1" dirty="0">
              <a:latin typeface="Asap"/>
            </a:endParaRPr>
          </a:p>
          <a:p>
            <a:pPr marL="0" indent="0">
              <a:buNone/>
            </a:pPr>
            <a:r>
              <a:rPr lang="nb-NO" sz="1100" b="1" i="0" u="none" strike="noStrike" dirty="0">
                <a:effectLst/>
                <a:latin typeface="Asap"/>
              </a:rPr>
              <a:t>Vi måler helsearbeidet i bedriften slik:</a:t>
            </a:r>
            <a:r>
              <a:rPr lang="nb-NO" sz="1100" dirty="0">
                <a:latin typeface="Asap"/>
              </a:rPr>
              <a:t> </a:t>
            </a:r>
            <a:r>
              <a:rPr lang="nb-NO" sz="1100" b="0" i="0" u="none" strike="noStrike" dirty="0">
                <a:effectLst/>
                <a:latin typeface="Asap"/>
              </a:rPr>
              <a:t>Arbeidsmiljøkartlegging, </a:t>
            </a:r>
            <a:r>
              <a:rPr lang="nb-NO" sz="1100" dirty="0">
                <a:latin typeface="Asap"/>
              </a:rPr>
              <a:t>vernerunder, kartlegging</a:t>
            </a:r>
            <a:r>
              <a:rPr lang="nb-NO" sz="1100" b="0" i="0" u="none" strike="noStrike" dirty="0">
                <a:effectLst/>
                <a:latin typeface="Asap"/>
              </a:rPr>
              <a:t> arbeidsplass, medarbeider/utviklingssamtale, </a:t>
            </a:r>
            <a:r>
              <a:rPr lang="nb-NO" sz="1100" dirty="0">
                <a:latin typeface="Asap"/>
              </a:rPr>
              <a:t>risikovurderinger</a:t>
            </a:r>
            <a:r>
              <a:rPr lang="nb-NO" sz="1100" b="0" i="0" u="none" strike="noStrike" dirty="0">
                <a:effectLst/>
                <a:latin typeface="Asap"/>
              </a:rPr>
              <a:t>, </a:t>
            </a:r>
            <a:r>
              <a:rPr lang="nb-NO" sz="1100" dirty="0">
                <a:latin typeface="Asap"/>
              </a:rPr>
              <a:t>instrukser</a:t>
            </a:r>
            <a:r>
              <a:rPr lang="nb-NO" sz="1100" b="0" i="0" u="none" strike="noStrike" dirty="0">
                <a:effectLst/>
                <a:latin typeface="Asap"/>
              </a:rPr>
              <a:t>, prosedyrer, </a:t>
            </a:r>
            <a:r>
              <a:rPr lang="nb-NO" sz="1100" dirty="0">
                <a:latin typeface="Asap"/>
              </a:rPr>
              <a:t>avviksrapporter</a:t>
            </a:r>
            <a:r>
              <a:rPr lang="nb-NO" sz="1100" b="0" i="0" u="none" strike="noStrike" dirty="0">
                <a:effectLst/>
                <a:latin typeface="Asap"/>
              </a:rPr>
              <a:t>, </a:t>
            </a:r>
            <a:r>
              <a:rPr lang="nb-NO" sz="1100" dirty="0">
                <a:latin typeface="Asap"/>
              </a:rPr>
              <a:t>aktivitetsplan</a:t>
            </a:r>
            <a:r>
              <a:rPr lang="nb-NO" sz="1100" b="0" i="0" u="none" strike="noStrike" dirty="0">
                <a:effectLst/>
                <a:latin typeface="Asap"/>
              </a:rPr>
              <a:t> for de ansatte, </a:t>
            </a:r>
            <a:r>
              <a:rPr lang="nb-NO" sz="1100" dirty="0">
                <a:latin typeface="Asap"/>
              </a:rPr>
              <a:t>gjennomført</a:t>
            </a:r>
            <a:r>
              <a:rPr lang="nb-NO" sz="1100" b="0" i="0" u="none" strike="noStrike" dirty="0">
                <a:effectLst/>
                <a:latin typeface="Asap"/>
              </a:rPr>
              <a:t> opplæring, sykefravær</a:t>
            </a:r>
            <a:r>
              <a:rPr lang="nb-NO" sz="1100" dirty="0">
                <a:latin typeface="Asap"/>
              </a:rPr>
              <a:t>, </a:t>
            </a:r>
            <a:r>
              <a:rPr lang="nb-NO" sz="1100" b="0" i="0" u="none" strike="noStrike" dirty="0">
                <a:effectLst/>
                <a:latin typeface="Asap"/>
              </a:rPr>
              <a:t>konfliktsituasjoner internt og eksternt, ulykker</a:t>
            </a:r>
            <a:r>
              <a:rPr lang="nb-NO" sz="1100" dirty="0">
                <a:latin typeface="Asap"/>
              </a:rPr>
              <a:t>.</a:t>
            </a:r>
            <a:endParaRPr lang="nb-NO" sz="1100" b="1" dirty="0">
              <a:latin typeface="Asap"/>
            </a:endParaRPr>
          </a:p>
          <a:p>
            <a:pPr marL="0" indent="0">
              <a:buNone/>
            </a:pPr>
            <a:r>
              <a:rPr lang="nb-NO" sz="1100" b="1" i="0" u="none" strike="noStrike" dirty="0">
                <a:effectLst/>
                <a:latin typeface="Asap"/>
              </a:rPr>
              <a:t>Vi når mål og fatter beslutninger ut fra følgende veiledende prinsipper:</a:t>
            </a:r>
            <a:r>
              <a:rPr lang="nb-NO" sz="1100" dirty="0">
                <a:latin typeface="Asap"/>
              </a:rPr>
              <a:t> </a:t>
            </a:r>
            <a:r>
              <a:rPr lang="nb-NO" sz="1100" b="0" i="0" u="none" strike="noStrike" dirty="0">
                <a:effectLst/>
                <a:latin typeface="Asap"/>
              </a:rPr>
              <a:t>Lederskapet er ansvarlig og helsefremmende. HMS-målene er høye for at proaktive og skadeforebyggende arbeidsmetoder skal utvikles, og kontinuerlig forbedring etterstrebes. HMS-arbeidet drives systematisk og i samarbeid med medarbeiderne for å eliminere og redusere HMS-risikoer. Kompetanseutvikling sikrer at medarbeidere har riktig kompetanse til å lede og bidra i HMS-arbeidet internt og ved oppfølging av leverandører. Dialogen med kunder og leverandører, myndigheter og andre interessenter bygger på samarbeid for å skape et sunt og sikkert arbeidsmiljø i hele verdikjeden. Lovgivning utgjør minimumskrav og bidrar, sammen med andre eksterne krav, til at vi utvikler oss. Oppfølging hjelper oss til å gjøre det vi har blitt enige om. Daglig leder er ansvarlig for at bedriftens HMS politikk er forstått av alle ansatte, og at den gjennomføres i det praktiske arbeidet.</a:t>
            </a:r>
            <a:r>
              <a:rPr lang="nb-NO" sz="1100" b="1" dirty="0">
                <a:latin typeface="Asap"/>
              </a:rPr>
              <a:t> </a:t>
            </a:r>
          </a:p>
          <a:p>
            <a:pPr marL="0" indent="0">
              <a:buNone/>
            </a:pPr>
            <a:r>
              <a:rPr lang="nb-NO" sz="1100" b="1" dirty="0">
                <a:latin typeface="Asap"/>
              </a:rPr>
              <a:t>Mål:  Verdens beste arbeidsplass.</a:t>
            </a:r>
          </a:p>
          <a:p>
            <a:pPr marL="0" indent="0">
              <a:buNone/>
            </a:pPr>
            <a:r>
              <a:rPr lang="nb-NO" sz="1100" b="1" i="0" u="none" strike="noStrike" dirty="0">
                <a:solidFill>
                  <a:srgbClr val="000000"/>
                </a:solidFill>
                <a:effectLst/>
                <a:latin typeface="Asap"/>
              </a:rPr>
              <a:t>Mål: Max </a:t>
            </a:r>
            <a:r>
              <a:rPr lang="nb-NO" sz="1100" b="1" i="0" u="none" strike="noStrike" dirty="0">
                <a:solidFill>
                  <a:srgbClr val="333333"/>
                </a:solidFill>
                <a:effectLst/>
                <a:latin typeface="Asap"/>
              </a:rPr>
              <a:t>Sykefravær på 3%</a:t>
            </a:r>
          </a:p>
          <a:p>
            <a:pPr marL="0" indent="0">
              <a:buNone/>
            </a:pPr>
            <a:endParaRPr lang="nb-NO" sz="1100" b="0" i="0" u="none" strike="noStrike" dirty="0">
              <a:effectLst/>
              <a:latin typeface="Asap"/>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3975775" y="209017"/>
            <a:ext cx="5745892" cy="461665"/>
          </a:xfrm>
          <a:prstGeom prst="rect">
            <a:avLst/>
          </a:prstGeom>
          <a:noFill/>
        </p:spPr>
        <p:txBody>
          <a:bodyPr wrap="square" lIns="91440" tIns="45720" rIns="91440" bIns="45720" rtlCol="0" anchor="t">
            <a:spAutoFit/>
          </a:bodyPr>
          <a:lstStyle/>
          <a:p>
            <a:pPr algn="ctr"/>
            <a:r>
              <a:rPr lang="nb-NO" sz="2400" b="1" dirty="0">
                <a:latin typeface="Asap"/>
              </a:rPr>
              <a:t>Folkene </a:t>
            </a:r>
            <a:endParaRPr lang="nb-NO" sz="2400">
              <a:latin typeface="Asap"/>
            </a:endParaRPr>
          </a:p>
        </p:txBody>
      </p:sp>
      <p:sp>
        <p:nvSpPr>
          <p:cNvPr id="5" name="TekstSylinder 4">
            <a:extLst>
              <a:ext uri="{FF2B5EF4-FFF2-40B4-BE49-F238E27FC236}">
                <a16:creationId xmlns:a16="http://schemas.microsoft.com/office/drawing/2014/main" id="{15DE40A2-9704-20B4-9D7F-0A7E556FA920}"/>
              </a:ext>
            </a:extLst>
          </p:cNvPr>
          <p:cNvSpPr txBox="1"/>
          <p:nvPr/>
        </p:nvSpPr>
        <p:spPr>
          <a:xfrm>
            <a:off x="3173259" y="710500"/>
            <a:ext cx="4232667" cy="5847755"/>
          </a:xfrm>
          <a:prstGeom prst="rect">
            <a:avLst/>
          </a:prstGeom>
          <a:noFill/>
        </p:spPr>
        <p:txBody>
          <a:bodyPr wrap="square" lIns="91440" tIns="45720" rIns="91440" bIns="45720" anchor="t">
            <a:spAutoFit/>
          </a:bodyPr>
          <a:lstStyle/>
          <a:p>
            <a:r>
              <a:rPr lang="nb-NO" sz="1100" b="1" dirty="0">
                <a:latin typeface="Asap"/>
              </a:rPr>
              <a:t>Vår Helsepolicy</a:t>
            </a:r>
            <a:r>
              <a:rPr lang="nb-NO" sz="1100" b="1" i="0" u="none" strike="noStrike" dirty="0">
                <a:effectLst/>
                <a:latin typeface="Asap"/>
              </a:rPr>
              <a:t>: </a:t>
            </a:r>
            <a:endParaRPr lang="nb-NO" sz="1100" b="0" i="0" u="none" strike="noStrike" dirty="0">
              <a:effectLst/>
              <a:latin typeface="Asap"/>
            </a:endParaRPr>
          </a:p>
          <a:p>
            <a:r>
              <a:rPr lang="nb-NO" sz="1100" b="0" i="0" u="none" strike="noStrike" dirty="0">
                <a:effectLst/>
                <a:latin typeface="Asap"/>
              </a:rPr>
              <a:t>Vi skal være den beste arbeidsplassen å jobbe </a:t>
            </a:r>
            <a:r>
              <a:rPr lang="nb-NO" sz="1100" dirty="0">
                <a:latin typeface="Asap"/>
              </a:rPr>
              <a:t>på</a:t>
            </a:r>
            <a:r>
              <a:rPr lang="nb-NO" sz="1100" b="0" i="0" u="none" strike="noStrike" dirty="0">
                <a:effectLst/>
                <a:latin typeface="Asap"/>
              </a:rPr>
              <a:t>. Vi skal tilrettelegge for forebygging av skader, og jobbe for at ansatte har ett sunt arbeidsmiljø.</a:t>
            </a:r>
            <a:r>
              <a:rPr lang="nb-NO" sz="1100" dirty="0">
                <a:latin typeface="Asap"/>
              </a:rPr>
              <a:t> </a:t>
            </a:r>
            <a:r>
              <a:rPr lang="nb-NO" sz="1100" b="0" i="0" u="none" strike="noStrike" dirty="0">
                <a:effectLst/>
                <a:latin typeface="Asap"/>
              </a:rPr>
              <a:t>I vår bedrift har vi som mål at arbeidsmiljøet skal være attraktivt og utviklende for alle medarbeidere uavhengig av kjønn, etnisitet, religion, funksjonsevne, seksuell orientering eller alder. </a:t>
            </a:r>
            <a:endParaRPr lang="nb-NO" sz="1100" dirty="0">
              <a:latin typeface="Asap"/>
            </a:endParaRPr>
          </a:p>
          <a:p>
            <a:r>
              <a:rPr lang="nb-NO" sz="1100" b="0" i="0" u="none" strike="noStrike" dirty="0">
                <a:effectLst/>
                <a:latin typeface="Asap"/>
              </a:rPr>
              <a:t>Likestilling skal praktiseres slik at det bidrar til at alle medarbeidere skal ha samme mulighet til kompetanse- og karriereutvikling.</a:t>
            </a:r>
            <a:r>
              <a:rPr lang="nb-NO" sz="1100" dirty="0">
                <a:latin typeface="Asap"/>
              </a:rPr>
              <a:t> </a:t>
            </a:r>
            <a:r>
              <a:rPr lang="nb-NO" sz="1100" b="0" i="0" u="none" strike="noStrike" dirty="0">
                <a:effectLst/>
                <a:latin typeface="Asap"/>
              </a:rPr>
              <a:t>Mobbing, trakassering, diskriminering eller sjikane på arbeidsplassen vår aksepteres ikke! Ingen ansatte eller forretningsforbindelser skal bli utsatt for slik atferd som oppfattes som truende eller nedverdigende.</a:t>
            </a:r>
          </a:p>
          <a:p>
            <a:r>
              <a:rPr lang="nb-NO" sz="1100" b="0" i="0" u="none" strike="noStrike" dirty="0">
                <a:effectLst/>
                <a:latin typeface="Asap"/>
              </a:rPr>
              <a:t>Vi ønsker en inkluderende arbeidskultur, hvor vi erkjenner og verdsetter at alle mennesker er unike og verdifulle.</a:t>
            </a:r>
          </a:p>
          <a:p>
            <a:r>
              <a:rPr lang="nb-NO" sz="1100" b="0" i="0" u="none" strike="noStrike" dirty="0">
                <a:effectLst/>
                <a:latin typeface="Asap"/>
              </a:rPr>
              <a:t>Den enkelte skal respekteres for sine individuelle evner og personlighet. Alle med lederansvar har et spesielt ansvar for å sikre atferd basert på gjensidig respekt.</a:t>
            </a:r>
            <a:r>
              <a:rPr lang="nb-NO" sz="1100" dirty="0">
                <a:latin typeface="Asap"/>
              </a:rPr>
              <a:t> </a:t>
            </a:r>
            <a:endParaRPr lang="nb-NO" sz="1100" b="0" i="0" u="none" strike="noStrike" dirty="0">
              <a:effectLst/>
              <a:latin typeface="Asap"/>
            </a:endParaRPr>
          </a:p>
          <a:p>
            <a:r>
              <a:rPr lang="nb-NO" sz="1100" b="0" i="0" u="none" strike="noStrike" dirty="0">
                <a:effectLst/>
                <a:latin typeface="Asap"/>
              </a:rPr>
              <a:t>Ved hjelp av arbeidsmiljøinspeksjoner (vernerunder), arbeidsmiljøkartlegging og medarbeidersamtaler blir det også sikret at de ansattes arbeidsmiljø forbedres og utvikles. Målet med HMS-arbeidet er å skape en sikker og helsefremmende arbeidsplass for hver enkelt medarbeider. Vi arbeider forebyggende og langsiktig med HMS som en integrert del av den daglige virksomheten. Det er bedriftens leders ansvar å sikre organisasjon, kompetanse og arbeidsmetoder for å forebygge skade og sykdom. Bedriftens mål er at alle skal være trygge og ha det bra på jobben. I vår bedrift har alle et ansvar for å opptre sikkert og helsefremmende og ta vare på hverandre.</a:t>
            </a:r>
            <a:r>
              <a:rPr lang="nb-NO" sz="1100" dirty="0">
                <a:latin typeface="Asap"/>
              </a:rPr>
              <a:t> </a:t>
            </a:r>
            <a:r>
              <a:rPr lang="nb-NO" sz="1100" b="0" i="0" u="none" strike="noStrike" dirty="0">
                <a:effectLst/>
                <a:latin typeface="Asap"/>
              </a:rPr>
              <a:t>Trygge og sikre arbeidsplasser er til både bedrift og ansattes beste. Et godt arbeidsmiljø som fremmer god trivsel og godt humør er vi alle ansvarlige for. Dette ønsker vi å praktisere i den daglige drift ved god ledelse og god kommunikasjon i utførelsen av bedriftens arbeidsoppgaver. </a:t>
            </a:r>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154916" y="33099"/>
            <a:ext cx="817761" cy="817761"/>
          </a:xfrm>
          <a:prstGeom prst="rect">
            <a:avLst/>
          </a:prstGeom>
        </p:spPr>
      </p:pic>
    </p:spTree>
    <p:extLst>
      <p:ext uri="{BB962C8B-B14F-4D97-AF65-F5344CB8AC3E}">
        <p14:creationId xmlns:p14="http://schemas.microsoft.com/office/powerpoint/2010/main" val="1671128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b="1" cap="none" dirty="0">
                <a:solidFill>
                  <a:srgbClr val="077376"/>
                </a:solidFill>
                <a:latin typeface="Asap"/>
              </a:rPr>
              <a:t>HVEM ER VI?</a:t>
            </a:r>
            <a:br>
              <a:rPr lang="nb-NO" sz="1200" cap="none" dirty="0">
                <a:latin typeface="Asap" pitchFamily="2" charset="0"/>
              </a:rPr>
            </a:br>
            <a:r>
              <a:rPr lang="nb-NO" sz="1200" i="1" cap="none" dirty="0">
                <a:solidFill>
                  <a:srgbClr val="077376"/>
                </a:solidFill>
                <a:latin typeface="Asap"/>
              </a:rPr>
              <a:t>-tidslinje</a:t>
            </a:r>
            <a:br>
              <a:rPr lang="nb-NO" sz="1200" i="1" cap="none" dirty="0">
                <a:latin typeface="Asap" pitchFamily="2" charset="0"/>
              </a:rPr>
            </a:br>
            <a:r>
              <a:rPr lang="nb-NO" sz="1200" i="1" cap="none" dirty="0">
                <a:solidFill>
                  <a:srgbClr val="077376"/>
                </a:solidFill>
                <a:latin typeface="Asap"/>
              </a:rPr>
              <a:t>-kart over Best Arctic</a:t>
            </a:r>
            <a:br>
              <a:rPr lang="nb-NO" sz="1200" i="1" cap="none" dirty="0">
                <a:latin typeface="Asap" pitchFamily="2" charset="0"/>
              </a:rPr>
            </a:br>
            <a:r>
              <a:rPr lang="nb-NO" sz="1200" i="1" cap="none" dirty="0">
                <a:solidFill>
                  <a:srgbClr val="077376"/>
                </a:solidFill>
                <a:latin typeface="Asap"/>
              </a:rPr>
              <a:t>-verdikjeden</a:t>
            </a:r>
            <a:br>
              <a:rPr lang="nb-NO" sz="1200" i="1" cap="none" dirty="0">
                <a:latin typeface="Asap" pitchFamily="2" charset="0"/>
              </a:rPr>
            </a:br>
            <a:r>
              <a:rPr lang="nb-NO" sz="1200" i="1" cap="none" dirty="0">
                <a:solidFill>
                  <a:srgbClr val="077376"/>
                </a:solidFill>
                <a:latin typeface="Asap"/>
              </a:rPr>
              <a:t>-her holder vi til </a:t>
            </a:r>
            <a:br>
              <a:rPr lang="nb-NO" sz="1200" i="1" cap="none" dirty="0">
                <a:latin typeface="Asap" pitchFamily="2" charset="0"/>
              </a:rPr>
            </a:br>
            <a:r>
              <a:rPr lang="nb-NO" sz="1200" i="1" cap="none" dirty="0">
                <a:solidFill>
                  <a:srgbClr val="077376"/>
                </a:solidFill>
                <a:latin typeface="Asap"/>
              </a:rPr>
              <a:t>-vesentlighetsanalysen</a:t>
            </a:r>
            <a:br>
              <a:rPr lang="nb-NO" sz="1200" b="1" i="1" cap="none" dirty="0">
                <a:latin typeface="Asap" pitchFamily="2" charset="0"/>
              </a:rPr>
            </a:br>
            <a:r>
              <a:rPr lang="nb-NO" sz="1200" b="1" i="1" cap="none" dirty="0">
                <a:solidFill>
                  <a:srgbClr val="077376"/>
                </a:solidFill>
                <a:latin typeface="Asap"/>
              </a:rPr>
              <a:t>-v</a:t>
            </a:r>
            <a:r>
              <a:rPr lang="nb-NO" sz="1200" i="1" cap="none" dirty="0">
                <a:solidFill>
                  <a:srgbClr val="077376"/>
                </a:solidFill>
                <a:latin typeface="Asap"/>
              </a:rPr>
              <a:t>åre fokusområder</a:t>
            </a:r>
            <a:br>
              <a:rPr lang="nb-NO" sz="1200" i="1" cap="none" dirty="0">
                <a:latin typeface="Asap" pitchFamily="2" charset="0"/>
              </a:rPr>
            </a:br>
            <a:r>
              <a:rPr lang="nb-NO" sz="1200" i="1" cap="none" dirty="0">
                <a:solidFill>
                  <a:srgbClr val="077376"/>
                </a:solidFill>
                <a:latin typeface="Asap"/>
              </a:rPr>
              <a:t>-tilnærming til bærekraft</a:t>
            </a:r>
            <a:br>
              <a:rPr lang="nb-NO" sz="1200" i="1" cap="none" dirty="0">
                <a:latin typeface="Asap" pitchFamily="2" charset="0"/>
              </a:rPr>
            </a:br>
            <a:r>
              <a:rPr lang="nb-NO" sz="1200" i="1" cap="none" dirty="0">
                <a:solidFill>
                  <a:srgbClr val="077376"/>
                </a:solidFill>
                <a:latin typeface="Asap"/>
              </a:rPr>
              <a:t>-FN bærekrafts mål</a:t>
            </a:r>
            <a:br>
              <a:rPr lang="nb-NO" sz="1200" i="1" cap="none" dirty="0">
                <a:latin typeface="Asap" pitchFamily="2" charset="0"/>
              </a:rPr>
            </a:br>
            <a:r>
              <a:rPr lang="nb-NO" sz="1200" i="1" cap="none" dirty="0">
                <a:solidFill>
                  <a:srgbClr val="077376"/>
                </a:solidFill>
                <a:latin typeface="Asap"/>
              </a:rPr>
              <a:t>-våre interessenter </a:t>
            </a:r>
            <a:br>
              <a:rPr lang="nb-NO" sz="1200" i="1" cap="none" dirty="0">
                <a:latin typeface="Asap" pitchFamily="2" charset="0"/>
              </a:rPr>
            </a:br>
            <a:r>
              <a:rPr lang="nb-NO" sz="1200" i="1" cap="none" dirty="0">
                <a:solidFill>
                  <a:srgbClr val="077376"/>
                </a:solidFill>
                <a:latin typeface="Asap"/>
              </a:rPr>
              <a:t>-måleindisier</a:t>
            </a:r>
            <a:br>
              <a:rPr lang="nb-NO" sz="1200" cap="none" dirty="0">
                <a:latin typeface="Asap" pitchFamily="2" charset="0"/>
              </a:rPr>
            </a:br>
            <a:r>
              <a:rPr lang="nb-NO" sz="1200" cap="none" dirty="0">
                <a:solidFill>
                  <a:srgbClr val="077376"/>
                </a:solidFill>
                <a:latin typeface="Asap"/>
              </a:rPr>
              <a:t>-</a:t>
            </a:r>
            <a:r>
              <a:rPr lang="nb-NO" sz="1200" i="1" cap="none" dirty="0">
                <a:solidFill>
                  <a:srgbClr val="077376"/>
                </a:solidFill>
                <a:latin typeface="Asap"/>
              </a:rPr>
              <a:t>styringsstruktur</a:t>
            </a:r>
            <a:br>
              <a:rPr lang="nb-NO" sz="1200" cap="none" dirty="0">
                <a:latin typeface="Asap" pitchFamily="2" charset="0"/>
              </a:rPr>
            </a:br>
            <a:r>
              <a:rPr lang="nb-NO" sz="1200" cap="none" dirty="0">
                <a:solidFill>
                  <a:srgbClr val="077376"/>
                </a:solidFill>
                <a:latin typeface="Asap"/>
              </a:rPr>
              <a:t>-</a:t>
            </a:r>
            <a:r>
              <a:rPr lang="nb-NO" sz="1200" i="1" cap="none" dirty="0">
                <a:solidFill>
                  <a:srgbClr val="077376"/>
                </a:solidFill>
                <a:latin typeface="Asap"/>
              </a:rPr>
              <a:t>sertifiseringer</a:t>
            </a:r>
            <a:br>
              <a:rPr lang="nb-NO" sz="1200" cap="none" dirty="0">
                <a:latin typeface="Asap" pitchFamily="2" charset="0"/>
              </a:rPr>
            </a:br>
            <a:r>
              <a:rPr lang="nb-NO" sz="1200" i="1" cap="none" dirty="0">
                <a:solidFill>
                  <a:srgbClr val="077376"/>
                </a:solidFill>
                <a:latin typeface="Asap"/>
              </a:rPr>
              <a:t>-</a:t>
            </a:r>
            <a:r>
              <a:rPr lang="nb-NO" sz="1200" b="1" i="1" cap="none" dirty="0">
                <a:solidFill>
                  <a:srgbClr val="077376"/>
                </a:solidFill>
                <a:latin typeface="Asap"/>
              </a:rPr>
              <a:t>TJENESTER (TRANSPORT/AKTIVITETER</a:t>
            </a:r>
            <a:r>
              <a:rPr lang="nb-NO" sz="1200" i="1" cap="none" dirty="0">
                <a:solidFill>
                  <a:srgbClr val="077376"/>
                </a:solidFill>
                <a:latin typeface="Asap"/>
              </a:rPr>
              <a:t>)</a:t>
            </a:r>
            <a:br>
              <a:rPr lang="nb-NO" sz="1200" cap="none" dirty="0">
                <a:latin typeface="Asap" pitchFamily="2" charset="0"/>
              </a:rPr>
            </a:br>
            <a:r>
              <a:rPr lang="nb-NO" sz="1200" cap="none" dirty="0">
                <a:solidFill>
                  <a:srgbClr val="006165"/>
                </a:solidFill>
                <a:latin typeface="Asap"/>
              </a:rPr>
              <a:t>-</a:t>
            </a:r>
            <a:r>
              <a:rPr lang="nb-NO" sz="1200" b="1" i="1" cap="none" dirty="0">
                <a:solidFill>
                  <a:srgbClr val="006B6E"/>
                </a:solidFill>
                <a:latin typeface="Asap"/>
              </a:rPr>
              <a:t>NATUREN</a:t>
            </a:r>
            <a:br>
              <a:rPr lang="nb-NO" sz="1200" cap="none" dirty="0">
                <a:latin typeface="Asap" pitchFamily="2" charset="0"/>
              </a:rPr>
            </a:br>
            <a:r>
              <a:rPr lang="nb-NO" sz="1200" b="1" cap="none" dirty="0">
                <a:solidFill>
                  <a:schemeClr val="bg1"/>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dirty="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8442369" y="945679"/>
            <a:ext cx="3300295" cy="526938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3993292" y="349528"/>
            <a:ext cx="5745892" cy="461665"/>
          </a:xfrm>
          <a:prstGeom prst="rect">
            <a:avLst/>
          </a:prstGeom>
          <a:noFill/>
        </p:spPr>
        <p:txBody>
          <a:bodyPr wrap="square" lIns="91440" tIns="45720" rIns="91440" bIns="45720" rtlCol="0" anchor="t">
            <a:spAutoFit/>
          </a:bodyPr>
          <a:lstStyle/>
          <a:p>
            <a:pPr algn="ctr"/>
            <a:r>
              <a:rPr lang="nb-NO" sz="2400" b="1" dirty="0">
                <a:latin typeface="Asap"/>
              </a:rPr>
              <a:t>Folkene</a:t>
            </a:r>
            <a:r>
              <a:rPr lang="nb-NO" dirty="0"/>
              <a:t> </a:t>
            </a:r>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98709" y="304616"/>
            <a:ext cx="817761" cy="817761"/>
          </a:xfrm>
          <a:prstGeom prst="rect">
            <a:avLst/>
          </a:prstGeom>
        </p:spPr>
      </p:pic>
      <p:sp>
        <p:nvSpPr>
          <p:cNvPr id="4" name="TekstSylinder 3">
            <a:extLst>
              <a:ext uri="{FF2B5EF4-FFF2-40B4-BE49-F238E27FC236}">
                <a16:creationId xmlns:a16="http://schemas.microsoft.com/office/drawing/2014/main" id="{32DAD8FC-3C30-0D9F-0B45-17C7D0EAE0EC}"/>
              </a:ext>
            </a:extLst>
          </p:cNvPr>
          <p:cNvSpPr txBox="1"/>
          <p:nvPr/>
        </p:nvSpPr>
        <p:spPr>
          <a:xfrm>
            <a:off x="3389467" y="1114454"/>
            <a:ext cx="4660067" cy="5509200"/>
          </a:xfrm>
          <a:prstGeom prst="rect">
            <a:avLst/>
          </a:prstGeom>
          <a:noFill/>
        </p:spPr>
        <p:txBody>
          <a:bodyPr wrap="square" lIns="91440" tIns="45720" rIns="91440" bIns="45720" rtlCol="0" anchor="t">
            <a:spAutoFit/>
          </a:bodyPr>
          <a:lstStyle/>
          <a:p>
            <a:pPr algn="just"/>
            <a:r>
              <a:rPr lang="nb-NO" sz="1100" b="1" i="0" u="none" strike="noStrike" dirty="0">
                <a:effectLst/>
                <a:latin typeface="Asap"/>
              </a:rPr>
              <a:t>Vårt verdigrunnlag for styrking av likestilling og mangfold henviser </a:t>
            </a:r>
            <a:r>
              <a:rPr lang="nb-NO" sz="1100" b="1" dirty="0">
                <a:latin typeface="Asap"/>
              </a:rPr>
              <a:t>også </a:t>
            </a:r>
            <a:r>
              <a:rPr lang="nb-NO" sz="1100" b="1" i="0" u="none" strike="noStrike" dirty="0">
                <a:effectLst/>
                <a:latin typeface="Asap"/>
              </a:rPr>
              <a:t>til FNs bærekrafts mål nummer 5 om likestilling mellom kjønnene.</a:t>
            </a:r>
          </a:p>
          <a:p>
            <a:pPr algn="just"/>
            <a:endParaRPr lang="nb-NO" sz="1100" dirty="0">
              <a:latin typeface="Asap"/>
            </a:endParaRPr>
          </a:p>
          <a:p>
            <a:pPr algn="just"/>
            <a:r>
              <a:rPr lang="nb-NO" sz="1100" b="1" i="0" u="none" strike="noStrike" dirty="0">
                <a:effectLst/>
                <a:latin typeface="Asap"/>
              </a:rPr>
              <a:t>Målsetting</a:t>
            </a:r>
            <a:endParaRPr lang="nb-NO" sz="1100" b="0" i="0" u="none" strike="noStrike" dirty="0">
              <a:effectLst/>
              <a:latin typeface="Asap"/>
            </a:endParaRPr>
          </a:p>
          <a:p>
            <a:pPr algn="just"/>
            <a:r>
              <a:rPr lang="nb-NO" sz="1100" b="0" i="0" u="none" strike="noStrike" dirty="0">
                <a:effectLst/>
                <a:latin typeface="Asap"/>
              </a:rPr>
              <a:t>I </a:t>
            </a:r>
            <a:r>
              <a:rPr lang="nb-NO" sz="1100" dirty="0">
                <a:latin typeface="Asap"/>
              </a:rPr>
              <a:t>konsernet </a:t>
            </a:r>
            <a:r>
              <a:rPr lang="nb-NO" sz="1100" b="0" i="0" u="none" strike="noStrike" dirty="0">
                <a:effectLst/>
                <a:latin typeface="Asap"/>
              </a:rPr>
              <a:t>har vi som mål at arbeidsmiljøet skal være attraktivt og utviklende for alle medarbeidere uavhengig av kjønn, etnisitet, religion, funksjonsevne, seksuell orientering eller alder. Likestilling skal praktiseres slik at det bidrar til at alle medarbeidere skal ha samme mulighet til kompetanse- og karriereutvikling.</a:t>
            </a:r>
            <a:endParaRPr lang="nb-NO" sz="1100" dirty="0">
              <a:latin typeface="Asap"/>
            </a:endParaRPr>
          </a:p>
          <a:p>
            <a:pPr algn="just"/>
            <a:r>
              <a:rPr lang="nb-NO" sz="1100" b="1" i="0" u="none" strike="noStrike" dirty="0">
                <a:effectLst/>
                <a:latin typeface="Asap"/>
              </a:rPr>
              <a:t>Tiltak for å fremme likestilling og mangfold</a:t>
            </a:r>
            <a:endParaRPr lang="nb-NO" sz="1100" b="0" i="0" u="none" strike="noStrike" dirty="0">
              <a:effectLst/>
              <a:latin typeface="Asap"/>
            </a:endParaRPr>
          </a:p>
          <a:p>
            <a:pPr algn="just"/>
            <a:r>
              <a:rPr lang="nb-NO" sz="1100" b="0" i="0" u="none" strike="noStrike" dirty="0">
                <a:effectLst/>
                <a:latin typeface="Asap"/>
              </a:rPr>
              <a:t>Vi har tiltak for å fremme likestilling og hindre diskriminering; ved rekruttering, ved tilrettelegging for personer med spesielle behov v/sykdom, ved tilrettelegging ved graviditet og amming, foreldrefravær, omsorgsoppgaver og gjennom egne aktiviteter i regi av bedriften og AMU.</a:t>
            </a:r>
          </a:p>
          <a:p>
            <a:pPr algn="just"/>
            <a:endParaRPr lang="nb-NO" sz="1100" dirty="0">
              <a:latin typeface="Asap"/>
            </a:endParaRPr>
          </a:p>
          <a:p>
            <a:pPr algn="just"/>
            <a:r>
              <a:rPr lang="nb-NO" sz="1100" b="1" i="0" u="none" strike="noStrike" dirty="0">
                <a:effectLst/>
                <a:latin typeface="Asap"/>
              </a:rPr>
              <a:t>Rekruttering</a:t>
            </a:r>
            <a:endParaRPr lang="nb-NO" sz="1100" b="0" i="0" u="none" strike="noStrike" dirty="0">
              <a:effectLst/>
              <a:latin typeface="Asap"/>
            </a:endParaRPr>
          </a:p>
          <a:p>
            <a:pPr algn="just"/>
            <a:r>
              <a:rPr lang="nb-NO" sz="1100" dirty="0">
                <a:latin typeface="Asap"/>
              </a:rPr>
              <a:t>Vi </a:t>
            </a:r>
            <a:r>
              <a:rPr lang="nb-NO" sz="1100" b="0" i="0" u="none" strike="noStrike" dirty="0">
                <a:effectLst/>
                <a:latin typeface="Asap"/>
              </a:rPr>
              <a:t> kunngjør ledige stillinger i flere ulike kanaler, og har et ønske om å rekruttere bredt, språklig og kulturelt. Vi ønsker å utvikle en egen mangfolds policy som er en del av rekrutteringsprosessen og skal tilstrebe at alle kvalifiserte søkere får likeverdig behandling. Vi har en bevisst holdning om å inkludere mennesker med flerkulturell bakgrunn.</a:t>
            </a:r>
            <a:r>
              <a:rPr lang="nb-NO" sz="1100" dirty="0">
                <a:latin typeface="Asap"/>
              </a:rPr>
              <a:t> </a:t>
            </a:r>
            <a:r>
              <a:rPr lang="nb-NO" sz="1100" b="0" i="0" u="none" strike="noStrike" dirty="0">
                <a:effectLst/>
                <a:latin typeface="Asap"/>
              </a:rPr>
              <a:t>For å fremme likestilling mellom kjønnene kan bedriften vurdere positiv særbehandling, i tråd med det lovverket gir adgang til.</a:t>
            </a:r>
          </a:p>
          <a:p>
            <a:pPr algn="just"/>
            <a:endParaRPr lang="nb-NO" sz="1100" dirty="0">
              <a:latin typeface="Asap"/>
            </a:endParaRPr>
          </a:p>
          <a:p>
            <a:pPr algn="just"/>
            <a:r>
              <a:rPr lang="nb-NO" sz="1100" b="1" i="0" u="none" strike="noStrike" dirty="0">
                <a:effectLst/>
                <a:latin typeface="Asap"/>
              </a:rPr>
              <a:t>Oppfølging og tilrettelegging ved svangerskap, fødsel eller adopsjon</a:t>
            </a:r>
          </a:p>
          <a:p>
            <a:pPr algn="just"/>
            <a:r>
              <a:rPr lang="nb-NO" sz="1100" dirty="0">
                <a:latin typeface="Asap"/>
              </a:rPr>
              <a:t>Vi </a:t>
            </a:r>
            <a:r>
              <a:rPr lang="nb-NO" sz="1100" b="0" i="0" u="none" strike="noStrike" dirty="0">
                <a:effectLst/>
                <a:latin typeface="Asap"/>
              </a:rPr>
              <a:t>kan ved behov tilby tilrettelegging i samråd med bedriftshelsetjenesten for gravide medarbeidere. I tråd med hovedtariffavtalens bestemmelser kan vi tilby betalte ammepauser, ivaretakelse av lønnsutvikling på lik linje med andre medarbeidere og velferdspermisjon, med eller uten lønn, for medarbeidere med utvidede omsorgsoppgaver.</a:t>
            </a:r>
          </a:p>
        </p:txBody>
      </p:sp>
      <p:pic>
        <p:nvPicPr>
          <p:cNvPr id="18" name="Bilde 17" descr="Et bilde som inneholder person, klær, kjøretøy, Landkjøretøy&#10;&#10;Automatisk generert beskrivelse">
            <a:extLst>
              <a:ext uri="{FF2B5EF4-FFF2-40B4-BE49-F238E27FC236}">
                <a16:creationId xmlns:a16="http://schemas.microsoft.com/office/drawing/2014/main" id="{F01DBA44-D9BD-FA33-2050-21E165EAA8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198709" y="1463365"/>
            <a:ext cx="3817516" cy="5090019"/>
          </a:xfrm>
          <a:prstGeom prst="rect">
            <a:avLst/>
          </a:prstGeom>
          <a:effectLst>
            <a:softEdge rad="457170"/>
          </a:effectLst>
        </p:spPr>
      </p:pic>
    </p:spTree>
    <p:extLst>
      <p:ext uri="{BB962C8B-B14F-4D97-AF65-F5344CB8AC3E}">
        <p14:creationId xmlns:p14="http://schemas.microsoft.com/office/powerpoint/2010/main" val="4094754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b="1" cap="none">
                <a:solidFill>
                  <a:schemeClr val="bg1"/>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7380681" y="1109862"/>
            <a:ext cx="4494752" cy="2623561"/>
          </a:xfrm>
          <a:noFill/>
        </p:spPr>
        <p:txBody>
          <a:bodyPr>
            <a:normAutofit/>
          </a:bodyPr>
          <a:lstStyle/>
          <a:p>
            <a:pPr marL="0" indent="0">
              <a:buNone/>
            </a:pPr>
            <a:r>
              <a:rPr lang="nb-NO" sz="1100" b="1" i="0" u="none" strike="noStrike" dirty="0">
                <a:effectLst/>
                <a:latin typeface="Asap"/>
              </a:rPr>
              <a:t>Lovverk, aktivitets- og redegjørelsesplikt</a:t>
            </a:r>
          </a:p>
          <a:p>
            <a:pPr marL="0" indent="0">
              <a:buNone/>
            </a:pPr>
            <a:r>
              <a:rPr lang="nb-NO" sz="1100" dirty="0">
                <a:latin typeface="Asap"/>
              </a:rPr>
              <a:t>Forbudet</a:t>
            </a:r>
            <a:r>
              <a:rPr lang="nb-NO" sz="1100" b="0" i="0" u="none" strike="noStrike" dirty="0">
                <a:effectLst/>
                <a:latin typeface="Asap"/>
              </a:rPr>
              <a:t> mot diskriminering i arbeidslivet er regulert i likestillings- og diskrimineringsloven. Virksomhetenes plikter er nylig (2021) forsterket gjennom aktivitets- og redegjørelsesplikten (ARP). arbeidsmiljøloven, hovedavtalen i staten og annet statlig regelverk, herunder særavtaler for vår virksomhet, er førende for vårt arbeid.</a:t>
            </a:r>
            <a:endParaRPr lang="nb-NO" sz="1100" b="1" i="0" u="none" strike="noStrike" dirty="0">
              <a:effectLst/>
              <a:latin typeface="Asap"/>
            </a:endParaRPr>
          </a:p>
          <a:p>
            <a:pPr marL="0" indent="0">
              <a:buNone/>
            </a:pPr>
            <a:r>
              <a:rPr lang="nb-NO" sz="1100" b="0" i="0" u="none" strike="noStrike" dirty="0">
                <a:effectLst/>
                <a:latin typeface="Asap"/>
              </a:rPr>
              <a:t>Oppfølging av bemanningsstatistikk gir et viktig kunnskapsgrunnlag for eventuell iverksetting av korrigerende tiltak. En annen viktig kunnskapskilde er medarbeiderundersøkelser og medarbeidersamtaler, som gjennomføres jevnlig. På individnivå er de viktigste kildene til kunnskap om eventuelle avvik, klager, varslinger til leder, HR, tillitsvalgte eller vernetjenesten. Klage og varslinger håndteres i henhold til vedtatte rutiner gjennom avvikssystem.</a:t>
            </a:r>
          </a:p>
          <a:p>
            <a:pPr marL="0" indent="0" algn="just">
              <a:buNone/>
            </a:pPr>
            <a:endParaRPr lang="nb-NO" sz="1200" dirty="0">
              <a:latin typeface="Asap"/>
            </a:endParaRPr>
          </a:p>
          <a:p>
            <a:pPr marL="0" indent="0">
              <a:buNone/>
            </a:pPr>
            <a:endParaRPr lang="nb-NO" sz="1200"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010809" y="398465"/>
            <a:ext cx="5745892" cy="461665"/>
          </a:xfrm>
          <a:prstGeom prst="rect">
            <a:avLst/>
          </a:prstGeom>
          <a:noFill/>
        </p:spPr>
        <p:txBody>
          <a:bodyPr wrap="square" lIns="91440" tIns="45720" rIns="91440" bIns="45720" rtlCol="0" anchor="t">
            <a:spAutoFit/>
          </a:bodyPr>
          <a:lstStyle/>
          <a:p>
            <a:pPr algn="ctr"/>
            <a:r>
              <a:rPr lang="nb-NO" sz="2400" b="1" dirty="0">
                <a:latin typeface="Asap"/>
              </a:rPr>
              <a:t>Folkene</a:t>
            </a:r>
            <a:r>
              <a:rPr lang="nb-NO" dirty="0"/>
              <a:t> </a:t>
            </a:r>
            <a:endParaRPr lang="nb-NO"/>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67330" y="260822"/>
            <a:ext cx="817761" cy="817761"/>
          </a:xfrm>
          <a:prstGeom prst="rect">
            <a:avLst/>
          </a:prstGeom>
        </p:spPr>
      </p:pic>
      <p:sp>
        <p:nvSpPr>
          <p:cNvPr id="4" name="TekstSylinder 3">
            <a:extLst>
              <a:ext uri="{FF2B5EF4-FFF2-40B4-BE49-F238E27FC236}">
                <a16:creationId xmlns:a16="http://schemas.microsoft.com/office/drawing/2014/main" id="{32DAD8FC-3C30-0D9F-0B45-17C7D0EAE0EC}"/>
              </a:ext>
            </a:extLst>
          </p:cNvPr>
          <p:cNvSpPr txBox="1"/>
          <p:nvPr/>
        </p:nvSpPr>
        <p:spPr>
          <a:xfrm>
            <a:off x="3323665" y="1109862"/>
            <a:ext cx="3675334" cy="4339650"/>
          </a:xfrm>
          <a:prstGeom prst="rect">
            <a:avLst/>
          </a:prstGeom>
          <a:noFill/>
        </p:spPr>
        <p:txBody>
          <a:bodyPr wrap="square" lIns="91440" tIns="45720" rIns="91440" bIns="45720" rtlCol="0" anchor="t">
            <a:spAutoFit/>
          </a:bodyPr>
          <a:lstStyle/>
          <a:p>
            <a:r>
              <a:rPr lang="nb-NO" sz="1100" b="1" dirty="0">
                <a:latin typeface="Asap"/>
              </a:rPr>
              <a:t>Tiltak for å motvirke trakassering og diskriminering</a:t>
            </a:r>
            <a:endParaRPr lang="nb-NO" sz="1100" dirty="0">
              <a:latin typeface="Asap"/>
            </a:endParaRPr>
          </a:p>
          <a:p>
            <a:r>
              <a:rPr lang="nb-NO" sz="1100" dirty="0">
                <a:latin typeface="Asap"/>
              </a:rPr>
              <a:t>Vi har en klar holdning mot trakassering og diskriminering. Dette er forankret i de personalpolitiske retningslinjene våre, i etiske retningslinjer og i lønnspolitikken. Vi har egne retningslinjer for håndtering av mobbing, trakassering og konflikter på arbeidsplassen. Som det er pålagt oss gjennom Arbeidsmiljøloven, har vi også varslingsrutiner som kan brukes som kanal hvis noen opplever trakassering eller diskriminering. HR – People &amp; </a:t>
            </a:r>
            <a:r>
              <a:rPr lang="nb-NO" sz="1100" dirty="0" err="1">
                <a:latin typeface="Asap"/>
              </a:rPr>
              <a:t>Culture</a:t>
            </a:r>
            <a:r>
              <a:rPr lang="nb-NO" sz="1100" dirty="0">
                <a:latin typeface="Asap"/>
              </a:rPr>
              <a:t>,  jobber fortløpende med temaet likestilling og mangfold, gjennom lederopplæring, informasjon internt, med kurs, møter og rekruttering.</a:t>
            </a:r>
          </a:p>
          <a:p>
            <a:endParaRPr lang="nb-NO" sz="1100" b="1" i="0" u="none" strike="noStrike" dirty="0">
              <a:effectLst/>
              <a:latin typeface="Asap"/>
            </a:endParaRPr>
          </a:p>
          <a:p>
            <a:r>
              <a:rPr lang="nb-NO" sz="1100" b="1" i="0" u="none" strike="noStrike" dirty="0">
                <a:effectLst/>
                <a:latin typeface="Asap"/>
              </a:rPr>
              <a:t>Ansvar og ressurser knyttet til arbeidet med likestilling og mangfold</a:t>
            </a:r>
            <a:endParaRPr lang="nb-NO" sz="1100" b="0" i="0" u="none" strike="noStrike" dirty="0">
              <a:effectLst/>
              <a:latin typeface="Asap"/>
            </a:endParaRPr>
          </a:p>
          <a:p>
            <a:r>
              <a:rPr lang="nb-NO" sz="1100" b="0" i="0" u="none" strike="noStrike" dirty="0">
                <a:effectLst/>
                <a:latin typeface="Asap"/>
              </a:rPr>
              <a:t>Lederne i bedriften har ansvar for å kjenne til og ta i bruk de retningslinjer og verktøy vi har for å fremme likestilling og mangfold, og å hindre diskriminering. Tillitsvalgte og vernetjenesten er viktige samarbeidspartnere. HR/People &amp; </a:t>
            </a:r>
            <a:r>
              <a:rPr lang="nb-NO" sz="1100" b="0" i="0" u="none" strike="noStrike" dirty="0" err="1">
                <a:effectLst/>
                <a:latin typeface="Asap"/>
              </a:rPr>
              <a:t>Culture</a:t>
            </a:r>
            <a:r>
              <a:rPr lang="nb-NO" sz="1100" b="0" i="0" u="none" strike="noStrike" dirty="0">
                <a:effectLst/>
                <a:latin typeface="Asap"/>
              </a:rPr>
              <a:t> har et særlig faglig ansvar for å påse og følge opp at dette arbeidet er en integrert del av personalforvaltningen, og i rekrutteringsarbeidet spesielt.</a:t>
            </a:r>
          </a:p>
          <a:p>
            <a:endParaRPr lang="nb-NO" sz="1200" dirty="0">
              <a:latin typeface="Asap"/>
            </a:endParaRPr>
          </a:p>
        </p:txBody>
      </p:sp>
    </p:spTree>
    <p:extLst>
      <p:ext uri="{BB962C8B-B14F-4D97-AF65-F5344CB8AC3E}">
        <p14:creationId xmlns:p14="http://schemas.microsoft.com/office/powerpoint/2010/main" val="1277911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b="1" cap="none">
                <a:solidFill>
                  <a:schemeClr val="bg1"/>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010809" y="398465"/>
            <a:ext cx="5745892" cy="461665"/>
          </a:xfrm>
          <a:prstGeom prst="rect">
            <a:avLst/>
          </a:prstGeom>
          <a:noFill/>
        </p:spPr>
        <p:txBody>
          <a:bodyPr wrap="square" lIns="91440" tIns="45720" rIns="91440" bIns="45720" rtlCol="0" anchor="t">
            <a:spAutoFit/>
          </a:bodyPr>
          <a:lstStyle/>
          <a:p>
            <a:pPr algn="ctr"/>
            <a:r>
              <a:rPr lang="nb-NO" sz="2400" b="1" dirty="0">
                <a:latin typeface="Asap"/>
              </a:rPr>
              <a:t>Folkene</a:t>
            </a:r>
            <a:r>
              <a:rPr lang="nb-NO" dirty="0"/>
              <a:t> </a:t>
            </a:r>
            <a:endParaRPr lang="nb-NO"/>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67330" y="260822"/>
            <a:ext cx="817761" cy="817761"/>
          </a:xfrm>
          <a:prstGeom prst="rect">
            <a:avLst/>
          </a:prstGeom>
        </p:spPr>
      </p:pic>
      <p:graphicFrame>
        <p:nvGraphicFramePr>
          <p:cNvPr id="5" name="Tabell 6">
            <a:extLst>
              <a:ext uri="{FF2B5EF4-FFF2-40B4-BE49-F238E27FC236}">
                <a16:creationId xmlns:a16="http://schemas.microsoft.com/office/drawing/2014/main" id="{5CA13F41-CF2B-37A7-9CBD-F0A4EFC5F15F}"/>
              </a:ext>
            </a:extLst>
          </p:cNvPr>
          <p:cNvGraphicFramePr>
            <a:graphicFrameLocks noGrp="1"/>
          </p:cNvGraphicFramePr>
          <p:nvPr>
            <p:extLst>
              <p:ext uri="{D42A27DB-BD31-4B8C-83A1-F6EECF244321}">
                <p14:modId xmlns:p14="http://schemas.microsoft.com/office/powerpoint/2010/main" val="4009120498"/>
              </p:ext>
            </p:extLst>
          </p:nvPr>
        </p:nvGraphicFramePr>
        <p:xfrm>
          <a:off x="3391319" y="1277570"/>
          <a:ext cx="8551768" cy="1971040"/>
        </p:xfrm>
        <a:graphic>
          <a:graphicData uri="http://schemas.openxmlformats.org/drawingml/2006/table">
            <a:tbl>
              <a:tblPr firstRow="1" bandRow="1">
                <a:tableStyleId>{5C22544A-7EE6-4342-B048-85BDC9FD1C3A}</a:tableStyleId>
              </a:tblPr>
              <a:tblGrid>
                <a:gridCol w="8551768">
                  <a:extLst>
                    <a:ext uri="{9D8B030D-6E8A-4147-A177-3AD203B41FA5}">
                      <a16:colId xmlns:a16="http://schemas.microsoft.com/office/drawing/2014/main" val="3340282111"/>
                    </a:ext>
                  </a:extLst>
                </a:gridCol>
              </a:tblGrid>
              <a:tr h="370840">
                <a:tc>
                  <a:txBody>
                    <a:bodyPr/>
                    <a:lstStyle/>
                    <a:p>
                      <a:pPr marL="0" marR="0" lvl="0" indent="0" algn="l" rtl="0" eaLnBrk="1" fontAlgn="auto" latinLnBrk="0" hangingPunct="1">
                        <a:lnSpc>
                          <a:spcPct val="100000"/>
                        </a:lnSpc>
                        <a:spcBef>
                          <a:spcPts val="0"/>
                        </a:spcBef>
                        <a:spcAft>
                          <a:spcPts val="0"/>
                        </a:spcAft>
                        <a:buClrTx/>
                        <a:buSzTx/>
                        <a:buFontTx/>
                        <a:buNone/>
                      </a:pPr>
                      <a:r>
                        <a:rPr lang="nb-NO" sz="1100" b="1" i="0" u="none" strike="noStrike" dirty="0">
                          <a:effectLst/>
                          <a:latin typeface="Asap"/>
                        </a:rPr>
                        <a:t>Status for likestilling mellom kjønnene i konsernet</a:t>
                      </a:r>
                      <a:endParaRPr lang="nb-NO" sz="1100" b="0" i="0" u="none" strike="noStrike" dirty="0">
                        <a:effectLst/>
                        <a:latin typeface="Asap"/>
                      </a:endParaRPr>
                    </a:p>
                  </a:txBody>
                  <a:tcPr anchor="ctr"/>
                </a:tc>
                <a:extLst>
                  <a:ext uri="{0D108BD9-81ED-4DB2-BD59-A6C34878D82A}">
                    <a16:rowId xmlns:a16="http://schemas.microsoft.com/office/drawing/2014/main" val="25449608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none" strike="noStrike" dirty="0">
                          <a:effectLst/>
                          <a:latin typeface="Asap"/>
                        </a:rPr>
                        <a:t>Ved utgangen av 2023 var kvinneandelen i Bussring  på 20 prosent og i Best Arctic 45 prosent. Andelen kvinner har økt de senere år og viser en positiv tendens. Kvinner tjente i snitt det samme som menn.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none" strike="noStrike" dirty="0">
                          <a:effectLst/>
                          <a:latin typeface="Asap"/>
                        </a:rPr>
                        <a:t>I den største stillingskategorien, sjåfører, utgjør kvinners andel ca</a:t>
                      </a:r>
                      <a:r>
                        <a:rPr lang="nb-NO" sz="1100" dirty="0">
                          <a:latin typeface="Asap"/>
                        </a:rPr>
                        <a:t>.</a:t>
                      </a:r>
                      <a:r>
                        <a:rPr lang="nb-NO" sz="1100" b="0" i="0" u="none" strike="noStrike" dirty="0">
                          <a:effectLst/>
                          <a:latin typeface="Asap"/>
                        </a:rPr>
                        <a:t>23 prosent av antall årsverk.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u="none" strike="noStrike" dirty="0">
                        <a:effectLst/>
                        <a:latin typeface="Asa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none" strike="noStrike" dirty="0">
                          <a:solidFill>
                            <a:srgbClr val="212121"/>
                          </a:solidFill>
                          <a:effectLst/>
                          <a:latin typeface="Asap" pitchFamily="2" charset="77"/>
                        </a:rPr>
                        <a:t>Lønnskartleggingen viser at det for likt stillingsnivå er lik lønn for menn og kvinner, men gjennomsnittslønnen er totalt sett høyere for mennene. Grunnen til dette er at det er flere menn i ledende stillinger. Selskapet vil framover ha fokus på å løfte fram kvinner til ledende stillinger.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0" i="0" u="none" strike="noStrike" dirty="0">
                        <a:effectLst/>
                        <a:latin typeface="Asap"/>
                      </a:endParaRPr>
                    </a:p>
                    <a:p>
                      <a:endParaRPr lang="nb-NO" sz="1100" dirty="0"/>
                    </a:p>
                  </a:txBody>
                  <a:tcPr/>
                </a:tc>
                <a:extLst>
                  <a:ext uri="{0D108BD9-81ED-4DB2-BD59-A6C34878D82A}">
                    <a16:rowId xmlns:a16="http://schemas.microsoft.com/office/drawing/2014/main" val="2553614413"/>
                  </a:ext>
                </a:extLst>
              </a:tr>
            </a:tbl>
          </a:graphicData>
        </a:graphic>
      </p:graphicFrame>
      <p:sp>
        <p:nvSpPr>
          <p:cNvPr id="9" name="Plassholder for innhold 8">
            <a:extLst>
              <a:ext uri="{FF2B5EF4-FFF2-40B4-BE49-F238E27FC236}">
                <a16:creationId xmlns:a16="http://schemas.microsoft.com/office/drawing/2014/main" id="{4906344B-847F-BA5E-5C3F-85B7623302B1}"/>
              </a:ext>
            </a:extLst>
          </p:cNvPr>
          <p:cNvSpPr>
            <a:spLocks noGrp="1"/>
          </p:cNvSpPr>
          <p:nvPr>
            <p:ph idx="1"/>
          </p:nvPr>
        </p:nvSpPr>
        <p:spPr>
          <a:xfrm>
            <a:off x="3391319" y="3429000"/>
            <a:ext cx="8390372" cy="3101983"/>
          </a:xfrm>
        </p:spPr>
        <p:txBody>
          <a:bodyPr>
            <a:normAutofit fontScale="92500" lnSpcReduction="20000"/>
          </a:bodyPr>
          <a:lstStyle/>
          <a:p>
            <a:pPr marL="0" indent="0" algn="l">
              <a:buNone/>
            </a:pPr>
            <a:r>
              <a:rPr lang="nb-NO" sz="1300" b="0" i="0" u="none" strike="noStrike" dirty="0">
                <a:solidFill>
                  <a:srgbClr val="212121"/>
                </a:solidFill>
                <a:effectLst/>
                <a:latin typeface="Asap" pitchFamily="2" charset="77"/>
              </a:rPr>
              <a:t>Best Arctic er en kjønnsnøytral bedrift, </a:t>
            </a:r>
            <a:r>
              <a:rPr lang="nb-NO" sz="1300" b="0" i="0" u="none" strike="noStrike" dirty="0" err="1">
                <a:solidFill>
                  <a:srgbClr val="212121"/>
                </a:solidFill>
                <a:effectLst/>
                <a:latin typeface="Asap" pitchFamily="2" charset="77"/>
              </a:rPr>
              <a:t>dvs</a:t>
            </a:r>
            <a:r>
              <a:rPr lang="nb-NO" sz="1300" b="0" i="0" u="none" strike="noStrike" dirty="0">
                <a:solidFill>
                  <a:srgbClr val="212121"/>
                </a:solidFill>
                <a:effectLst/>
                <a:latin typeface="Asap" pitchFamily="2" charset="77"/>
              </a:rPr>
              <a:t> at kjønn er ikke noe som er kvalifiserende/diskvalifiserende for våre ansatte. Vi ansetter de som er best kvalifisert til den aktuelle stillingen  uavhengig av kjønn. 40% av de fast ansatte er for tiden kvinner. 3 av disse har i dag ledende fagstillinger i bedriften. Bedriften har tariffavtale og alle ansatte er innplassert i vårt lønnssystem uavhengig av kjønn, det praktiseres lik lønn for likt arbeide. Vi ønsker å rekruttere flere kvinner i ledende stillinger i Best Arctic. </a:t>
            </a:r>
          </a:p>
          <a:p>
            <a:pPr marL="0" indent="0" algn="l">
              <a:buNone/>
            </a:pPr>
            <a:endParaRPr lang="nb-NO" sz="1300" b="0" i="0" u="none" strike="noStrike" dirty="0">
              <a:solidFill>
                <a:srgbClr val="212121"/>
              </a:solidFill>
              <a:effectLst/>
              <a:latin typeface="Asap" pitchFamily="2" charset="77"/>
            </a:endParaRPr>
          </a:p>
          <a:p>
            <a:pPr marL="0" indent="0" algn="l">
              <a:buNone/>
            </a:pPr>
            <a:r>
              <a:rPr lang="nb-NO" sz="1300" b="0" i="0" u="none" strike="noStrike" dirty="0">
                <a:solidFill>
                  <a:srgbClr val="212121"/>
                </a:solidFill>
                <a:effectLst/>
                <a:latin typeface="Asap" pitchFamily="2" charset="77"/>
              </a:rPr>
              <a:t>Hva mangfold angår så er Best Arctic en bedrift med ansatte fra mange forskjellige land. Blant de fast ansatte er det i dag ansatte fra fem forskjellige land. For best mulig integrasjon og kommunikasjon er arbeidsspråket i selskapet Engelsk. Best Arctic har også hatt / og har personer ansatt med som har kommet fra NAV med spesielle behov relatert til arbeidstrening. </a:t>
            </a:r>
          </a:p>
          <a:p>
            <a:pPr marL="0" indent="0" algn="l">
              <a:buNone/>
            </a:pPr>
            <a:endParaRPr lang="nb-NO" sz="1300" b="0" i="0" u="none" strike="noStrike" dirty="0">
              <a:solidFill>
                <a:srgbClr val="212121"/>
              </a:solidFill>
              <a:effectLst/>
              <a:latin typeface="Asap" pitchFamily="2" charset="77"/>
            </a:endParaRPr>
          </a:p>
          <a:p>
            <a:pPr marL="0" indent="0" algn="l">
              <a:buNone/>
            </a:pPr>
            <a:r>
              <a:rPr lang="nb-NO" sz="1300" b="0" i="0" u="none" strike="noStrike" dirty="0">
                <a:solidFill>
                  <a:srgbClr val="212121"/>
                </a:solidFill>
                <a:effectLst/>
                <a:latin typeface="Asap" pitchFamily="2" charset="77"/>
              </a:rPr>
              <a:t>Best Arctic og Bussring er en del av et konsern – Best Arctic Group. Ledergruppen i BAG er i dag ledergruppe for hele konsernet og er satt sammen av ledere i Best Arctic og Bussring i tillegg til CEO og CFO for hele konsernet. I denne ledergruppen som består av 7 personer er det en kvinne. Det er en uttalt strategi å få flere kvinner i ledende stillinger i hele Best Arctic Group. Når det gjelder sjåfører </a:t>
            </a:r>
            <a:r>
              <a:rPr lang="nb-NO" sz="1300" b="0" i="0" u="none" strike="noStrike" dirty="0">
                <a:solidFill>
                  <a:srgbClr val="000000"/>
                </a:solidFill>
                <a:effectLst/>
                <a:latin typeface="Asap" pitchFamily="2" charset="77"/>
              </a:rPr>
              <a:t> prioriterer vi ansettelser av </a:t>
            </a:r>
            <a:r>
              <a:rPr lang="nb-NO" sz="1300" dirty="0">
                <a:solidFill>
                  <a:srgbClr val="000000"/>
                </a:solidFill>
                <a:latin typeface="Asap" pitchFamily="2" charset="77"/>
              </a:rPr>
              <a:t>kvinner</a:t>
            </a:r>
            <a:r>
              <a:rPr lang="nb-NO" sz="1300" b="0" i="0" u="none" strike="noStrike" dirty="0">
                <a:solidFill>
                  <a:srgbClr val="000000"/>
                </a:solidFill>
                <a:effectLst/>
                <a:latin typeface="Asap" pitchFamily="2" charset="77"/>
              </a:rPr>
              <a:t>. Alle ansatte har samme betingelser, det vil si at </a:t>
            </a:r>
            <a:r>
              <a:rPr lang="nb-NO" sz="1300" dirty="0">
                <a:solidFill>
                  <a:srgbClr val="000000"/>
                </a:solidFill>
                <a:latin typeface="Asap" pitchFamily="2" charset="77"/>
              </a:rPr>
              <a:t>kvinner </a:t>
            </a:r>
            <a:r>
              <a:rPr lang="nb-NO" sz="1300" b="0" i="0" u="none" strike="noStrike" dirty="0">
                <a:solidFill>
                  <a:srgbClr val="000000"/>
                </a:solidFill>
                <a:effectLst/>
                <a:latin typeface="Asap" pitchFamily="2" charset="77"/>
              </a:rPr>
              <a:t>har samme betingelser som menn.</a:t>
            </a:r>
          </a:p>
          <a:p>
            <a:pPr marL="0" indent="0" algn="l">
              <a:buNone/>
            </a:pPr>
            <a:endParaRPr lang="nb-NO" sz="1800" dirty="0">
              <a:solidFill>
                <a:srgbClr val="000000"/>
              </a:solidFill>
              <a:latin typeface="Asap" pitchFamily="2" charset="77"/>
            </a:endParaRPr>
          </a:p>
          <a:p>
            <a:pPr marL="0" indent="0">
              <a:buNone/>
            </a:pPr>
            <a:endParaRPr lang="nb-NO" dirty="0">
              <a:latin typeface="Asap" pitchFamily="2" charset="77"/>
            </a:endParaRPr>
          </a:p>
        </p:txBody>
      </p:sp>
    </p:spTree>
    <p:extLst>
      <p:ext uri="{BB962C8B-B14F-4D97-AF65-F5344CB8AC3E}">
        <p14:creationId xmlns:p14="http://schemas.microsoft.com/office/powerpoint/2010/main" val="1195573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b="1" cap="none">
                <a:solidFill>
                  <a:schemeClr val="bg1"/>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3993292" y="401707"/>
            <a:ext cx="5745892" cy="461665"/>
          </a:xfrm>
          <a:prstGeom prst="rect">
            <a:avLst/>
          </a:prstGeom>
          <a:noFill/>
        </p:spPr>
        <p:txBody>
          <a:bodyPr wrap="square" lIns="91440" tIns="45720" rIns="91440" bIns="45720" rtlCol="0" anchor="t">
            <a:spAutoFit/>
          </a:bodyPr>
          <a:lstStyle/>
          <a:p>
            <a:pPr algn="ctr"/>
            <a:r>
              <a:rPr lang="nb-NO" sz="2400" b="1" dirty="0">
                <a:latin typeface="Asap"/>
              </a:rPr>
              <a:t>Folkene</a:t>
            </a:r>
            <a:r>
              <a:rPr lang="nb-NO"/>
              <a:t> </a:t>
            </a:r>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98709" y="208271"/>
            <a:ext cx="817761" cy="817761"/>
          </a:xfrm>
          <a:prstGeom prst="rect">
            <a:avLst/>
          </a:prstGeom>
        </p:spPr>
      </p:pic>
      <p:sp>
        <p:nvSpPr>
          <p:cNvPr id="4" name="TekstSylinder 3">
            <a:extLst>
              <a:ext uri="{FF2B5EF4-FFF2-40B4-BE49-F238E27FC236}">
                <a16:creationId xmlns:a16="http://schemas.microsoft.com/office/drawing/2014/main" id="{32DAD8FC-3C30-0D9F-0B45-17C7D0EAE0EC}"/>
              </a:ext>
            </a:extLst>
          </p:cNvPr>
          <p:cNvSpPr txBox="1"/>
          <p:nvPr/>
        </p:nvSpPr>
        <p:spPr>
          <a:xfrm>
            <a:off x="7265334" y="966922"/>
            <a:ext cx="4364884" cy="1261884"/>
          </a:xfrm>
          <a:prstGeom prst="rect">
            <a:avLst/>
          </a:prstGeom>
          <a:noFill/>
        </p:spPr>
        <p:txBody>
          <a:bodyPr wrap="square" lIns="91440" tIns="45720" rIns="91440" bIns="45720" rtlCol="0" anchor="t">
            <a:spAutoFit/>
          </a:bodyPr>
          <a:lstStyle/>
          <a:p>
            <a:pPr algn="just"/>
            <a:r>
              <a:rPr lang="nb-NO" sz="1100" b="1" dirty="0">
                <a:effectLst/>
                <a:latin typeface="Asap"/>
              </a:rPr>
              <a:t>Lønn</a:t>
            </a:r>
            <a:r>
              <a:rPr lang="nb-NO" sz="1100" b="1" dirty="0">
                <a:latin typeface="Asap"/>
              </a:rPr>
              <a:t> </a:t>
            </a:r>
            <a:endParaRPr lang="nb-NO" sz="1100" b="1" dirty="0">
              <a:effectLst/>
              <a:latin typeface="Asap"/>
            </a:endParaRPr>
          </a:p>
          <a:p>
            <a:pPr algn="just"/>
            <a:r>
              <a:rPr lang="nb-NO" sz="1100" b="0" dirty="0">
                <a:effectLst/>
                <a:latin typeface="Asap"/>
              </a:rPr>
              <a:t>Alle </a:t>
            </a:r>
            <a:r>
              <a:rPr lang="nb-NO" sz="1100" dirty="0">
                <a:latin typeface="Asap"/>
              </a:rPr>
              <a:t>våre</a:t>
            </a:r>
            <a:r>
              <a:rPr lang="nb-NO" sz="1100" b="0" dirty="0">
                <a:effectLst/>
                <a:latin typeface="Asap"/>
              </a:rPr>
              <a:t> medarbeidere skal ha en rettferdig lønn. I </a:t>
            </a:r>
            <a:r>
              <a:rPr lang="nb-NO" sz="1100" dirty="0">
                <a:latin typeface="Asap"/>
              </a:rPr>
              <a:t>begge selskap</a:t>
            </a:r>
            <a:r>
              <a:rPr lang="nb-NO" sz="1100" b="0" dirty="0">
                <a:effectLst/>
                <a:latin typeface="Asap"/>
              </a:rPr>
              <a:t> har de ansatte tariffavtaler. Lønnsoppgjør baseres </a:t>
            </a:r>
            <a:r>
              <a:rPr lang="nb-NO" sz="1100" dirty="0">
                <a:latin typeface="Asap"/>
              </a:rPr>
              <a:t>på kollektiv- og lokal avtale, samt</a:t>
            </a:r>
            <a:r>
              <a:rPr lang="nb-NO" sz="1100" b="0" dirty="0">
                <a:effectLst/>
                <a:latin typeface="Asap"/>
              </a:rPr>
              <a:t> individuelle forhandlinger. </a:t>
            </a:r>
            <a:r>
              <a:rPr lang="nb-NO" sz="1100" dirty="0">
                <a:latin typeface="Asap"/>
              </a:rPr>
              <a:t>Alle står </a:t>
            </a:r>
            <a:r>
              <a:rPr lang="nb-NO" sz="1100" b="0" dirty="0">
                <a:effectLst/>
                <a:latin typeface="Asap"/>
              </a:rPr>
              <a:t>fritt til å være medlem av </a:t>
            </a:r>
            <a:r>
              <a:rPr lang="nb-NO" sz="1100" dirty="0">
                <a:latin typeface="Asap"/>
              </a:rPr>
              <a:t>en fagforening</a:t>
            </a:r>
            <a:r>
              <a:rPr lang="nb-NO" sz="1100" b="0" dirty="0">
                <a:effectLst/>
                <a:latin typeface="Asap"/>
              </a:rPr>
              <a:t> og vi sørger for at arbeidstid og lønn er rettferdig fordelt mellom kjønn.</a:t>
            </a:r>
            <a:r>
              <a:rPr lang="nb-NO" sz="1100" dirty="0">
                <a:latin typeface="Asap"/>
              </a:rPr>
              <a:t> </a:t>
            </a:r>
            <a:endParaRPr lang="nb-NO" sz="1100" dirty="0">
              <a:effectLst/>
            </a:endParaRPr>
          </a:p>
          <a:p>
            <a:endParaRPr lang="nb-NO" sz="1000" dirty="0">
              <a:effectLst/>
            </a:endParaRPr>
          </a:p>
        </p:txBody>
      </p:sp>
      <p:sp>
        <p:nvSpPr>
          <p:cNvPr id="7" name="TekstSylinder 6">
            <a:extLst>
              <a:ext uri="{FF2B5EF4-FFF2-40B4-BE49-F238E27FC236}">
                <a16:creationId xmlns:a16="http://schemas.microsoft.com/office/drawing/2014/main" id="{B0DD6DA4-B19B-0BE8-147D-679507F4D3BD}"/>
              </a:ext>
            </a:extLst>
          </p:cNvPr>
          <p:cNvSpPr txBox="1"/>
          <p:nvPr/>
        </p:nvSpPr>
        <p:spPr>
          <a:xfrm>
            <a:off x="3187273" y="809936"/>
            <a:ext cx="3932052" cy="5170646"/>
          </a:xfrm>
          <a:prstGeom prst="rect">
            <a:avLst/>
          </a:prstGeom>
          <a:noFill/>
        </p:spPr>
        <p:txBody>
          <a:bodyPr wrap="square" lIns="91440" tIns="45720" rIns="91440" bIns="45720" rtlCol="0" anchor="t">
            <a:spAutoFit/>
          </a:bodyPr>
          <a:lstStyle/>
          <a:p>
            <a:r>
              <a:rPr lang="nb-NO" sz="1100" b="1" dirty="0">
                <a:latin typeface="Asap"/>
              </a:rPr>
              <a:t>Varslingskanaler</a:t>
            </a:r>
            <a:r>
              <a:rPr lang="nb-NO" sz="1100" b="1" dirty="0">
                <a:effectLst/>
                <a:latin typeface="Asap"/>
              </a:rPr>
              <a:t>:</a:t>
            </a:r>
          </a:p>
          <a:p>
            <a:r>
              <a:rPr lang="nb-NO" sz="1100" b="0" dirty="0">
                <a:effectLst/>
                <a:latin typeface="Asap"/>
              </a:rPr>
              <a:t>I </a:t>
            </a:r>
            <a:r>
              <a:rPr lang="nb-NO" sz="1100" dirty="0">
                <a:latin typeface="Asap"/>
              </a:rPr>
              <a:t>vårt</a:t>
            </a:r>
            <a:r>
              <a:rPr lang="nb-NO" sz="1100" b="0" dirty="0">
                <a:effectLst/>
                <a:latin typeface="Asap"/>
              </a:rPr>
              <a:t> interne </a:t>
            </a:r>
            <a:r>
              <a:rPr lang="nb-NO" sz="1100" dirty="0">
                <a:latin typeface="Asap"/>
              </a:rPr>
              <a:t>avvikssystem</a:t>
            </a:r>
            <a:r>
              <a:rPr lang="nb-NO" sz="1100" b="0" dirty="0">
                <a:effectLst/>
                <a:latin typeface="Asap"/>
              </a:rPr>
              <a:t> kan alle medarbeidere melde </a:t>
            </a:r>
            <a:r>
              <a:rPr lang="nb-NO" sz="1100" dirty="0">
                <a:latin typeface="Asap"/>
              </a:rPr>
              <a:t>fra om</a:t>
            </a:r>
            <a:r>
              <a:rPr lang="nb-NO" sz="1100" b="0" dirty="0">
                <a:effectLst/>
                <a:latin typeface="Asap"/>
              </a:rPr>
              <a:t> kritikkverdige forhold </a:t>
            </a:r>
            <a:r>
              <a:rPr lang="nb-NO" sz="1100" dirty="0">
                <a:latin typeface="Asap"/>
              </a:rPr>
              <a:t>- anonymt eller velge å stå frem ved navn.  </a:t>
            </a:r>
            <a:r>
              <a:rPr lang="nb-NO" sz="1100" b="0" dirty="0">
                <a:effectLst/>
                <a:latin typeface="Asap"/>
              </a:rPr>
              <a:t>Alle ansatte </a:t>
            </a:r>
            <a:r>
              <a:rPr lang="nb-NO" sz="1100" dirty="0">
                <a:latin typeface="Asap"/>
              </a:rPr>
              <a:t>får </a:t>
            </a:r>
            <a:r>
              <a:rPr lang="nb-NO" sz="1100" b="0" dirty="0">
                <a:effectLst/>
                <a:latin typeface="Asap"/>
              </a:rPr>
              <a:t> opplæring i </a:t>
            </a:r>
            <a:r>
              <a:rPr lang="nb-NO" sz="1100" dirty="0">
                <a:latin typeface="Asap"/>
              </a:rPr>
              <a:t>våre </a:t>
            </a:r>
            <a:r>
              <a:rPr lang="nb-NO" sz="1100" b="0" dirty="0">
                <a:effectLst/>
                <a:latin typeface="Asap"/>
              </a:rPr>
              <a:t>retningslinjer og rutiner for varsling. </a:t>
            </a:r>
            <a:endParaRPr lang="nb-NO" sz="1100" dirty="0">
              <a:latin typeface="Asap"/>
            </a:endParaRPr>
          </a:p>
          <a:p>
            <a:r>
              <a:rPr lang="nb-NO" sz="1100" b="0" dirty="0">
                <a:effectLst/>
                <a:latin typeface="Asap"/>
              </a:rPr>
              <a:t>I 2023 ble det ikke registrert noen varslingssaker tilknyttet diskriminering i konsernet.</a:t>
            </a:r>
            <a:r>
              <a:rPr lang="nb-NO" sz="1100" dirty="0">
                <a:latin typeface="Asap"/>
              </a:rPr>
              <a:t> </a:t>
            </a:r>
            <a:endParaRPr lang="nb-NO" sz="1100" b="1" dirty="0">
              <a:latin typeface="Asap"/>
            </a:endParaRPr>
          </a:p>
          <a:p>
            <a:endParaRPr lang="nb-NO" sz="1100" b="1" dirty="0">
              <a:effectLst/>
              <a:latin typeface="Asap"/>
            </a:endParaRPr>
          </a:p>
          <a:p>
            <a:r>
              <a:rPr lang="nb-NO" sz="1100" b="1" dirty="0">
                <a:effectLst/>
                <a:latin typeface="Asap"/>
              </a:rPr>
              <a:t>Miljø og trivsel</a:t>
            </a:r>
          </a:p>
          <a:p>
            <a:r>
              <a:rPr lang="nb-NO" sz="1100" b="0" dirty="0">
                <a:effectLst/>
                <a:latin typeface="Asap"/>
              </a:rPr>
              <a:t>Vi forsøker å sikre en god kultur gjennom å tilrettelegge for gode forhold </a:t>
            </a:r>
            <a:r>
              <a:rPr lang="nb-NO" sz="1100" dirty="0">
                <a:latin typeface="Asap"/>
              </a:rPr>
              <a:t>på arbeidsplassen</a:t>
            </a:r>
            <a:r>
              <a:rPr lang="nb-NO" sz="1100" b="0" dirty="0">
                <a:effectLst/>
                <a:latin typeface="Asap"/>
              </a:rPr>
              <a:t>, samt sette av tid og ressurser for felles aktiviteter. Vi har utarbeidet aktivitetsplan i AMU for alle våre ansatte. Vi har frukt på arbeidsplassen og det arrangeres jevnlige </a:t>
            </a:r>
            <a:r>
              <a:rPr lang="nb-NO" sz="1100" dirty="0">
                <a:latin typeface="Asap"/>
              </a:rPr>
              <a:t>"pølsefredager".</a:t>
            </a:r>
            <a:endParaRPr lang="nb-NO" sz="1100" dirty="0">
              <a:effectLst/>
              <a:latin typeface="Asap"/>
            </a:endParaRPr>
          </a:p>
          <a:p>
            <a:r>
              <a:rPr lang="nb-NO" sz="1100" b="0" dirty="0">
                <a:effectLst/>
                <a:latin typeface="Asap"/>
              </a:rPr>
              <a:t>Alle medarbeidere </a:t>
            </a:r>
            <a:r>
              <a:rPr lang="nb-NO" sz="1100" dirty="0">
                <a:latin typeface="Asap"/>
              </a:rPr>
              <a:t>får </a:t>
            </a:r>
            <a:r>
              <a:rPr lang="nb-NO" sz="1100" b="0" dirty="0">
                <a:effectLst/>
                <a:latin typeface="Asap"/>
              </a:rPr>
              <a:t>tilbud om treningsabonnement</a:t>
            </a:r>
            <a:r>
              <a:rPr lang="nb-NO" sz="1100" dirty="0">
                <a:latin typeface="Asap"/>
              </a:rPr>
              <a:t> </a:t>
            </a:r>
            <a:r>
              <a:rPr lang="nb-NO" sz="1100" b="0" dirty="0">
                <a:effectLst/>
                <a:latin typeface="Asap"/>
              </a:rPr>
              <a:t> der bedriften er med å betaler. Alle </a:t>
            </a:r>
            <a:r>
              <a:rPr lang="nb-NO" sz="1100" dirty="0">
                <a:latin typeface="Asap"/>
              </a:rPr>
              <a:t>kan også benytte seg av bedriftshelsetjenesten. </a:t>
            </a:r>
            <a:r>
              <a:rPr lang="nb-NO" sz="1100" b="0" dirty="0">
                <a:effectLst/>
                <a:latin typeface="Asap"/>
              </a:rPr>
              <a:t>Hvert </a:t>
            </a:r>
            <a:r>
              <a:rPr lang="nb-NO" sz="1100" dirty="0">
                <a:latin typeface="Asap"/>
              </a:rPr>
              <a:t>år gjennomfører</a:t>
            </a:r>
            <a:r>
              <a:rPr lang="nb-NO" sz="1100" b="0" dirty="0">
                <a:effectLst/>
                <a:latin typeface="Asap"/>
              </a:rPr>
              <a:t> vi</a:t>
            </a:r>
            <a:r>
              <a:rPr lang="nb-NO" sz="1100" dirty="0">
                <a:latin typeface="Asap"/>
              </a:rPr>
              <a:t> </a:t>
            </a:r>
            <a:r>
              <a:rPr lang="nb-NO" sz="1100" b="0" dirty="0">
                <a:effectLst/>
                <a:latin typeface="Asap"/>
              </a:rPr>
              <a:t> medarbeiderundersøkelser. Annen hvert år gjennomføres det arbeidsmiljøundersøkelser.</a:t>
            </a:r>
            <a:endParaRPr lang="nb-NO" sz="1100" b="1" dirty="0">
              <a:effectLst/>
              <a:latin typeface="Asap"/>
            </a:endParaRPr>
          </a:p>
          <a:p>
            <a:endParaRPr lang="nb-NO" sz="1100" b="1" dirty="0">
              <a:latin typeface="Asap"/>
            </a:endParaRPr>
          </a:p>
          <a:p>
            <a:r>
              <a:rPr lang="nb-NO" sz="1100" b="1" dirty="0">
                <a:latin typeface="Asap"/>
              </a:rPr>
              <a:t>Kurs, utviklingsmuligheter</a:t>
            </a:r>
            <a:endParaRPr lang="nb-NO" sz="1100" b="1" dirty="0">
              <a:effectLst/>
              <a:latin typeface="Asap"/>
            </a:endParaRPr>
          </a:p>
          <a:p>
            <a:r>
              <a:rPr lang="nb-NO" sz="1100" b="0" dirty="0">
                <a:effectLst/>
                <a:latin typeface="Asap"/>
              </a:rPr>
              <a:t>Sjåfører må </a:t>
            </a:r>
            <a:r>
              <a:rPr lang="nb-NO" sz="1100" dirty="0">
                <a:latin typeface="Asap"/>
              </a:rPr>
              <a:t>tilfredsstille </a:t>
            </a:r>
            <a:r>
              <a:rPr lang="nb-NO" sz="1100" b="0" dirty="0">
                <a:effectLst/>
                <a:latin typeface="Asap"/>
              </a:rPr>
              <a:t>krav til kompetanse</a:t>
            </a:r>
            <a:r>
              <a:rPr lang="nb-NO" sz="1100" dirty="0">
                <a:latin typeface="Asap"/>
              </a:rPr>
              <a:t> </a:t>
            </a:r>
            <a:r>
              <a:rPr lang="nb-NO" sz="1100" b="0" dirty="0">
                <a:effectLst/>
                <a:latin typeface="Asap"/>
              </a:rPr>
              <a:t>for å </a:t>
            </a:r>
            <a:r>
              <a:rPr lang="nb-NO" sz="1100" dirty="0">
                <a:latin typeface="Asap"/>
              </a:rPr>
              <a:t>kvalifisere til ansettelse</a:t>
            </a:r>
            <a:r>
              <a:rPr lang="nb-NO" sz="1100" b="0" dirty="0">
                <a:effectLst/>
                <a:latin typeface="Asap"/>
              </a:rPr>
              <a:t>. </a:t>
            </a:r>
            <a:r>
              <a:rPr lang="nb-NO" sz="1100" dirty="0">
                <a:latin typeface="Asap"/>
              </a:rPr>
              <a:t>Intern </a:t>
            </a:r>
            <a:r>
              <a:rPr lang="nb-NO" sz="1100" b="0" dirty="0">
                <a:effectLst/>
                <a:latin typeface="Asap"/>
              </a:rPr>
              <a:t>opplæring </a:t>
            </a:r>
            <a:r>
              <a:rPr lang="nb-NO" sz="1100" dirty="0">
                <a:latin typeface="Asap"/>
              </a:rPr>
              <a:t>gis </a:t>
            </a:r>
            <a:r>
              <a:rPr lang="nb-NO" sz="1100" b="0" dirty="0">
                <a:effectLst/>
                <a:latin typeface="Asap"/>
              </a:rPr>
              <a:t>og andre </a:t>
            </a:r>
            <a:r>
              <a:rPr lang="nb-NO" sz="1100" dirty="0">
                <a:latin typeface="Asap"/>
              </a:rPr>
              <a:t>kurs</a:t>
            </a:r>
            <a:r>
              <a:rPr lang="nb-NO" sz="1100" b="0" dirty="0">
                <a:effectLst/>
                <a:latin typeface="Asap"/>
              </a:rPr>
              <a:t> gjennomføres </a:t>
            </a:r>
            <a:r>
              <a:rPr lang="nb-NO" sz="1100" dirty="0">
                <a:latin typeface="Asap"/>
              </a:rPr>
              <a:t>løpende gjennom</a:t>
            </a:r>
            <a:r>
              <a:rPr lang="nb-NO" sz="1100" b="0" dirty="0">
                <a:effectLst/>
                <a:latin typeface="Asap"/>
              </a:rPr>
              <a:t> året. </a:t>
            </a:r>
            <a:endParaRPr lang="nb-NO" sz="1100" dirty="0">
              <a:latin typeface="Gill Sans MT" panose="020B0502020104020203"/>
            </a:endParaRPr>
          </a:p>
          <a:p>
            <a:r>
              <a:rPr lang="nb-NO" sz="1100" dirty="0">
                <a:latin typeface="Asap"/>
              </a:rPr>
              <a:t>F.eks. kjetting kurs</a:t>
            </a:r>
            <a:r>
              <a:rPr lang="nb-NO" sz="1100" b="0" dirty="0">
                <a:effectLst/>
                <a:latin typeface="Asap"/>
              </a:rPr>
              <a:t> , førstehjelpskurs, økonomikjøring</a:t>
            </a:r>
            <a:r>
              <a:rPr lang="nb-NO" sz="1100" dirty="0">
                <a:latin typeface="Asap"/>
              </a:rPr>
              <a:t>, skadeforebyggende arbeid </a:t>
            </a:r>
            <a:r>
              <a:rPr lang="nb-NO" sz="1100" b="0" dirty="0">
                <a:effectLst/>
                <a:latin typeface="Asap"/>
              </a:rPr>
              <a:t>og beredskapsøvelser</a:t>
            </a:r>
            <a:r>
              <a:rPr lang="nb-NO" sz="1100" dirty="0">
                <a:latin typeface="Asap"/>
              </a:rPr>
              <a:t> med mer.</a:t>
            </a:r>
            <a:r>
              <a:rPr lang="nb-NO" sz="1100" b="0" dirty="0">
                <a:effectLst/>
                <a:latin typeface="Asap"/>
              </a:rPr>
              <a:t> </a:t>
            </a:r>
            <a:r>
              <a:rPr lang="nb-NO" sz="1100" dirty="0">
                <a:latin typeface="Asap"/>
              </a:rPr>
              <a:t>Vi </a:t>
            </a:r>
            <a:r>
              <a:rPr lang="nb-NO" sz="1100" b="0" dirty="0">
                <a:effectLst/>
                <a:latin typeface="Asap"/>
              </a:rPr>
              <a:t>oppfordrer alle </a:t>
            </a:r>
            <a:r>
              <a:rPr lang="nb-NO" sz="1100" dirty="0">
                <a:latin typeface="Asap"/>
              </a:rPr>
              <a:t>våre </a:t>
            </a:r>
            <a:r>
              <a:rPr lang="nb-NO" sz="1100" b="0" dirty="0">
                <a:effectLst/>
                <a:latin typeface="Asap"/>
              </a:rPr>
              <a:t>medarbeidere til</a:t>
            </a:r>
            <a:r>
              <a:rPr lang="nb-NO" sz="1100" dirty="0">
                <a:latin typeface="Asap"/>
              </a:rPr>
              <a:t> egenutvikling, for å forbedre sine prestasjoner og </a:t>
            </a:r>
            <a:r>
              <a:rPr lang="nb-NO" sz="1100" b="0" dirty="0">
                <a:effectLst/>
                <a:latin typeface="Asap"/>
              </a:rPr>
              <a:t>er </a:t>
            </a:r>
            <a:r>
              <a:rPr lang="nb-NO" sz="1100" dirty="0">
                <a:latin typeface="Asap"/>
              </a:rPr>
              <a:t>åpne</a:t>
            </a:r>
            <a:r>
              <a:rPr lang="nb-NO" sz="1100" b="0" dirty="0">
                <a:effectLst/>
                <a:latin typeface="Asap"/>
              </a:rPr>
              <a:t> for å tilrettelegge for kurs</a:t>
            </a:r>
            <a:r>
              <a:rPr lang="nb-NO" sz="1100" dirty="0">
                <a:latin typeface="Asap"/>
              </a:rPr>
              <a:t> </a:t>
            </a:r>
            <a:r>
              <a:rPr lang="nb-NO" sz="1100" b="0" dirty="0">
                <a:effectLst/>
                <a:latin typeface="Asap"/>
              </a:rPr>
              <a:t> om ansatte ønsker det. Vi er en lærling bedrift og tar i mot lærlinger.</a:t>
            </a:r>
            <a:r>
              <a:rPr lang="nb-NO" sz="1100" dirty="0">
                <a:latin typeface="Asap"/>
              </a:rPr>
              <a:t> </a:t>
            </a:r>
            <a:endParaRPr lang="nb-NO" sz="1100" dirty="0">
              <a:effectLst/>
              <a:latin typeface="FiraSans"/>
            </a:endParaRPr>
          </a:p>
        </p:txBody>
      </p:sp>
      <p:pic>
        <p:nvPicPr>
          <p:cNvPr id="19" name="Bilde 18" descr="Et bilde som inneholder klær, person, utendørs, mann&#10;&#10;Automatisk generert beskrivelse">
            <a:extLst>
              <a:ext uri="{FF2B5EF4-FFF2-40B4-BE49-F238E27FC236}">
                <a16:creationId xmlns:a16="http://schemas.microsoft.com/office/drawing/2014/main" id="{BA5C7671-BA0D-23F2-CAB5-0915BA708D3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757277" y="2004349"/>
            <a:ext cx="3300583" cy="4451944"/>
          </a:xfrm>
          <a:prstGeom prst="rect">
            <a:avLst/>
          </a:prstGeom>
          <a:effectLst>
            <a:softEdge rad="307539"/>
          </a:effectLst>
        </p:spPr>
      </p:pic>
      <p:sp>
        <p:nvSpPr>
          <p:cNvPr id="8" name="Ellipse 7">
            <a:extLst>
              <a:ext uri="{FF2B5EF4-FFF2-40B4-BE49-F238E27FC236}">
                <a16:creationId xmlns:a16="http://schemas.microsoft.com/office/drawing/2014/main" id="{E6D1CDF8-9C5D-7A80-1A2A-F1096E2F3DAC}"/>
              </a:ext>
            </a:extLst>
          </p:cNvPr>
          <p:cNvSpPr/>
          <p:nvPr/>
        </p:nvSpPr>
        <p:spPr>
          <a:xfrm>
            <a:off x="8257874" y="4312828"/>
            <a:ext cx="1862971" cy="1749248"/>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nb-NO" sz="2400" b="1" dirty="0">
              <a:solidFill>
                <a:schemeClr val="bg1"/>
              </a:solidFill>
              <a:latin typeface="Asap"/>
            </a:endParaRPr>
          </a:p>
          <a:p>
            <a:pPr algn="ctr"/>
            <a:r>
              <a:rPr lang="nb-NO" sz="2400" b="1" dirty="0">
                <a:solidFill>
                  <a:schemeClr val="bg1"/>
                </a:solidFill>
                <a:latin typeface="Asap"/>
              </a:rPr>
              <a:t>0</a:t>
            </a:r>
            <a:endParaRPr lang="nb-NO" dirty="0">
              <a:solidFill>
                <a:schemeClr val="bg1"/>
              </a:solidFill>
            </a:endParaRPr>
          </a:p>
          <a:p>
            <a:pPr algn="ctr"/>
            <a:r>
              <a:rPr lang="nb-NO" sz="1400" dirty="0">
                <a:solidFill>
                  <a:schemeClr val="bg1"/>
                </a:solidFill>
                <a:latin typeface="Asap"/>
              </a:rPr>
              <a:t>Varslinger knyttet til diskriminering</a:t>
            </a:r>
          </a:p>
          <a:p>
            <a:pPr algn="ctr"/>
            <a:endParaRPr lang="nb-NO" sz="2000">
              <a:solidFill>
                <a:schemeClr val="bg1"/>
              </a:solidFill>
            </a:endParaRPr>
          </a:p>
          <a:p>
            <a:pPr algn="ctr"/>
            <a:endParaRPr lang="nb-NO" sz="1200">
              <a:solidFill>
                <a:schemeClr val="bg1"/>
              </a:solidFill>
            </a:endParaRPr>
          </a:p>
          <a:p>
            <a:pPr algn="ctr"/>
            <a:endParaRPr lang="nb-NO" sz="1200">
              <a:solidFill>
                <a:schemeClr val="bg1"/>
              </a:solidFill>
            </a:endParaRPr>
          </a:p>
        </p:txBody>
      </p:sp>
    </p:spTree>
    <p:extLst>
      <p:ext uri="{BB962C8B-B14F-4D97-AF65-F5344CB8AC3E}">
        <p14:creationId xmlns:p14="http://schemas.microsoft.com/office/powerpoint/2010/main" val="4215123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llipse 44">
            <a:extLst>
              <a:ext uri="{FF2B5EF4-FFF2-40B4-BE49-F238E27FC236}">
                <a16:creationId xmlns:a16="http://schemas.microsoft.com/office/drawing/2014/main" id="{10A764B7-B9E0-BE3D-7FFD-6B9FF80D8B2D}"/>
              </a:ext>
            </a:extLst>
          </p:cNvPr>
          <p:cNvSpPr/>
          <p:nvPr/>
        </p:nvSpPr>
        <p:spPr>
          <a:xfrm>
            <a:off x="3018319" y="1923841"/>
            <a:ext cx="1788248" cy="1716766"/>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2800" dirty="0">
                <a:solidFill>
                  <a:schemeClr val="bg1"/>
                </a:solidFill>
              </a:rPr>
              <a:t>62</a:t>
            </a:r>
          </a:p>
          <a:p>
            <a:pPr algn="ctr"/>
            <a:r>
              <a:rPr lang="nb-NO" dirty="0">
                <a:solidFill>
                  <a:schemeClr val="bg1"/>
                </a:solidFill>
              </a:rPr>
              <a:t>Fulltids ansatte</a:t>
            </a:r>
          </a:p>
          <a:p>
            <a:pPr algn="ctr"/>
            <a:endParaRPr lang="nb-NO" dirty="0">
              <a:solidFill>
                <a:schemeClr val="bg1"/>
              </a:solidFill>
            </a:endParaRPr>
          </a:p>
          <a:p>
            <a:pPr algn="ctr"/>
            <a:endParaRPr lang="nb-NO" dirty="0">
              <a:solidFill>
                <a:schemeClr val="bg1"/>
              </a:solidFill>
            </a:endParaRPr>
          </a:p>
          <a:p>
            <a:pPr algn="ctr"/>
            <a:endParaRPr lang="nb-NO" sz="1800" dirty="0">
              <a:solidFill>
                <a:schemeClr val="bg1"/>
              </a:solidFill>
            </a:endParaRPr>
          </a:p>
        </p:txBody>
      </p:sp>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41983"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b="1" cap="none">
                <a:solidFill>
                  <a:schemeClr val="bg1"/>
                </a:solidFill>
                <a:latin typeface="Asap"/>
              </a:rPr>
              <a:t>FOLKENE</a:t>
            </a:r>
            <a:br>
              <a:rPr lang="nb-NO" sz="1200" cap="none">
                <a:latin typeface="Asap" pitchFamily="2" charset="0"/>
              </a:rPr>
            </a:br>
            <a:r>
              <a:rPr lang="nb-NO" sz="1200" cap="none">
                <a:solidFill>
                  <a:srgbClr val="006165"/>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948897" y="615820"/>
            <a:ext cx="4831493" cy="3947597"/>
          </a:xfrm>
          <a:noFill/>
        </p:spPr>
        <p:txBody>
          <a:bodyPr/>
          <a:lstStyle/>
          <a:p>
            <a:pPr marL="0" indent="0" algn="ctr">
              <a:buNone/>
            </a:pPr>
            <a:endParaRPr lang="nb-NO" dirty="0"/>
          </a:p>
          <a:p>
            <a:endParaRPr lang="nb-NO"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9336" y="258931"/>
            <a:ext cx="1777028" cy="70477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4334878" y="384190"/>
            <a:ext cx="5745892" cy="461665"/>
          </a:xfrm>
          <a:prstGeom prst="rect">
            <a:avLst/>
          </a:prstGeom>
          <a:noFill/>
        </p:spPr>
        <p:txBody>
          <a:bodyPr wrap="square" lIns="91440" tIns="45720" rIns="91440" bIns="45720" rtlCol="0" anchor="t">
            <a:spAutoFit/>
          </a:bodyPr>
          <a:lstStyle/>
          <a:p>
            <a:pPr algn="ctr"/>
            <a:r>
              <a:rPr lang="nb-NO" sz="2400" b="1" dirty="0">
                <a:latin typeface="Asap"/>
              </a:rPr>
              <a:t>Folkene</a:t>
            </a:r>
            <a:r>
              <a:rPr lang="nb-NO"/>
              <a:t> </a:t>
            </a:r>
          </a:p>
        </p:txBody>
      </p:sp>
      <p:pic>
        <p:nvPicPr>
          <p:cNvPr id="6" name="Grafikk 5" descr="Hjerte med heldekkende fyll">
            <a:extLst>
              <a:ext uri="{FF2B5EF4-FFF2-40B4-BE49-F238E27FC236}">
                <a16:creationId xmlns:a16="http://schemas.microsoft.com/office/drawing/2014/main" id="{9667B1F1-7FEB-C0E8-5172-242ACD38F0F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198709" y="208271"/>
            <a:ext cx="817761" cy="817761"/>
          </a:xfrm>
          <a:prstGeom prst="rect">
            <a:avLst/>
          </a:prstGeom>
        </p:spPr>
      </p:pic>
      <p:sp>
        <p:nvSpPr>
          <p:cNvPr id="7" name="Ellipse 6">
            <a:extLst>
              <a:ext uri="{FF2B5EF4-FFF2-40B4-BE49-F238E27FC236}">
                <a16:creationId xmlns:a16="http://schemas.microsoft.com/office/drawing/2014/main" id="{4BFAF76B-5D1A-9B46-5652-547C929B3EEA}"/>
              </a:ext>
            </a:extLst>
          </p:cNvPr>
          <p:cNvSpPr/>
          <p:nvPr/>
        </p:nvSpPr>
        <p:spPr>
          <a:xfrm>
            <a:off x="6103749" y="1893941"/>
            <a:ext cx="1777244" cy="1772712"/>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2800" dirty="0">
                <a:solidFill>
                  <a:schemeClr val="bg1"/>
                </a:solidFill>
              </a:rPr>
              <a:t>4</a:t>
            </a:r>
          </a:p>
          <a:p>
            <a:pPr algn="ctr"/>
            <a:r>
              <a:rPr lang="nb-NO" dirty="0">
                <a:solidFill>
                  <a:schemeClr val="bg1"/>
                </a:solidFill>
              </a:rPr>
              <a:t>Deltids-ansatte</a:t>
            </a:r>
          </a:p>
          <a:p>
            <a:pPr algn="ctr"/>
            <a:endParaRPr lang="nb-NO" sz="1200" dirty="0"/>
          </a:p>
          <a:p>
            <a:pPr algn="ctr"/>
            <a:endParaRPr lang="nb-NO" dirty="0"/>
          </a:p>
          <a:p>
            <a:pPr algn="ctr"/>
            <a:endParaRPr lang="nb-NO" dirty="0"/>
          </a:p>
        </p:txBody>
      </p:sp>
      <p:sp>
        <p:nvSpPr>
          <p:cNvPr id="8" name="Ellipse 7">
            <a:extLst>
              <a:ext uri="{FF2B5EF4-FFF2-40B4-BE49-F238E27FC236}">
                <a16:creationId xmlns:a16="http://schemas.microsoft.com/office/drawing/2014/main" id="{9A05B404-5C4C-C69D-221C-845759D53E2B}"/>
              </a:ext>
            </a:extLst>
          </p:cNvPr>
          <p:cNvSpPr/>
          <p:nvPr/>
        </p:nvSpPr>
        <p:spPr>
          <a:xfrm>
            <a:off x="5427170" y="3658917"/>
            <a:ext cx="1810335" cy="1772713"/>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2800" dirty="0">
                <a:solidFill>
                  <a:schemeClr val="bg1"/>
                </a:solidFill>
              </a:rPr>
              <a:t>15</a:t>
            </a:r>
          </a:p>
          <a:p>
            <a:pPr algn="ctr"/>
            <a:r>
              <a:rPr lang="nb-NO" sz="1600" dirty="0">
                <a:solidFill>
                  <a:schemeClr val="bg1"/>
                </a:solidFill>
              </a:rPr>
              <a:t>Innleid arbeidskraft</a:t>
            </a:r>
          </a:p>
          <a:p>
            <a:pPr algn="ctr"/>
            <a:endParaRPr lang="nb-NO" dirty="0">
              <a:solidFill>
                <a:schemeClr val="bg1"/>
              </a:solidFill>
            </a:endParaRPr>
          </a:p>
          <a:p>
            <a:pPr algn="ctr"/>
            <a:endParaRPr lang="nb-NO" sz="1800" dirty="0">
              <a:solidFill>
                <a:schemeClr val="bg1"/>
              </a:solidFill>
            </a:endParaRPr>
          </a:p>
          <a:p>
            <a:pPr algn="ctr"/>
            <a:endParaRPr lang="nb-NO" sz="1800" dirty="0">
              <a:solidFill>
                <a:schemeClr val="bg1"/>
              </a:solidFill>
            </a:endParaRPr>
          </a:p>
        </p:txBody>
      </p:sp>
      <p:sp>
        <p:nvSpPr>
          <p:cNvPr id="9" name="Ellipse 8">
            <a:extLst>
              <a:ext uri="{FF2B5EF4-FFF2-40B4-BE49-F238E27FC236}">
                <a16:creationId xmlns:a16="http://schemas.microsoft.com/office/drawing/2014/main" id="{A58AD4AA-AC06-7D3A-1D0D-5E6C595E95BD}"/>
              </a:ext>
            </a:extLst>
          </p:cNvPr>
          <p:cNvSpPr/>
          <p:nvPr/>
        </p:nvSpPr>
        <p:spPr>
          <a:xfrm>
            <a:off x="3503956" y="3715303"/>
            <a:ext cx="1777245" cy="1772713"/>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2800" dirty="0">
                <a:solidFill>
                  <a:schemeClr val="bg1"/>
                </a:solidFill>
              </a:rPr>
              <a:t>105</a:t>
            </a:r>
          </a:p>
          <a:p>
            <a:pPr algn="ctr"/>
            <a:r>
              <a:rPr lang="nb-NO" sz="1600" dirty="0">
                <a:solidFill>
                  <a:schemeClr val="bg1"/>
                </a:solidFill>
              </a:rPr>
              <a:t>Midlertidig ansatte*</a:t>
            </a:r>
          </a:p>
          <a:p>
            <a:pPr algn="ctr"/>
            <a:endParaRPr lang="nb-NO" dirty="0">
              <a:solidFill>
                <a:schemeClr val="bg1"/>
              </a:solidFill>
            </a:endParaRPr>
          </a:p>
          <a:p>
            <a:pPr algn="ctr"/>
            <a:endParaRPr lang="nb-NO" sz="1800" dirty="0">
              <a:solidFill>
                <a:schemeClr val="bg1"/>
              </a:solidFill>
            </a:endParaRPr>
          </a:p>
          <a:p>
            <a:pPr algn="ctr"/>
            <a:endParaRPr lang="nb-NO" sz="1800" dirty="0">
              <a:solidFill>
                <a:schemeClr val="bg1"/>
              </a:solidFill>
            </a:endParaRPr>
          </a:p>
        </p:txBody>
      </p:sp>
      <p:sp>
        <p:nvSpPr>
          <p:cNvPr id="10" name="Ellipse 9">
            <a:extLst>
              <a:ext uri="{FF2B5EF4-FFF2-40B4-BE49-F238E27FC236}">
                <a16:creationId xmlns:a16="http://schemas.microsoft.com/office/drawing/2014/main" id="{E395FADA-9547-E312-650D-96088E75E7A2}"/>
              </a:ext>
            </a:extLst>
          </p:cNvPr>
          <p:cNvSpPr/>
          <p:nvPr/>
        </p:nvSpPr>
        <p:spPr>
          <a:xfrm>
            <a:off x="4577652" y="587148"/>
            <a:ext cx="1848086" cy="1716765"/>
          </a:xfrm>
          <a:prstGeom prst="ellipse">
            <a:avLst/>
          </a:prstGeom>
          <a:solidFill>
            <a:srgbClr val="009599"/>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2800" dirty="0">
                <a:solidFill>
                  <a:schemeClr val="bg1"/>
                </a:solidFill>
                <a:latin typeface="+mj-lt"/>
              </a:rPr>
              <a:t>186</a:t>
            </a:r>
          </a:p>
          <a:p>
            <a:pPr algn="ctr"/>
            <a:r>
              <a:rPr lang="nb-NO" dirty="0">
                <a:solidFill>
                  <a:schemeClr val="bg1"/>
                </a:solidFill>
              </a:rPr>
              <a:t>Ansatte</a:t>
            </a:r>
          </a:p>
          <a:p>
            <a:pPr algn="ctr"/>
            <a:endParaRPr lang="nb-NO" sz="2000" dirty="0">
              <a:solidFill>
                <a:schemeClr val="bg1"/>
              </a:solidFill>
            </a:endParaRPr>
          </a:p>
          <a:p>
            <a:pPr algn="ctr"/>
            <a:endParaRPr lang="nb-NO" sz="1200" dirty="0">
              <a:solidFill>
                <a:schemeClr val="bg1"/>
              </a:solidFill>
            </a:endParaRPr>
          </a:p>
          <a:p>
            <a:pPr algn="ctr"/>
            <a:endParaRPr lang="nb-NO" sz="1200" dirty="0">
              <a:solidFill>
                <a:schemeClr val="bg1"/>
              </a:solidFill>
            </a:endParaRPr>
          </a:p>
        </p:txBody>
      </p:sp>
      <p:sp>
        <p:nvSpPr>
          <p:cNvPr id="12" name="TekstSylinder 11">
            <a:extLst>
              <a:ext uri="{FF2B5EF4-FFF2-40B4-BE49-F238E27FC236}">
                <a16:creationId xmlns:a16="http://schemas.microsoft.com/office/drawing/2014/main" id="{4116D374-6B23-41F9-A854-1A42396A8229}"/>
              </a:ext>
            </a:extLst>
          </p:cNvPr>
          <p:cNvSpPr txBox="1"/>
          <p:nvPr/>
        </p:nvSpPr>
        <p:spPr>
          <a:xfrm>
            <a:off x="4671512" y="3063967"/>
            <a:ext cx="1555530" cy="446276"/>
          </a:xfrm>
          <a:prstGeom prst="rect">
            <a:avLst/>
          </a:prstGeom>
          <a:noFill/>
        </p:spPr>
        <p:txBody>
          <a:bodyPr wrap="square" rtlCol="0">
            <a:spAutoFit/>
          </a:bodyPr>
          <a:lstStyle/>
          <a:p>
            <a:r>
              <a:rPr lang="nb-NO" sz="1200" dirty="0">
                <a:latin typeface="Asap" pitchFamily="2" charset="0"/>
              </a:rPr>
              <a:t>ANTALL  ANSATTE</a:t>
            </a:r>
          </a:p>
          <a:p>
            <a:r>
              <a:rPr lang="nb-NO" sz="1050" dirty="0">
                <a:latin typeface="Asap" pitchFamily="2" charset="0"/>
              </a:rPr>
              <a:t>Ved årsslutt 31.12.23</a:t>
            </a:r>
          </a:p>
        </p:txBody>
      </p:sp>
      <p:pic>
        <p:nvPicPr>
          <p:cNvPr id="14" name="Grafikk 13" descr="Hannkjønn med heldekkende fyll">
            <a:extLst>
              <a:ext uri="{FF2B5EF4-FFF2-40B4-BE49-F238E27FC236}">
                <a16:creationId xmlns:a16="http://schemas.microsoft.com/office/drawing/2014/main" id="{CE5D4DCA-1319-BE51-44F8-66028E65C8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11628" y="1369723"/>
            <a:ext cx="576136" cy="576136"/>
          </a:xfrm>
          <a:prstGeom prst="rect">
            <a:avLst/>
          </a:prstGeom>
        </p:spPr>
      </p:pic>
      <p:pic>
        <p:nvPicPr>
          <p:cNvPr id="15" name="Grafikk 14" descr="Hannkjønn med heldekkende fyll">
            <a:extLst>
              <a:ext uri="{FF2B5EF4-FFF2-40B4-BE49-F238E27FC236}">
                <a16:creationId xmlns:a16="http://schemas.microsoft.com/office/drawing/2014/main" id="{7EAD2C90-6EDB-CC8F-35F0-DFCA282826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7578" y="2876748"/>
            <a:ext cx="528593" cy="528593"/>
          </a:xfrm>
          <a:prstGeom prst="rect">
            <a:avLst/>
          </a:prstGeom>
        </p:spPr>
      </p:pic>
      <p:pic>
        <p:nvPicPr>
          <p:cNvPr id="16" name="Grafikk 15" descr="Hannkjønn med heldekkende fyll">
            <a:extLst>
              <a:ext uri="{FF2B5EF4-FFF2-40B4-BE49-F238E27FC236}">
                <a16:creationId xmlns:a16="http://schemas.microsoft.com/office/drawing/2014/main" id="{6603A289-EED4-FF3B-ABD2-51034075A6F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31428" y="4568241"/>
            <a:ext cx="575085" cy="575085"/>
          </a:xfrm>
          <a:prstGeom prst="rect">
            <a:avLst/>
          </a:prstGeom>
        </p:spPr>
      </p:pic>
      <p:pic>
        <p:nvPicPr>
          <p:cNvPr id="18" name="Grafikk 17" descr="Hannkjønn med heldekkende fyll">
            <a:extLst>
              <a:ext uri="{FF2B5EF4-FFF2-40B4-BE49-F238E27FC236}">
                <a16:creationId xmlns:a16="http://schemas.microsoft.com/office/drawing/2014/main" id="{2C8A6470-C26B-6C0C-3779-9EE9928635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1556" y="2780473"/>
            <a:ext cx="564312" cy="564312"/>
          </a:xfrm>
          <a:prstGeom prst="rect">
            <a:avLst/>
          </a:prstGeom>
        </p:spPr>
      </p:pic>
      <p:pic>
        <p:nvPicPr>
          <p:cNvPr id="19" name="Grafikk 18" descr="Hannkjønn med heldekkende fyll">
            <a:extLst>
              <a:ext uri="{FF2B5EF4-FFF2-40B4-BE49-F238E27FC236}">
                <a16:creationId xmlns:a16="http://schemas.microsoft.com/office/drawing/2014/main" id="{7C3DDBB6-A999-AD74-694A-D7775EB67C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16279" y="4657359"/>
            <a:ext cx="576679" cy="576679"/>
          </a:xfrm>
          <a:prstGeom prst="rect">
            <a:avLst/>
          </a:prstGeom>
        </p:spPr>
      </p:pic>
      <p:pic>
        <p:nvPicPr>
          <p:cNvPr id="20" name="Grafikk 19" descr="Hannkjønn med heldekkende fyll">
            <a:extLst>
              <a:ext uri="{FF2B5EF4-FFF2-40B4-BE49-F238E27FC236}">
                <a16:creationId xmlns:a16="http://schemas.microsoft.com/office/drawing/2014/main" id="{EBA46E45-3D48-5EEC-BC2D-D5E0241DF7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953600">
            <a:off x="3411029" y="2760637"/>
            <a:ext cx="518259" cy="492737"/>
          </a:xfrm>
          <a:prstGeom prst="rect">
            <a:avLst/>
          </a:prstGeom>
        </p:spPr>
      </p:pic>
      <p:pic>
        <p:nvPicPr>
          <p:cNvPr id="21" name="Grafikk 20" descr="Hannkjønn med heldekkende fyll">
            <a:extLst>
              <a:ext uri="{FF2B5EF4-FFF2-40B4-BE49-F238E27FC236}">
                <a16:creationId xmlns:a16="http://schemas.microsoft.com/office/drawing/2014/main" id="{1F88F251-DD7A-801D-4196-5E47E27074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953600">
            <a:off x="6520910" y="2863801"/>
            <a:ext cx="515571" cy="487757"/>
          </a:xfrm>
          <a:prstGeom prst="rect">
            <a:avLst/>
          </a:prstGeom>
        </p:spPr>
      </p:pic>
      <p:pic>
        <p:nvPicPr>
          <p:cNvPr id="22" name="Grafikk 21" descr="Hannkjønn med heldekkende fyll">
            <a:extLst>
              <a:ext uri="{FF2B5EF4-FFF2-40B4-BE49-F238E27FC236}">
                <a16:creationId xmlns:a16="http://schemas.microsoft.com/office/drawing/2014/main" id="{7355148D-88C5-5B0E-EF8E-302325F8CAC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953600">
            <a:off x="3802431" y="4609673"/>
            <a:ext cx="540971" cy="535688"/>
          </a:xfrm>
          <a:prstGeom prst="rect">
            <a:avLst/>
          </a:prstGeom>
        </p:spPr>
      </p:pic>
      <p:cxnSp>
        <p:nvCxnSpPr>
          <p:cNvPr id="23" name="Rett linje 22">
            <a:extLst>
              <a:ext uri="{FF2B5EF4-FFF2-40B4-BE49-F238E27FC236}">
                <a16:creationId xmlns:a16="http://schemas.microsoft.com/office/drawing/2014/main" id="{59E51EED-9347-BCF3-BE23-9B3CBB20A560}"/>
              </a:ext>
            </a:extLst>
          </p:cNvPr>
          <p:cNvCxnSpPr>
            <a:cxnSpLocks/>
          </p:cNvCxnSpPr>
          <p:nvPr/>
        </p:nvCxnSpPr>
        <p:spPr>
          <a:xfrm flipH="1">
            <a:off x="5204449" y="1733831"/>
            <a:ext cx="6283" cy="216161"/>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4" name="Rett linje 23">
            <a:extLst>
              <a:ext uri="{FF2B5EF4-FFF2-40B4-BE49-F238E27FC236}">
                <a16:creationId xmlns:a16="http://schemas.microsoft.com/office/drawing/2014/main" id="{C7CE739C-DB4E-4DE2-C361-3E9920679E1B}"/>
              </a:ext>
            </a:extLst>
          </p:cNvPr>
          <p:cNvCxnSpPr>
            <a:cxnSpLocks/>
          </p:cNvCxnSpPr>
          <p:nvPr/>
        </p:nvCxnSpPr>
        <p:spPr>
          <a:xfrm>
            <a:off x="3663834" y="3089077"/>
            <a:ext cx="6797" cy="213467"/>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5" name="Rett linje 24">
            <a:extLst>
              <a:ext uri="{FF2B5EF4-FFF2-40B4-BE49-F238E27FC236}">
                <a16:creationId xmlns:a16="http://schemas.microsoft.com/office/drawing/2014/main" id="{FD7360B3-CB1E-72FA-4EF8-030A45CC6044}"/>
              </a:ext>
            </a:extLst>
          </p:cNvPr>
          <p:cNvCxnSpPr>
            <a:cxnSpLocks/>
          </p:cNvCxnSpPr>
          <p:nvPr/>
        </p:nvCxnSpPr>
        <p:spPr>
          <a:xfrm>
            <a:off x="6778696" y="3246335"/>
            <a:ext cx="0" cy="159006"/>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6" name="Rett linje 25">
            <a:extLst>
              <a:ext uri="{FF2B5EF4-FFF2-40B4-BE49-F238E27FC236}">
                <a16:creationId xmlns:a16="http://schemas.microsoft.com/office/drawing/2014/main" id="{67B650DC-B7F2-78B9-25AA-6ACDEC673BE0}"/>
              </a:ext>
            </a:extLst>
          </p:cNvPr>
          <p:cNvCxnSpPr>
            <a:cxnSpLocks/>
          </p:cNvCxnSpPr>
          <p:nvPr/>
        </p:nvCxnSpPr>
        <p:spPr>
          <a:xfrm flipH="1">
            <a:off x="4072917" y="4980431"/>
            <a:ext cx="14892" cy="253607"/>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cxnSp>
        <p:nvCxnSpPr>
          <p:cNvPr id="27" name="Rett linje 26">
            <a:extLst>
              <a:ext uri="{FF2B5EF4-FFF2-40B4-BE49-F238E27FC236}">
                <a16:creationId xmlns:a16="http://schemas.microsoft.com/office/drawing/2014/main" id="{0A4991CD-ABDD-4BA3-9CBF-F9FF014451D6}"/>
              </a:ext>
            </a:extLst>
          </p:cNvPr>
          <p:cNvCxnSpPr>
            <a:cxnSpLocks/>
          </p:cNvCxnSpPr>
          <p:nvPr/>
        </p:nvCxnSpPr>
        <p:spPr>
          <a:xfrm>
            <a:off x="6058033" y="4966401"/>
            <a:ext cx="0" cy="122179"/>
          </a:xfrm>
          <a:prstGeom prst="line">
            <a:avLst/>
          </a:prstGeom>
          <a:ln>
            <a:solidFill>
              <a:schemeClr val="bg1"/>
            </a:solidFill>
          </a:ln>
        </p:spPr>
        <p:style>
          <a:lnRef idx="3">
            <a:schemeClr val="accent2"/>
          </a:lnRef>
          <a:fillRef idx="0">
            <a:schemeClr val="accent2"/>
          </a:fillRef>
          <a:effectRef idx="2">
            <a:schemeClr val="accent2"/>
          </a:effectRef>
          <a:fontRef idx="minor">
            <a:schemeClr val="tx1"/>
          </a:fontRef>
        </p:style>
      </p:cxnSp>
      <p:sp>
        <p:nvSpPr>
          <p:cNvPr id="28" name="TekstSylinder 27">
            <a:extLst>
              <a:ext uri="{FF2B5EF4-FFF2-40B4-BE49-F238E27FC236}">
                <a16:creationId xmlns:a16="http://schemas.microsoft.com/office/drawing/2014/main" id="{9943F02D-FCB6-738A-BEBD-09966FE2F384}"/>
              </a:ext>
            </a:extLst>
          </p:cNvPr>
          <p:cNvSpPr txBox="1"/>
          <p:nvPr/>
        </p:nvSpPr>
        <p:spPr>
          <a:xfrm>
            <a:off x="5003883" y="1924125"/>
            <a:ext cx="338554" cy="276999"/>
          </a:xfrm>
          <a:prstGeom prst="rect">
            <a:avLst/>
          </a:prstGeom>
          <a:noFill/>
        </p:spPr>
        <p:txBody>
          <a:bodyPr wrap="none" rtlCol="0">
            <a:spAutoFit/>
          </a:bodyPr>
          <a:lstStyle/>
          <a:p>
            <a:r>
              <a:rPr lang="nb-NO" sz="1200" dirty="0">
                <a:solidFill>
                  <a:schemeClr val="bg1"/>
                </a:solidFill>
              </a:rPr>
              <a:t>33</a:t>
            </a:r>
          </a:p>
        </p:txBody>
      </p:sp>
      <p:sp>
        <p:nvSpPr>
          <p:cNvPr id="29" name="TekstSylinder 28">
            <a:extLst>
              <a:ext uri="{FF2B5EF4-FFF2-40B4-BE49-F238E27FC236}">
                <a16:creationId xmlns:a16="http://schemas.microsoft.com/office/drawing/2014/main" id="{4BC21136-F592-966C-42A9-625F1BCFE08E}"/>
              </a:ext>
            </a:extLst>
          </p:cNvPr>
          <p:cNvSpPr txBox="1"/>
          <p:nvPr/>
        </p:nvSpPr>
        <p:spPr>
          <a:xfrm>
            <a:off x="5499770" y="1924125"/>
            <a:ext cx="417784" cy="276999"/>
          </a:xfrm>
          <a:prstGeom prst="rect">
            <a:avLst/>
          </a:prstGeom>
          <a:noFill/>
        </p:spPr>
        <p:txBody>
          <a:bodyPr wrap="square" rtlCol="0">
            <a:spAutoFit/>
          </a:bodyPr>
          <a:lstStyle/>
          <a:p>
            <a:r>
              <a:rPr lang="nb-NO" sz="1200" dirty="0">
                <a:solidFill>
                  <a:schemeClr val="bg1"/>
                </a:solidFill>
              </a:rPr>
              <a:t>153</a:t>
            </a:r>
          </a:p>
        </p:txBody>
      </p:sp>
      <p:sp>
        <p:nvSpPr>
          <p:cNvPr id="30" name="TekstSylinder 29">
            <a:extLst>
              <a:ext uri="{FF2B5EF4-FFF2-40B4-BE49-F238E27FC236}">
                <a16:creationId xmlns:a16="http://schemas.microsoft.com/office/drawing/2014/main" id="{94FDE90D-04D7-D3F2-FE0C-755AB586FAB7}"/>
              </a:ext>
            </a:extLst>
          </p:cNvPr>
          <p:cNvSpPr txBox="1"/>
          <p:nvPr/>
        </p:nvSpPr>
        <p:spPr>
          <a:xfrm>
            <a:off x="6628937" y="3353805"/>
            <a:ext cx="261610" cy="276999"/>
          </a:xfrm>
          <a:prstGeom prst="rect">
            <a:avLst/>
          </a:prstGeom>
          <a:noFill/>
        </p:spPr>
        <p:txBody>
          <a:bodyPr wrap="none" rtlCol="0">
            <a:spAutoFit/>
          </a:bodyPr>
          <a:lstStyle/>
          <a:p>
            <a:r>
              <a:rPr lang="nb-NO" sz="1200" dirty="0">
                <a:solidFill>
                  <a:schemeClr val="bg1"/>
                </a:solidFill>
              </a:rPr>
              <a:t>3</a:t>
            </a:r>
          </a:p>
        </p:txBody>
      </p:sp>
      <p:sp>
        <p:nvSpPr>
          <p:cNvPr id="31" name="TekstSylinder 30">
            <a:extLst>
              <a:ext uri="{FF2B5EF4-FFF2-40B4-BE49-F238E27FC236}">
                <a16:creationId xmlns:a16="http://schemas.microsoft.com/office/drawing/2014/main" id="{3555430E-8C5D-1D42-752B-75CFF7112E31}"/>
              </a:ext>
            </a:extLst>
          </p:cNvPr>
          <p:cNvSpPr txBox="1"/>
          <p:nvPr/>
        </p:nvSpPr>
        <p:spPr>
          <a:xfrm>
            <a:off x="7076514" y="3360570"/>
            <a:ext cx="261610" cy="276999"/>
          </a:xfrm>
          <a:prstGeom prst="rect">
            <a:avLst/>
          </a:prstGeom>
          <a:noFill/>
        </p:spPr>
        <p:txBody>
          <a:bodyPr wrap="none" rtlCol="0">
            <a:spAutoFit/>
          </a:bodyPr>
          <a:lstStyle/>
          <a:p>
            <a:r>
              <a:rPr lang="nb-NO" sz="1200">
                <a:solidFill>
                  <a:schemeClr val="bg1"/>
                </a:solidFill>
              </a:rPr>
              <a:t>1</a:t>
            </a:r>
          </a:p>
        </p:txBody>
      </p:sp>
      <p:sp>
        <p:nvSpPr>
          <p:cNvPr id="32" name="TekstSylinder 31">
            <a:extLst>
              <a:ext uri="{FF2B5EF4-FFF2-40B4-BE49-F238E27FC236}">
                <a16:creationId xmlns:a16="http://schemas.microsoft.com/office/drawing/2014/main" id="{B3E41ED4-1616-5FF6-63F2-ADC24ED87025}"/>
              </a:ext>
            </a:extLst>
          </p:cNvPr>
          <p:cNvSpPr txBox="1"/>
          <p:nvPr/>
        </p:nvSpPr>
        <p:spPr>
          <a:xfrm>
            <a:off x="3558189" y="3283323"/>
            <a:ext cx="338554" cy="276999"/>
          </a:xfrm>
          <a:prstGeom prst="rect">
            <a:avLst/>
          </a:prstGeom>
          <a:noFill/>
        </p:spPr>
        <p:txBody>
          <a:bodyPr wrap="none" rtlCol="0">
            <a:spAutoFit/>
          </a:bodyPr>
          <a:lstStyle/>
          <a:p>
            <a:r>
              <a:rPr lang="nb-NO" sz="1200" dirty="0">
                <a:solidFill>
                  <a:schemeClr val="bg1"/>
                </a:solidFill>
              </a:rPr>
              <a:t>13</a:t>
            </a:r>
          </a:p>
        </p:txBody>
      </p:sp>
      <p:sp>
        <p:nvSpPr>
          <p:cNvPr id="33" name="TekstSylinder 32">
            <a:extLst>
              <a:ext uri="{FF2B5EF4-FFF2-40B4-BE49-F238E27FC236}">
                <a16:creationId xmlns:a16="http://schemas.microsoft.com/office/drawing/2014/main" id="{37738BC9-042E-F999-9D19-75ED2B745FE4}"/>
              </a:ext>
            </a:extLst>
          </p:cNvPr>
          <p:cNvSpPr txBox="1"/>
          <p:nvPr/>
        </p:nvSpPr>
        <p:spPr>
          <a:xfrm rot="10800000" flipH="1" flipV="1">
            <a:off x="3999012" y="3274580"/>
            <a:ext cx="479539" cy="276999"/>
          </a:xfrm>
          <a:prstGeom prst="rect">
            <a:avLst/>
          </a:prstGeom>
          <a:noFill/>
        </p:spPr>
        <p:txBody>
          <a:bodyPr wrap="square" rtlCol="0">
            <a:spAutoFit/>
          </a:bodyPr>
          <a:lstStyle/>
          <a:p>
            <a:r>
              <a:rPr lang="nb-NO" sz="1200" dirty="0">
                <a:solidFill>
                  <a:schemeClr val="bg1"/>
                </a:solidFill>
              </a:rPr>
              <a:t>49</a:t>
            </a:r>
          </a:p>
        </p:txBody>
      </p:sp>
      <p:sp>
        <p:nvSpPr>
          <p:cNvPr id="34" name="TekstSylinder 33">
            <a:extLst>
              <a:ext uri="{FF2B5EF4-FFF2-40B4-BE49-F238E27FC236}">
                <a16:creationId xmlns:a16="http://schemas.microsoft.com/office/drawing/2014/main" id="{F1100F93-0D02-12C6-5DF9-6EC3D669F6B2}"/>
              </a:ext>
            </a:extLst>
          </p:cNvPr>
          <p:cNvSpPr txBox="1"/>
          <p:nvPr/>
        </p:nvSpPr>
        <p:spPr>
          <a:xfrm>
            <a:off x="3945318" y="5184603"/>
            <a:ext cx="338554" cy="276999"/>
          </a:xfrm>
          <a:prstGeom prst="rect">
            <a:avLst/>
          </a:prstGeom>
          <a:noFill/>
        </p:spPr>
        <p:txBody>
          <a:bodyPr wrap="none" rtlCol="0">
            <a:spAutoFit/>
          </a:bodyPr>
          <a:lstStyle/>
          <a:p>
            <a:r>
              <a:rPr lang="nb-NO" sz="1200" dirty="0">
                <a:solidFill>
                  <a:schemeClr val="bg1"/>
                </a:solidFill>
              </a:rPr>
              <a:t>20</a:t>
            </a:r>
          </a:p>
        </p:txBody>
      </p:sp>
      <p:sp>
        <p:nvSpPr>
          <p:cNvPr id="35" name="TekstSylinder 34">
            <a:extLst>
              <a:ext uri="{FF2B5EF4-FFF2-40B4-BE49-F238E27FC236}">
                <a16:creationId xmlns:a16="http://schemas.microsoft.com/office/drawing/2014/main" id="{E32F4815-319A-4FD9-83DA-86670F1D7E4C}"/>
              </a:ext>
            </a:extLst>
          </p:cNvPr>
          <p:cNvSpPr txBox="1"/>
          <p:nvPr/>
        </p:nvSpPr>
        <p:spPr>
          <a:xfrm>
            <a:off x="4400070" y="5185998"/>
            <a:ext cx="338554" cy="276999"/>
          </a:xfrm>
          <a:prstGeom prst="rect">
            <a:avLst/>
          </a:prstGeom>
          <a:noFill/>
        </p:spPr>
        <p:txBody>
          <a:bodyPr wrap="none" rtlCol="0">
            <a:spAutoFit/>
          </a:bodyPr>
          <a:lstStyle/>
          <a:p>
            <a:r>
              <a:rPr lang="nb-NO" sz="1200" dirty="0">
                <a:solidFill>
                  <a:schemeClr val="bg1"/>
                </a:solidFill>
              </a:rPr>
              <a:t>85</a:t>
            </a:r>
          </a:p>
        </p:txBody>
      </p:sp>
      <p:sp>
        <p:nvSpPr>
          <p:cNvPr id="36" name="TekstSylinder 35">
            <a:extLst>
              <a:ext uri="{FF2B5EF4-FFF2-40B4-BE49-F238E27FC236}">
                <a16:creationId xmlns:a16="http://schemas.microsoft.com/office/drawing/2014/main" id="{C707021F-F3D7-74AF-B402-76412B8C5F04}"/>
              </a:ext>
            </a:extLst>
          </p:cNvPr>
          <p:cNvSpPr txBox="1"/>
          <p:nvPr/>
        </p:nvSpPr>
        <p:spPr>
          <a:xfrm>
            <a:off x="5916589" y="5055998"/>
            <a:ext cx="261610" cy="276999"/>
          </a:xfrm>
          <a:prstGeom prst="rect">
            <a:avLst/>
          </a:prstGeom>
          <a:noFill/>
        </p:spPr>
        <p:txBody>
          <a:bodyPr wrap="none" rtlCol="0">
            <a:spAutoFit/>
          </a:bodyPr>
          <a:lstStyle/>
          <a:p>
            <a:r>
              <a:rPr lang="nb-NO" sz="1200">
                <a:solidFill>
                  <a:schemeClr val="bg1"/>
                </a:solidFill>
              </a:rPr>
              <a:t>0</a:t>
            </a:r>
          </a:p>
        </p:txBody>
      </p:sp>
      <p:sp>
        <p:nvSpPr>
          <p:cNvPr id="37" name="TekstSylinder 36">
            <a:extLst>
              <a:ext uri="{FF2B5EF4-FFF2-40B4-BE49-F238E27FC236}">
                <a16:creationId xmlns:a16="http://schemas.microsoft.com/office/drawing/2014/main" id="{D94F25FB-6F04-CA67-C359-27B4C4BA8C0F}"/>
              </a:ext>
            </a:extLst>
          </p:cNvPr>
          <p:cNvSpPr txBox="1"/>
          <p:nvPr/>
        </p:nvSpPr>
        <p:spPr>
          <a:xfrm>
            <a:off x="6370475" y="5064213"/>
            <a:ext cx="338554" cy="276999"/>
          </a:xfrm>
          <a:prstGeom prst="rect">
            <a:avLst/>
          </a:prstGeom>
          <a:noFill/>
        </p:spPr>
        <p:txBody>
          <a:bodyPr wrap="square" rtlCol="0">
            <a:spAutoFit/>
          </a:bodyPr>
          <a:lstStyle/>
          <a:p>
            <a:r>
              <a:rPr lang="nb-NO" sz="1200" dirty="0">
                <a:solidFill>
                  <a:schemeClr val="bg1"/>
                </a:solidFill>
              </a:rPr>
              <a:t>15</a:t>
            </a:r>
          </a:p>
        </p:txBody>
      </p:sp>
      <p:pic>
        <p:nvPicPr>
          <p:cNvPr id="38" name="Grafikk 37" descr="Hannkjønn med heldekkende fyll">
            <a:extLst>
              <a:ext uri="{FF2B5EF4-FFF2-40B4-BE49-F238E27FC236}">
                <a16:creationId xmlns:a16="http://schemas.microsoft.com/office/drawing/2014/main" id="{DD96E678-5EBB-E852-BFC2-907ACE3F5C0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953600">
            <a:off x="4918110" y="1361222"/>
            <a:ext cx="540971" cy="535688"/>
          </a:xfrm>
          <a:prstGeom prst="rect">
            <a:avLst/>
          </a:prstGeom>
        </p:spPr>
      </p:pic>
      <p:pic>
        <p:nvPicPr>
          <p:cNvPr id="39" name="Grafikk 38" descr="Hannkjønn med heldekkende fyll">
            <a:extLst>
              <a:ext uri="{FF2B5EF4-FFF2-40B4-BE49-F238E27FC236}">
                <a16:creationId xmlns:a16="http://schemas.microsoft.com/office/drawing/2014/main" id="{8C144DAC-8834-A3B0-30D5-75A97ED0FE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953600">
            <a:off x="5780687" y="4495091"/>
            <a:ext cx="540971" cy="535688"/>
          </a:xfrm>
          <a:prstGeom prst="rect">
            <a:avLst/>
          </a:prstGeom>
        </p:spPr>
      </p:pic>
      <p:graphicFrame>
        <p:nvGraphicFramePr>
          <p:cNvPr id="40" name="Tabell 133">
            <a:extLst>
              <a:ext uri="{FF2B5EF4-FFF2-40B4-BE49-F238E27FC236}">
                <a16:creationId xmlns:a16="http://schemas.microsoft.com/office/drawing/2014/main" id="{2027B2B4-0312-54D5-C281-FC1D80095401}"/>
              </a:ext>
            </a:extLst>
          </p:cNvPr>
          <p:cNvGraphicFramePr>
            <a:graphicFrameLocks noGrp="1"/>
          </p:cNvGraphicFramePr>
          <p:nvPr>
            <p:extLst>
              <p:ext uri="{D42A27DB-BD31-4B8C-83A1-F6EECF244321}">
                <p14:modId xmlns:p14="http://schemas.microsoft.com/office/powerpoint/2010/main" val="613812698"/>
              </p:ext>
            </p:extLst>
          </p:nvPr>
        </p:nvGraphicFramePr>
        <p:xfrm>
          <a:off x="7897209" y="3617860"/>
          <a:ext cx="3908118" cy="1940560"/>
        </p:xfrm>
        <a:graphic>
          <a:graphicData uri="http://schemas.openxmlformats.org/drawingml/2006/table">
            <a:tbl>
              <a:tblPr firstRow="1" bandRow="1">
                <a:tableStyleId>{5C22544A-7EE6-4342-B048-85BDC9FD1C3A}</a:tableStyleId>
              </a:tblPr>
              <a:tblGrid>
                <a:gridCol w="746201">
                  <a:extLst>
                    <a:ext uri="{9D8B030D-6E8A-4147-A177-3AD203B41FA5}">
                      <a16:colId xmlns:a16="http://schemas.microsoft.com/office/drawing/2014/main" val="4131047932"/>
                    </a:ext>
                  </a:extLst>
                </a:gridCol>
                <a:gridCol w="556505">
                  <a:extLst>
                    <a:ext uri="{9D8B030D-6E8A-4147-A177-3AD203B41FA5}">
                      <a16:colId xmlns:a16="http://schemas.microsoft.com/office/drawing/2014/main" val="4141137363"/>
                    </a:ext>
                  </a:extLst>
                </a:gridCol>
                <a:gridCol w="651353">
                  <a:extLst>
                    <a:ext uri="{9D8B030D-6E8A-4147-A177-3AD203B41FA5}">
                      <a16:colId xmlns:a16="http://schemas.microsoft.com/office/drawing/2014/main" val="4233524583"/>
                    </a:ext>
                  </a:extLst>
                </a:gridCol>
                <a:gridCol w="500173">
                  <a:extLst>
                    <a:ext uri="{9D8B030D-6E8A-4147-A177-3AD203B41FA5}">
                      <a16:colId xmlns:a16="http://schemas.microsoft.com/office/drawing/2014/main" val="2584675808"/>
                    </a:ext>
                  </a:extLst>
                </a:gridCol>
                <a:gridCol w="690113">
                  <a:extLst>
                    <a:ext uri="{9D8B030D-6E8A-4147-A177-3AD203B41FA5}">
                      <a16:colId xmlns:a16="http://schemas.microsoft.com/office/drawing/2014/main" val="955717166"/>
                    </a:ext>
                  </a:extLst>
                </a:gridCol>
                <a:gridCol w="763773">
                  <a:extLst>
                    <a:ext uri="{9D8B030D-6E8A-4147-A177-3AD203B41FA5}">
                      <a16:colId xmlns:a16="http://schemas.microsoft.com/office/drawing/2014/main" val="2709758011"/>
                    </a:ext>
                  </a:extLst>
                </a:gridCol>
              </a:tblGrid>
              <a:tr h="370840">
                <a:tc>
                  <a:txBody>
                    <a:bodyPr/>
                    <a:lstStyle/>
                    <a:p>
                      <a:r>
                        <a:rPr lang="nb-NO" sz="1200" dirty="0"/>
                        <a:t>Selskap</a:t>
                      </a:r>
                    </a:p>
                  </a:txBody>
                  <a:tcPr/>
                </a:tc>
                <a:tc>
                  <a:txBody>
                    <a:bodyPr/>
                    <a:lstStyle/>
                    <a:p>
                      <a:endParaRPr lang="nb-NO" sz="1200"/>
                    </a:p>
                  </a:txBody>
                  <a:tcPr/>
                </a:tc>
                <a:tc>
                  <a:txBody>
                    <a:bodyPr/>
                    <a:lstStyle/>
                    <a:p>
                      <a:r>
                        <a:rPr lang="nb-NO" sz="1200"/>
                        <a:t>Alder</a:t>
                      </a:r>
                    </a:p>
                  </a:txBody>
                  <a:tcPr/>
                </a:tc>
                <a:tc>
                  <a:txBody>
                    <a:bodyPr/>
                    <a:lstStyle/>
                    <a:p>
                      <a:endParaRPr lang="nb-NO" sz="1200"/>
                    </a:p>
                  </a:txBody>
                  <a:tcPr/>
                </a:tc>
                <a:tc>
                  <a:txBody>
                    <a:bodyPr/>
                    <a:lstStyle/>
                    <a:p>
                      <a:r>
                        <a:rPr lang="nb-NO" sz="1200"/>
                        <a:t>Kjønn</a:t>
                      </a:r>
                    </a:p>
                  </a:txBody>
                  <a:tcPr/>
                </a:tc>
                <a:tc>
                  <a:txBody>
                    <a:bodyPr/>
                    <a:lstStyle/>
                    <a:p>
                      <a:endParaRPr lang="nb-NO" sz="1200"/>
                    </a:p>
                  </a:txBody>
                  <a:tcPr/>
                </a:tc>
                <a:extLst>
                  <a:ext uri="{0D108BD9-81ED-4DB2-BD59-A6C34878D82A}">
                    <a16:rowId xmlns:a16="http://schemas.microsoft.com/office/drawing/2014/main" val="1565559367"/>
                  </a:ext>
                </a:extLst>
              </a:tr>
              <a:tr h="370840">
                <a:tc>
                  <a:txBody>
                    <a:bodyPr/>
                    <a:lstStyle/>
                    <a:p>
                      <a:endParaRPr lang="nb-NO" sz="1200"/>
                    </a:p>
                  </a:txBody>
                  <a:tcPr/>
                </a:tc>
                <a:tc>
                  <a:txBody>
                    <a:bodyPr/>
                    <a:lstStyle/>
                    <a:p>
                      <a:r>
                        <a:rPr lang="nb-NO" sz="1200"/>
                        <a:t>20-30</a:t>
                      </a:r>
                    </a:p>
                  </a:txBody>
                  <a:tcPr/>
                </a:tc>
                <a:tc>
                  <a:txBody>
                    <a:bodyPr/>
                    <a:lstStyle/>
                    <a:p>
                      <a:r>
                        <a:rPr lang="nb-NO" sz="1200"/>
                        <a:t>30-50</a:t>
                      </a:r>
                    </a:p>
                  </a:txBody>
                  <a:tcPr/>
                </a:tc>
                <a:tc>
                  <a:txBody>
                    <a:bodyPr/>
                    <a:lstStyle/>
                    <a:p>
                      <a:r>
                        <a:rPr lang="nb-NO" sz="1200"/>
                        <a:t>50+</a:t>
                      </a:r>
                    </a:p>
                  </a:txBody>
                  <a:tcPr/>
                </a:tc>
                <a:tc>
                  <a:txBody>
                    <a:bodyPr/>
                    <a:lstStyle/>
                    <a:p>
                      <a:r>
                        <a:rPr lang="nb-NO" sz="1200"/>
                        <a:t>Menn</a:t>
                      </a:r>
                    </a:p>
                  </a:txBody>
                  <a:tcPr/>
                </a:tc>
                <a:tc>
                  <a:txBody>
                    <a:bodyPr/>
                    <a:lstStyle/>
                    <a:p>
                      <a:r>
                        <a:rPr lang="nb-NO" sz="1200"/>
                        <a:t>Kvinner</a:t>
                      </a:r>
                    </a:p>
                  </a:txBody>
                  <a:tcPr/>
                </a:tc>
                <a:extLst>
                  <a:ext uri="{0D108BD9-81ED-4DB2-BD59-A6C34878D82A}">
                    <a16:rowId xmlns:a16="http://schemas.microsoft.com/office/drawing/2014/main" val="3379191059"/>
                  </a:ext>
                </a:extLst>
              </a:tr>
              <a:tr h="370840">
                <a:tc>
                  <a:txBody>
                    <a:bodyPr/>
                    <a:lstStyle/>
                    <a:p>
                      <a:r>
                        <a:rPr lang="nb-NO" sz="1200" dirty="0"/>
                        <a:t>Bussring</a:t>
                      </a:r>
                    </a:p>
                  </a:txBody>
                  <a:tcPr/>
                </a:tc>
                <a:tc>
                  <a:txBody>
                    <a:bodyPr/>
                    <a:lstStyle/>
                    <a:p>
                      <a:r>
                        <a:rPr lang="nb-NO" sz="1200"/>
                        <a:t>  10</a:t>
                      </a:r>
                    </a:p>
                  </a:txBody>
                  <a:tcPr/>
                </a:tc>
                <a:tc>
                  <a:txBody>
                    <a:bodyPr/>
                    <a:lstStyle/>
                    <a:p>
                      <a:r>
                        <a:rPr lang="nb-NO" sz="1200" dirty="0"/>
                        <a:t>  32</a:t>
                      </a:r>
                    </a:p>
                  </a:txBody>
                  <a:tcPr/>
                </a:tc>
                <a:tc>
                  <a:txBody>
                    <a:bodyPr/>
                    <a:lstStyle/>
                    <a:p>
                      <a:r>
                        <a:rPr lang="nb-NO" sz="1200" dirty="0"/>
                        <a:t>  98</a:t>
                      </a:r>
                    </a:p>
                  </a:txBody>
                  <a:tcPr/>
                </a:tc>
                <a:tc>
                  <a:txBody>
                    <a:bodyPr/>
                    <a:lstStyle/>
                    <a:p>
                      <a:r>
                        <a:rPr lang="nb-NO" sz="1200" dirty="0"/>
                        <a:t> 127</a:t>
                      </a:r>
                    </a:p>
                  </a:txBody>
                  <a:tcPr/>
                </a:tc>
                <a:tc>
                  <a:txBody>
                    <a:bodyPr/>
                    <a:lstStyle/>
                    <a:p>
                      <a:r>
                        <a:rPr lang="nb-NO" sz="1200" dirty="0"/>
                        <a:t>   12 </a:t>
                      </a:r>
                    </a:p>
                  </a:txBody>
                  <a:tcPr/>
                </a:tc>
                <a:extLst>
                  <a:ext uri="{0D108BD9-81ED-4DB2-BD59-A6C34878D82A}">
                    <a16:rowId xmlns:a16="http://schemas.microsoft.com/office/drawing/2014/main" val="2403418969"/>
                  </a:ext>
                </a:extLst>
              </a:tr>
              <a:tr h="370840">
                <a:tc>
                  <a:txBody>
                    <a:bodyPr/>
                    <a:lstStyle/>
                    <a:p>
                      <a:r>
                        <a:rPr lang="nb-NO" sz="1200"/>
                        <a:t>Best Arctic</a:t>
                      </a:r>
                    </a:p>
                  </a:txBody>
                  <a:tcPr/>
                </a:tc>
                <a:tc>
                  <a:txBody>
                    <a:bodyPr/>
                    <a:lstStyle/>
                    <a:p>
                      <a:r>
                        <a:rPr lang="nb-NO" sz="1200" dirty="0"/>
                        <a:t>  21</a:t>
                      </a:r>
                    </a:p>
                  </a:txBody>
                  <a:tcPr/>
                </a:tc>
                <a:tc>
                  <a:txBody>
                    <a:bodyPr/>
                    <a:lstStyle/>
                    <a:p>
                      <a:r>
                        <a:rPr lang="nb-NO" sz="1200" dirty="0"/>
                        <a:t>   19</a:t>
                      </a:r>
                    </a:p>
                  </a:txBody>
                  <a:tcPr/>
                </a:tc>
                <a:tc>
                  <a:txBody>
                    <a:bodyPr/>
                    <a:lstStyle/>
                    <a:p>
                      <a:r>
                        <a:rPr lang="nb-NO" sz="1200" dirty="0"/>
                        <a:t>   6</a:t>
                      </a:r>
                    </a:p>
                  </a:txBody>
                  <a:tcPr/>
                </a:tc>
                <a:tc>
                  <a:txBody>
                    <a:bodyPr/>
                    <a:lstStyle/>
                    <a:p>
                      <a:r>
                        <a:rPr lang="nb-NO" sz="1200" dirty="0"/>
                        <a:t>   26</a:t>
                      </a:r>
                    </a:p>
                  </a:txBody>
                  <a:tcPr/>
                </a:tc>
                <a:tc>
                  <a:txBody>
                    <a:bodyPr/>
                    <a:lstStyle/>
                    <a:p>
                      <a:r>
                        <a:rPr lang="nb-NO" sz="1200" dirty="0"/>
                        <a:t>   21</a:t>
                      </a:r>
                    </a:p>
                  </a:txBody>
                  <a:tcPr/>
                </a:tc>
                <a:extLst>
                  <a:ext uri="{0D108BD9-81ED-4DB2-BD59-A6C34878D82A}">
                    <a16:rowId xmlns:a16="http://schemas.microsoft.com/office/drawing/2014/main" val="378793352"/>
                  </a:ext>
                </a:extLst>
              </a:tr>
              <a:tr h="370840">
                <a:tc>
                  <a:txBody>
                    <a:bodyPr/>
                    <a:lstStyle/>
                    <a:p>
                      <a:r>
                        <a:rPr lang="nb-NO" sz="1200"/>
                        <a:t>SUM</a:t>
                      </a:r>
                    </a:p>
                  </a:txBody>
                  <a:tcPr/>
                </a:tc>
                <a:tc>
                  <a:txBody>
                    <a:bodyPr/>
                    <a:lstStyle/>
                    <a:p>
                      <a:r>
                        <a:rPr lang="nb-NO" sz="1200" dirty="0"/>
                        <a:t>  31</a:t>
                      </a:r>
                    </a:p>
                  </a:txBody>
                  <a:tcPr/>
                </a:tc>
                <a:tc>
                  <a:txBody>
                    <a:bodyPr/>
                    <a:lstStyle/>
                    <a:p>
                      <a:r>
                        <a:rPr lang="nb-NO" sz="1200" dirty="0"/>
                        <a:t>  51</a:t>
                      </a:r>
                    </a:p>
                  </a:txBody>
                  <a:tcPr/>
                </a:tc>
                <a:tc>
                  <a:txBody>
                    <a:bodyPr/>
                    <a:lstStyle/>
                    <a:p>
                      <a:r>
                        <a:rPr lang="nb-NO" sz="1200" dirty="0"/>
                        <a:t> 104</a:t>
                      </a:r>
                    </a:p>
                  </a:txBody>
                  <a:tcPr/>
                </a:tc>
                <a:tc>
                  <a:txBody>
                    <a:bodyPr/>
                    <a:lstStyle/>
                    <a:p>
                      <a:r>
                        <a:rPr lang="nb-NO" sz="1200" dirty="0"/>
                        <a:t> 153</a:t>
                      </a:r>
                    </a:p>
                  </a:txBody>
                  <a:tcPr/>
                </a:tc>
                <a:tc>
                  <a:txBody>
                    <a:bodyPr/>
                    <a:lstStyle/>
                    <a:p>
                      <a:r>
                        <a:rPr lang="nb-NO" sz="1200" dirty="0"/>
                        <a:t>   33</a:t>
                      </a:r>
                    </a:p>
                  </a:txBody>
                  <a:tcPr/>
                </a:tc>
                <a:extLst>
                  <a:ext uri="{0D108BD9-81ED-4DB2-BD59-A6C34878D82A}">
                    <a16:rowId xmlns:a16="http://schemas.microsoft.com/office/drawing/2014/main" val="2223958350"/>
                  </a:ext>
                </a:extLst>
              </a:tr>
            </a:tbl>
          </a:graphicData>
        </a:graphic>
      </p:graphicFrame>
      <p:sp>
        <p:nvSpPr>
          <p:cNvPr id="41" name="TekstSylinder 40">
            <a:extLst>
              <a:ext uri="{FF2B5EF4-FFF2-40B4-BE49-F238E27FC236}">
                <a16:creationId xmlns:a16="http://schemas.microsoft.com/office/drawing/2014/main" id="{805628E1-DC13-E5A6-5849-D72BB0C430A4}"/>
              </a:ext>
            </a:extLst>
          </p:cNvPr>
          <p:cNvSpPr txBox="1"/>
          <p:nvPr/>
        </p:nvSpPr>
        <p:spPr>
          <a:xfrm>
            <a:off x="9080012" y="3150228"/>
            <a:ext cx="1356462" cy="276999"/>
          </a:xfrm>
          <a:prstGeom prst="rect">
            <a:avLst/>
          </a:prstGeom>
          <a:noFill/>
        </p:spPr>
        <p:txBody>
          <a:bodyPr wrap="none" rtlCol="0">
            <a:spAutoFit/>
          </a:bodyPr>
          <a:lstStyle/>
          <a:p>
            <a:r>
              <a:rPr lang="nb-NO" sz="1200" dirty="0">
                <a:solidFill>
                  <a:schemeClr val="bg1">
                    <a:lumMod val="50000"/>
                  </a:schemeClr>
                </a:solidFill>
              </a:rPr>
              <a:t>PERSONALE 2023</a:t>
            </a:r>
          </a:p>
        </p:txBody>
      </p:sp>
      <p:sp>
        <p:nvSpPr>
          <p:cNvPr id="44" name="TekstSylinder 43">
            <a:extLst>
              <a:ext uri="{FF2B5EF4-FFF2-40B4-BE49-F238E27FC236}">
                <a16:creationId xmlns:a16="http://schemas.microsoft.com/office/drawing/2014/main" id="{D8F1FBC4-2D1B-71EE-4052-0C6BABDFE144}"/>
              </a:ext>
            </a:extLst>
          </p:cNvPr>
          <p:cNvSpPr txBox="1"/>
          <p:nvPr/>
        </p:nvSpPr>
        <p:spPr>
          <a:xfrm>
            <a:off x="8262910" y="3325633"/>
            <a:ext cx="3567643" cy="276999"/>
          </a:xfrm>
          <a:prstGeom prst="rect">
            <a:avLst/>
          </a:prstGeom>
          <a:noFill/>
        </p:spPr>
        <p:txBody>
          <a:bodyPr wrap="none" lIns="91440" tIns="45720" rIns="91440" bIns="45720" rtlCol="0" anchor="t">
            <a:spAutoFit/>
          </a:bodyPr>
          <a:lstStyle/>
          <a:p>
            <a:r>
              <a:rPr lang="nb-NO" sz="1200">
                <a:solidFill>
                  <a:schemeClr val="bg1">
                    <a:lumMod val="50000"/>
                  </a:schemeClr>
                </a:solidFill>
              </a:rPr>
              <a:t>Antall ansatte – heltid, deltid</a:t>
            </a:r>
            <a:r>
              <a:rPr lang="nb-NO" sz="1200" dirty="0">
                <a:solidFill>
                  <a:schemeClr val="bg1">
                    <a:lumMod val="50000"/>
                  </a:schemeClr>
                </a:solidFill>
              </a:rPr>
              <a:t>, ekstrahjelper</a:t>
            </a:r>
            <a:r>
              <a:rPr lang="nb-NO" sz="1200">
                <a:solidFill>
                  <a:schemeClr val="bg1">
                    <a:lumMod val="50000"/>
                  </a:schemeClr>
                </a:solidFill>
              </a:rPr>
              <a:t> og </a:t>
            </a:r>
            <a:r>
              <a:rPr lang="nb-NO" sz="1200" dirty="0">
                <a:solidFill>
                  <a:schemeClr val="bg1">
                    <a:lumMod val="50000"/>
                  </a:schemeClr>
                </a:solidFill>
              </a:rPr>
              <a:t>innleide </a:t>
            </a:r>
            <a:endParaRPr lang="nb-NO" sz="1200">
              <a:solidFill>
                <a:schemeClr val="bg1">
                  <a:lumMod val="50000"/>
                </a:schemeClr>
              </a:solidFill>
            </a:endParaRPr>
          </a:p>
        </p:txBody>
      </p:sp>
      <p:sp>
        <p:nvSpPr>
          <p:cNvPr id="46" name="TekstSylinder 45">
            <a:extLst>
              <a:ext uri="{FF2B5EF4-FFF2-40B4-BE49-F238E27FC236}">
                <a16:creationId xmlns:a16="http://schemas.microsoft.com/office/drawing/2014/main" id="{2F58AA89-40EB-A555-F821-47D3D79E9171}"/>
              </a:ext>
            </a:extLst>
          </p:cNvPr>
          <p:cNvSpPr txBox="1"/>
          <p:nvPr/>
        </p:nvSpPr>
        <p:spPr>
          <a:xfrm>
            <a:off x="3558188" y="5817326"/>
            <a:ext cx="2010639" cy="523220"/>
          </a:xfrm>
          <a:prstGeom prst="rect">
            <a:avLst/>
          </a:prstGeom>
          <a:noFill/>
        </p:spPr>
        <p:txBody>
          <a:bodyPr wrap="square" rtlCol="0">
            <a:spAutoFit/>
          </a:bodyPr>
          <a:lstStyle/>
          <a:p>
            <a:r>
              <a:rPr lang="nb-NO" sz="1600" b="1">
                <a:latin typeface="+mj-lt"/>
              </a:rPr>
              <a:t>* </a:t>
            </a:r>
            <a:r>
              <a:rPr lang="nb-NO" sz="1200">
                <a:latin typeface="Asap" pitchFamily="2" charset="0"/>
              </a:rPr>
              <a:t>Sesongarbeidere og ekstrahjelper på tilkalling</a:t>
            </a:r>
          </a:p>
        </p:txBody>
      </p:sp>
    </p:spTree>
    <p:extLst>
      <p:ext uri="{BB962C8B-B14F-4D97-AF65-F5344CB8AC3E}">
        <p14:creationId xmlns:p14="http://schemas.microsoft.com/office/powerpoint/2010/main" val="776278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Bilde 5" descr="Et bilde som inneholder utendørs, snø, himmel, Landkjøretøy&#10;&#10;Automatisk generert beskrivelse">
            <a:extLst>
              <a:ext uri="{FF2B5EF4-FFF2-40B4-BE49-F238E27FC236}">
                <a16:creationId xmlns:a16="http://schemas.microsoft.com/office/drawing/2014/main" id="{63D1658F-531C-AEEC-B364-9C4883946AA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53776" y="0"/>
            <a:ext cx="3880937" cy="2623166"/>
          </a:xfrm>
          <a:prstGeom prst="rect">
            <a:avLst/>
          </a:prstGeom>
          <a:ln>
            <a:solidFill>
              <a:schemeClr val="accent1"/>
            </a:solidFill>
          </a:ln>
          <a:effectLst>
            <a:softEdge rad="696023"/>
          </a:effectLst>
        </p:spPr>
      </p:pic>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731220"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b="1" i="1" cap="none" dirty="0">
                <a:solidFill>
                  <a:schemeClr val="bg1"/>
                </a:solidFill>
                <a:latin typeface="Asap"/>
              </a:rPr>
              <a:t>-</a:t>
            </a:r>
            <a:r>
              <a:rPr lang="nb-NO" sz="1200" i="1" cap="none" dirty="0">
                <a:solidFill>
                  <a:schemeClr val="bg1"/>
                </a:solidFill>
                <a:latin typeface="Asap"/>
              </a:rPr>
              <a:t>året 2023</a:t>
            </a:r>
            <a:br>
              <a:rPr lang="nb-NO" sz="1200" b="1" cap="none" dirty="0">
                <a:latin typeface="Asap" pitchFamily="2" charset="0"/>
              </a:rPr>
            </a:br>
            <a:r>
              <a:rPr lang="nb-NO" sz="1200" cap="none" dirty="0">
                <a:solidFill>
                  <a:schemeClr val="bg1"/>
                </a:solidFill>
                <a:latin typeface="Asap"/>
              </a:rPr>
              <a:t>-</a:t>
            </a:r>
            <a:r>
              <a:rPr lang="nb-NO" sz="1200" i="1" cap="none" dirty="0">
                <a:solidFill>
                  <a:schemeClr val="bg1"/>
                </a:solidFill>
                <a:latin typeface="Asap"/>
              </a:rPr>
              <a:t>tidslinje</a:t>
            </a:r>
            <a:br>
              <a:rPr lang="nb-NO" sz="1200" cap="none" dirty="0">
                <a:latin typeface="Asap" pitchFamily="2" charset="0"/>
              </a:rPr>
            </a:br>
            <a:r>
              <a:rPr lang="nb-NO" sz="1200" i="1" cap="none" dirty="0">
                <a:solidFill>
                  <a:schemeClr val="bg1"/>
                </a:solidFill>
                <a:latin typeface="Asap"/>
              </a:rPr>
              <a:t>-kart over Best Arctic</a:t>
            </a:r>
            <a:br>
              <a:rPr lang="nb-NO" sz="1200" i="1" cap="none" dirty="0">
                <a:latin typeface="Asap" pitchFamily="2" charset="0"/>
              </a:rPr>
            </a:br>
            <a:r>
              <a:rPr lang="nb-NO" sz="1200" i="1" cap="none" dirty="0">
                <a:solidFill>
                  <a:schemeClr val="bg1"/>
                </a:solidFill>
                <a:latin typeface="Asap"/>
              </a:rPr>
              <a:t>-verdikjeden</a:t>
            </a:r>
            <a:br>
              <a:rPr lang="nb-NO" sz="1200" b="1" cap="none" dirty="0">
                <a:latin typeface="Asap" pitchFamily="2" charset="0"/>
              </a:rPr>
            </a:br>
            <a:r>
              <a:rPr lang="nb-NO" sz="1200" b="1" i="1" cap="none" dirty="0">
                <a:solidFill>
                  <a:schemeClr val="bg1"/>
                </a:solidFill>
                <a:latin typeface="Asap"/>
              </a:rPr>
              <a:t>-</a:t>
            </a:r>
            <a:r>
              <a:rPr lang="nb-NO" sz="1200" i="1" cap="none" dirty="0">
                <a:solidFill>
                  <a:schemeClr val="bg1"/>
                </a:solidFill>
                <a:latin typeface="Asap"/>
              </a:rPr>
              <a:t>vesentlighetsanalysen</a:t>
            </a:r>
            <a:br>
              <a:rPr lang="nb-NO" sz="1200" i="1" cap="none" dirty="0">
                <a:latin typeface="Asap" pitchFamily="2" charset="0"/>
              </a:rPr>
            </a:br>
            <a:r>
              <a:rPr lang="nb-NO" sz="1200" i="1" cap="none" dirty="0">
                <a:solidFill>
                  <a:schemeClr val="bg1"/>
                </a:solidFill>
                <a:latin typeface="Asap"/>
              </a:rPr>
              <a:t>-Våre fokusområder</a:t>
            </a:r>
            <a:br>
              <a:rPr lang="nb-NO" sz="1200" i="1" cap="none" dirty="0">
                <a:latin typeface="Asap" pitchFamily="2" charset="0"/>
              </a:rPr>
            </a:br>
            <a:r>
              <a:rPr lang="nb-NO" sz="1200" i="1" cap="none" dirty="0">
                <a:solidFill>
                  <a:schemeClr val="bg1"/>
                </a:solidFill>
                <a:latin typeface="Asap"/>
              </a:rPr>
              <a:t>-Tilnærming til bærekraft</a:t>
            </a:r>
            <a:br>
              <a:rPr lang="nb-NO" sz="1200" i="1" cap="none" dirty="0">
                <a:latin typeface="Asap" pitchFamily="2" charset="0"/>
              </a:rPr>
            </a:br>
            <a:r>
              <a:rPr lang="nb-NO" sz="1200" i="1" cap="none" dirty="0">
                <a:solidFill>
                  <a:schemeClr val="bg1"/>
                </a:solidFill>
                <a:latin typeface="Asap"/>
              </a:rPr>
              <a:t>-FN bærekrafts mål</a:t>
            </a:r>
            <a:br>
              <a:rPr lang="nb-NO" sz="1200" i="1" cap="none" dirty="0">
                <a:latin typeface="Asap" pitchFamily="2" charset="0"/>
              </a:rPr>
            </a:br>
            <a:r>
              <a:rPr lang="nb-NO" sz="1200" i="1" cap="none" dirty="0">
                <a:solidFill>
                  <a:schemeClr val="bg1"/>
                </a:solidFill>
                <a:latin typeface="Asap"/>
              </a:rPr>
              <a:t>-våre interessenter</a:t>
            </a:r>
            <a:br>
              <a:rPr lang="nb-NO" sz="1200" b="1" i="1" cap="none" dirty="0">
                <a:latin typeface="Asap" pitchFamily="2" charset="0"/>
              </a:rPr>
            </a:br>
            <a:r>
              <a:rPr lang="nb-NO" sz="1200" b="1" i="1" cap="none" dirty="0">
                <a:solidFill>
                  <a:schemeClr val="bg1"/>
                </a:solidFill>
                <a:latin typeface="Asap"/>
              </a:rPr>
              <a:t>-</a:t>
            </a:r>
            <a:r>
              <a:rPr lang="nb-NO" sz="1200" i="1" cap="none" dirty="0">
                <a:solidFill>
                  <a:schemeClr val="bg1"/>
                </a:solidFill>
                <a:latin typeface="Asap"/>
              </a:rPr>
              <a:t>måltavle</a:t>
            </a:r>
            <a:br>
              <a:rPr lang="nb-NO" sz="1200" i="1" cap="none" dirty="0">
                <a:latin typeface="Asap" pitchFamily="2" charset="0"/>
              </a:rPr>
            </a:b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3063807" y="1341540"/>
            <a:ext cx="4239702" cy="5113928"/>
          </a:xfrm>
          <a:noFill/>
        </p:spPr>
        <p:txBody>
          <a:bodyPr vert="horz" lIns="91440" tIns="45720" rIns="91440" bIns="45720" rtlCol="0" anchor="t">
            <a:normAutofit lnSpcReduction="10000"/>
          </a:bodyPr>
          <a:lstStyle/>
          <a:p>
            <a:pPr marL="0" indent="0">
              <a:lnSpc>
                <a:spcPct val="120000"/>
              </a:lnSpc>
              <a:buNone/>
            </a:pPr>
            <a:r>
              <a:rPr lang="nb-NO" sz="1100" b="1" dirty="0">
                <a:solidFill>
                  <a:schemeClr val="tx1">
                    <a:lumMod val="95000"/>
                    <a:lumOff val="5000"/>
                  </a:schemeClr>
                </a:solidFill>
                <a:latin typeface="Asap"/>
                <a:ea typeface="Open Sans"/>
                <a:cs typeface="Open Sans"/>
              </a:rPr>
              <a:t>BEST ARCTIC AS  </a:t>
            </a:r>
            <a:r>
              <a:rPr lang="nb-NO" sz="1100" dirty="0">
                <a:solidFill>
                  <a:schemeClr val="tx1">
                    <a:lumMod val="95000"/>
                    <a:lumOff val="5000"/>
                  </a:schemeClr>
                </a:solidFill>
                <a:latin typeface="Asap"/>
                <a:ea typeface="Open Sans"/>
                <a:cs typeface="Open Sans"/>
              </a:rPr>
              <a:t>Er</a:t>
            </a:r>
            <a:r>
              <a:rPr lang="nb-NO" sz="1100" b="0" u="none" strike="noStrike" dirty="0">
                <a:solidFill>
                  <a:schemeClr val="tx1">
                    <a:lumMod val="95000"/>
                    <a:lumOff val="5000"/>
                  </a:schemeClr>
                </a:solidFill>
                <a:effectLst/>
                <a:latin typeface="Asap"/>
                <a:ea typeface="Open Sans"/>
                <a:cs typeface="Open Sans"/>
              </a:rPr>
              <a:t> både leverandør og formidler av aktiviteter i Tromsø og omliggende region. Selskapet produserer, markedsfører og selger transport og </a:t>
            </a:r>
            <a:r>
              <a:rPr lang="nb-NO" sz="1100" dirty="0">
                <a:solidFill>
                  <a:schemeClr val="tx1">
                    <a:lumMod val="95000"/>
                    <a:lumOff val="5000"/>
                  </a:schemeClr>
                </a:solidFill>
                <a:latin typeface="Asap"/>
                <a:ea typeface="Open Sans"/>
                <a:cs typeface="Open Sans"/>
              </a:rPr>
              <a:t>aktiviteter og opplevelser</a:t>
            </a:r>
            <a:r>
              <a:rPr lang="nb-NO" sz="1100" b="0" u="none" strike="noStrike" dirty="0">
                <a:solidFill>
                  <a:schemeClr val="tx1">
                    <a:lumMod val="95000"/>
                    <a:lumOff val="5000"/>
                  </a:schemeClr>
                </a:solidFill>
                <a:effectLst/>
                <a:latin typeface="Asap"/>
                <a:ea typeface="Open Sans"/>
                <a:cs typeface="Open Sans"/>
              </a:rPr>
              <a:t>.</a:t>
            </a:r>
            <a:r>
              <a:rPr lang="nb-NO" sz="1100" dirty="0">
                <a:solidFill>
                  <a:schemeClr val="tx1">
                    <a:lumMod val="95000"/>
                    <a:lumOff val="5000"/>
                  </a:schemeClr>
                </a:solidFill>
                <a:latin typeface="Asap"/>
                <a:ea typeface="+mn-lt"/>
                <a:cs typeface="+mn-lt"/>
              </a:rPr>
              <a:t> Best Arctic er basert på et inderlig ønske om aktivt å kunne forme «Det moderne bærekraftige reiselivet» i Nord Norge og vår Arktiske region. </a:t>
            </a:r>
            <a:r>
              <a:rPr lang="nb-NO" sz="1100" b="1" dirty="0">
                <a:solidFill>
                  <a:schemeClr val="tx1">
                    <a:lumMod val="95000"/>
                    <a:lumOff val="5000"/>
                  </a:schemeClr>
                </a:solidFill>
                <a:latin typeface="Asap"/>
                <a:ea typeface="+mn-lt"/>
                <a:cs typeface="+mn-lt"/>
              </a:rPr>
              <a:t>Vår misjon </a:t>
            </a:r>
            <a:r>
              <a:rPr lang="nb-NO" sz="1100" dirty="0">
                <a:solidFill>
                  <a:srgbClr val="333333"/>
                </a:solidFill>
                <a:latin typeface="Asap"/>
                <a:ea typeface="+mn-lt"/>
                <a:cs typeface="+mn-lt"/>
              </a:rPr>
              <a:t>er "The Arctic </a:t>
            </a:r>
            <a:r>
              <a:rPr lang="nb-NO" sz="1100" dirty="0" err="1">
                <a:solidFill>
                  <a:srgbClr val="333333"/>
                </a:solidFill>
                <a:latin typeface="Asap"/>
                <a:ea typeface="+mn-lt"/>
                <a:cs typeface="+mn-lt"/>
              </a:rPr>
              <a:t>way</a:t>
            </a:r>
            <a:r>
              <a:rPr lang="nb-NO" sz="1100" dirty="0">
                <a:solidFill>
                  <a:srgbClr val="333333"/>
                </a:solidFill>
                <a:latin typeface="Asap"/>
                <a:ea typeface="+mn-lt"/>
                <a:cs typeface="+mn-lt"/>
              </a:rPr>
              <a:t>" betyr at alt vi gjør skal hensyn ta miljøet , naturen, folkene som bor her og utvikling på en bærekraftig måte.</a:t>
            </a:r>
            <a:r>
              <a:rPr lang="nb-NO" sz="1100" dirty="0">
                <a:solidFill>
                  <a:schemeClr val="tx1">
                    <a:lumMod val="95000"/>
                    <a:lumOff val="5000"/>
                  </a:schemeClr>
                </a:solidFill>
                <a:latin typeface="Asap"/>
                <a:ea typeface="+mn-lt"/>
                <a:cs typeface="+mn-lt"/>
              </a:rPr>
              <a:t> Ved å formidle den nordnorske kulturen, naturen i Arktis og hvordan vi i fellesskap sammen med våre partnere og kunder, gjennom fokus på bærekraft, skal ta vare på lokalsamfunn hos oss. Formålet er å gjøre det enkelt  å reise å oppleve Nord Norge og Nordkalotten på en bærekraftig måte.</a:t>
            </a:r>
            <a:r>
              <a:rPr lang="nb-NO" sz="1100" dirty="0">
                <a:solidFill>
                  <a:schemeClr val="tx1">
                    <a:lumMod val="95000"/>
                    <a:lumOff val="5000"/>
                  </a:schemeClr>
                </a:solidFill>
                <a:latin typeface="Asap"/>
                <a:ea typeface="+mn-lt"/>
                <a:cs typeface="Calibri"/>
              </a:rPr>
              <a:t> </a:t>
            </a:r>
            <a:endParaRPr lang="nb-NO" sz="1100" dirty="0">
              <a:solidFill>
                <a:schemeClr val="tx1">
                  <a:lumMod val="95000"/>
                  <a:lumOff val="5000"/>
                </a:schemeClr>
              </a:solidFill>
              <a:latin typeface="Asap" pitchFamily="2" charset="0"/>
              <a:ea typeface="+mn-lt"/>
              <a:cs typeface="Calibri"/>
            </a:endParaRPr>
          </a:p>
          <a:p>
            <a:pPr marL="0" indent="0">
              <a:buNone/>
            </a:pPr>
            <a:r>
              <a:rPr lang="nb-NO" sz="1100" b="1" dirty="0">
                <a:solidFill>
                  <a:schemeClr val="tx1">
                    <a:lumMod val="95000"/>
                    <a:lumOff val="5000"/>
                  </a:schemeClr>
                </a:solidFill>
                <a:latin typeface="Asap"/>
                <a:ea typeface="+mn-lt"/>
                <a:cs typeface="+mn-lt"/>
              </a:rPr>
              <a:t>Vår visjon: </a:t>
            </a:r>
            <a:r>
              <a:rPr lang="nb-NO" sz="1100" dirty="0">
                <a:solidFill>
                  <a:schemeClr val="tx1">
                    <a:lumMod val="95000"/>
                    <a:lumOff val="5000"/>
                  </a:schemeClr>
                </a:solidFill>
                <a:latin typeface="Asap"/>
                <a:ea typeface="+mn-lt"/>
                <a:cs typeface="+mn-lt"/>
              </a:rPr>
              <a:t> "Life changing experience»</a:t>
            </a:r>
          </a:p>
          <a:p>
            <a:pPr marL="0" indent="0">
              <a:buNone/>
            </a:pPr>
            <a:r>
              <a:rPr lang="nb-NO" sz="1100" b="1" dirty="0">
                <a:solidFill>
                  <a:schemeClr val="tx1">
                    <a:lumMod val="95000"/>
                    <a:lumOff val="5000"/>
                  </a:schemeClr>
                </a:solidFill>
                <a:latin typeface="Asap"/>
              </a:rPr>
              <a:t>Vår misjon: </a:t>
            </a:r>
            <a:r>
              <a:rPr lang="nb-NO" sz="1100" dirty="0">
                <a:solidFill>
                  <a:schemeClr val="tx1">
                    <a:lumMod val="95000"/>
                    <a:lumOff val="5000"/>
                  </a:schemeClr>
                </a:solidFill>
                <a:latin typeface="Asap"/>
              </a:rPr>
              <a:t>«The Arctic Way»</a:t>
            </a:r>
          </a:p>
          <a:p>
            <a:pPr marL="0" indent="0">
              <a:buNone/>
            </a:pPr>
            <a:r>
              <a:rPr lang="nb-NO" sz="1100" b="1" dirty="0">
                <a:solidFill>
                  <a:schemeClr val="tx1">
                    <a:lumMod val="95000"/>
                    <a:lumOff val="5000"/>
                  </a:schemeClr>
                </a:solidFill>
                <a:latin typeface="Asap"/>
                <a:ea typeface="+mn-lt"/>
                <a:cs typeface="+mn-lt"/>
              </a:rPr>
              <a:t>Våre verdier</a:t>
            </a:r>
            <a:r>
              <a:rPr lang="nb-NO" sz="1100" dirty="0">
                <a:solidFill>
                  <a:schemeClr val="tx1">
                    <a:lumMod val="95000"/>
                    <a:lumOff val="5000"/>
                  </a:schemeClr>
                </a:solidFill>
                <a:latin typeface="Asap"/>
                <a:ea typeface="+mn-lt"/>
                <a:cs typeface="+mn-lt"/>
              </a:rPr>
              <a:t>: Trygg, Etterrettelig, Ansvarlig, Menneskelig. </a:t>
            </a:r>
            <a:endParaRPr lang="en-US" sz="1100" dirty="0">
              <a:solidFill>
                <a:schemeClr val="tx1">
                  <a:lumMod val="95000"/>
                  <a:lumOff val="5000"/>
                </a:schemeClr>
              </a:solidFill>
              <a:latin typeface="Asap"/>
              <a:ea typeface="+mn-lt"/>
              <a:cs typeface="+mn-lt"/>
            </a:endParaRPr>
          </a:p>
          <a:p>
            <a:pPr marL="0" indent="0">
              <a:buNone/>
            </a:pPr>
            <a:r>
              <a:rPr lang="nb-NO" sz="1100" b="1" dirty="0">
                <a:solidFill>
                  <a:schemeClr val="tx1">
                    <a:lumMod val="95000"/>
                    <a:lumOff val="5000"/>
                  </a:schemeClr>
                </a:solidFill>
                <a:latin typeface="Asap"/>
                <a:ea typeface="+mn-lt"/>
                <a:cs typeface="+mn-lt"/>
              </a:rPr>
              <a:t>Våre kjerneprodukter </a:t>
            </a:r>
            <a:r>
              <a:rPr lang="nb-NO" sz="1100" dirty="0">
                <a:solidFill>
                  <a:schemeClr val="tx1">
                    <a:lumMod val="95000"/>
                    <a:lumOff val="5000"/>
                  </a:schemeClr>
                </a:solidFill>
                <a:latin typeface="Asap"/>
                <a:ea typeface="+mn-lt"/>
                <a:cs typeface="+mn-lt"/>
              </a:rPr>
              <a:t>er Nordlysturer, hundekjøring, scooter og The Arctic Route.</a:t>
            </a:r>
            <a:endParaRPr lang="en-US" sz="1100" dirty="0">
              <a:solidFill>
                <a:schemeClr val="tx1">
                  <a:lumMod val="95000"/>
                  <a:lumOff val="5000"/>
                </a:schemeClr>
              </a:solidFill>
              <a:latin typeface="Asap"/>
              <a:ea typeface="+mn-lt"/>
              <a:cs typeface="+mn-lt"/>
            </a:endParaRPr>
          </a:p>
          <a:p>
            <a:pPr marL="0" indent="0">
              <a:buNone/>
            </a:pPr>
            <a:r>
              <a:rPr lang="nb-NO" sz="1100" b="1" dirty="0">
                <a:solidFill>
                  <a:schemeClr val="tx1">
                    <a:lumMod val="95000"/>
                    <a:lumOff val="5000"/>
                  </a:schemeClr>
                </a:solidFill>
                <a:latin typeface="Asap"/>
                <a:ea typeface="+mn-lt"/>
                <a:cs typeface="+mn-lt"/>
              </a:rPr>
              <a:t>Antall ansatte i Best Arctic: </a:t>
            </a:r>
            <a:r>
              <a:rPr lang="nb-NO" sz="1100" dirty="0">
                <a:solidFill>
                  <a:schemeClr val="tx1">
                    <a:lumMod val="95000"/>
                    <a:lumOff val="5000"/>
                  </a:schemeClr>
                </a:solidFill>
                <a:latin typeface="Asap"/>
                <a:ea typeface="+mn-lt"/>
                <a:cs typeface="+mn-lt"/>
              </a:rPr>
              <a:t>22 årsverk  </a:t>
            </a:r>
          </a:p>
          <a:p>
            <a:pPr marL="0" indent="0">
              <a:buNone/>
            </a:pPr>
            <a:r>
              <a:rPr lang="nb-NO" sz="1100" b="1" dirty="0">
                <a:solidFill>
                  <a:schemeClr val="tx1">
                    <a:lumMod val="95000"/>
                    <a:lumOff val="5000"/>
                  </a:schemeClr>
                </a:solidFill>
                <a:latin typeface="Asap"/>
                <a:ea typeface="+mn-lt"/>
                <a:cs typeface="+mn-lt"/>
              </a:rPr>
              <a:t>Omsetning: 77 MNOK</a:t>
            </a:r>
            <a:r>
              <a:rPr lang="nb-NO" sz="1100" dirty="0">
                <a:solidFill>
                  <a:schemeClr val="tx1">
                    <a:lumMod val="95000"/>
                    <a:lumOff val="5000"/>
                  </a:schemeClr>
                </a:solidFill>
                <a:latin typeface="Asap"/>
                <a:ea typeface="+mn-lt"/>
                <a:cs typeface="+mn-lt"/>
              </a:rPr>
              <a:t>.                                  </a:t>
            </a:r>
          </a:p>
          <a:p>
            <a:pPr marL="0" indent="0">
              <a:buNone/>
            </a:pPr>
            <a:r>
              <a:rPr lang="nb-NO" sz="1100" b="1" u="none" strike="noStrike" dirty="0">
                <a:solidFill>
                  <a:schemeClr val="tx1">
                    <a:lumMod val="95000"/>
                    <a:lumOff val="5000"/>
                  </a:schemeClr>
                </a:solidFill>
                <a:effectLst/>
                <a:latin typeface="Asap"/>
                <a:ea typeface="Open Sans"/>
                <a:cs typeface="Open Sans"/>
              </a:rPr>
              <a:t>Dekningsområde </a:t>
            </a:r>
            <a:r>
              <a:rPr lang="nb-NO" sz="1100" u="none" strike="noStrike" dirty="0">
                <a:solidFill>
                  <a:schemeClr val="tx1">
                    <a:lumMod val="95000"/>
                    <a:lumOff val="5000"/>
                  </a:schemeClr>
                </a:solidFill>
                <a:effectLst/>
                <a:latin typeface="Asap"/>
                <a:ea typeface="Open Sans"/>
                <a:cs typeface="Open Sans"/>
              </a:rPr>
              <a:t>(primært):</a:t>
            </a:r>
            <a:r>
              <a:rPr lang="nb-NO" sz="1100" dirty="0">
                <a:solidFill>
                  <a:schemeClr val="tx1">
                    <a:lumMod val="95000"/>
                    <a:lumOff val="5000"/>
                  </a:schemeClr>
                </a:solidFill>
                <a:latin typeface="Asap"/>
                <a:ea typeface="Open Sans"/>
                <a:cs typeface="Open Sans"/>
              </a:rPr>
              <a:t>  </a:t>
            </a:r>
            <a:r>
              <a:rPr lang="nb-NO" sz="1100" u="none" strike="noStrike" dirty="0">
                <a:solidFill>
                  <a:schemeClr val="tx1">
                    <a:lumMod val="95000"/>
                    <a:lumOff val="5000"/>
                  </a:schemeClr>
                </a:solidFill>
                <a:effectLst/>
                <a:latin typeface="Asap"/>
                <a:ea typeface="Open Sans"/>
                <a:cs typeface="Open Sans"/>
              </a:rPr>
              <a:t>Best Arctic er både leverandør og formidler av aktiviteter og opplevelser i Tromsø ,omliggende region og Nordkalotten.</a:t>
            </a:r>
            <a:r>
              <a:rPr lang="nb-NO" sz="1100" dirty="0">
                <a:solidFill>
                  <a:schemeClr val="tx1">
                    <a:lumMod val="95000"/>
                    <a:lumOff val="5000"/>
                  </a:schemeClr>
                </a:solidFill>
                <a:latin typeface="Asap"/>
                <a:ea typeface="Open Sans"/>
                <a:cs typeface="Open Sans"/>
              </a:rPr>
              <a:t>  </a:t>
            </a:r>
          </a:p>
          <a:p>
            <a:pPr marL="0" indent="0">
              <a:buNone/>
            </a:pPr>
            <a:endParaRPr lang="nb-NO" sz="1200"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0053" y="194558"/>
            <a:ext cx="2131060" cy="845185"/>
          </a:xfrm>
          <a:prstGeom prst="rect">
            <a:avLst/>
          </a:prstGeom>
          <a:noFill/>
          <a:ln>
            <a:noFill/>
          </a:ln>
        </p:spPr>
      </p:pic>
      <p:sp>
        <p:nvSpPr>
          <p:cNvPr id="3" name="TekstSylinder 2">
            <a:extLst>
              <a:ext uri="{FF2B5EF4-FFF2-40B4-BE49-F238E27FC236}">
                <a16:creationId xmlns:a16="http://schemas.microsoft.com/office/drawing/2014/main" id="{964E1588-2BCB-E2B6-5E5A-86035B872FBB}"/>
              </a:ext>
            </a:extLst>
          </p:cNvPr>
          <p:cNvSpPr txBox="1"/>
          <p:nvPr/>
        </p:nvSpPr>
        <p:spPr>
          <a:xfrm>
            <a:off x="4215110" y="241007"/>
            <a:ext cx="5745892" cy="461665"/>
          </a:xfrm>
          <a:prstGeom prst="rect">
            <a:avLst/>
          </a:prstGeom>
          <a:noFill/>
        </p:spPr>
        <p:txBody>
          <a:bodyPr wrap="square" rtlCol="0">
            <a:spAutoFit/>
          </a:bodyPr>
          <a:lstStyle/>
          <a:p>
            <a:pPr algn="ctr"/>
            <a:r>
              <a:rPr lang="nb-NO" sz="2400" b="1" dirty="0">
                <a:latin typeface="Asap" pitchFamily="2" charset="0"/>
              </a:rPr>
              <a:t> OM OSS - Best Arctic 2023</a:t>
            </a:r>
          </a:p>
        </p:txBody>
      </p:sp>
      <p:sp>
        <p:nvSpPr>
          <p:cNvPr id="5" name="TekstSylinder 4">
            <a:extLst>
              <a:ext uri="{FF2B5EF4-FFF2-40B4-BE49-F238E27FC236}">
                <a16:creationId xmlns:a16="http://schemas.microsoft.com/office/drawing/2014/main" id="{234FD505-AA2E-2A4C-8EC7-22789189638D}"/>
              </a:ext>
            </a:extLst>
          </p:cNvPr>
          <p:cNvSpPr txBox="1"/>
          <p:nvPr/>
        </p:nvSpPr>
        <p:spPr>
          <a:xfrm>
            <a:off x="7303509" y="1961930"/>
            <a:ext cx="4399105" cy="4493538"/>
          </a:xfrm>
          <a:prstGeom prst="rect">
            <a:avLst/>
          </a:prstGeom>
          <a:noFill/>
        </p:spPr>
        <p:txBody>
          <a:bodyPr wrap="square">
            <a:spAutoFit/>
          </a:bodyPr>
          <a:lstStyle/>
          <a:p>
            <a:pPr marL="0" indent="0">
              <a:buNone/>
            </a:pPr>
            <a:r>
              <a:rPr lang="nb-NO" sz="1100" b="1" dirty="0">
                <a:solidFill>
                  <a:schemeClr val="tx1">
                    <a:lumMod val="95000"/>
                    <a:lumOff val="5000"/>
                  </a:schemeClr>
                </a:solidFill>
                <a:latin typeface="Asap"/>
                <a:ea typeface="+mn-lt"/>
                <a:cs typeface="+mn-lt"/>
              </a:rPr>
              <a:t>BUSSRING AS</a:t>
            </a:r>
          </a:p>
          <a:p>
            <a:pPr marL="0" indent="0">
              <a:buNone/>
            </a:pPr>
            <a:r>
              <a:rPr lang="nb-NO" sz="1100" dirty="0">
                <a:solidFill>
                  <a:schemeClr val="tx1">
                    <a:lumMod val="95000"/>
                    <a:lumOff val="5000"/>
                  </a:schemeClr>
                </a:solidFill>
                <a:latin typeface="Asap"/>
                <a:ea typeface="+mn-lt"/>
                <a:cs typeface="+mn-lt"/>
              </a:rPr>
              <a:t>Er Norges største turne-transportør og Nord Norges største turbuss selskap. Bussring er ett stolt, tradisjonsrikt selskap etablert helt tilbake i 1957. </a:t>
            </a:r>
            <a:r>
              <a:rPr lang="nb-NO" sz="1100" dirty="0">
                <a:solidFill>
                  <a:srgbClr val="333333"/>
                </a:solidFill>
                <a:latin typeface="Asap"/>
                <a:ea typeface="+mn-lt"/>
                <a:cs typeface="+mn-lt"/>
              </a:rPr>
              <a:t>Hovedkontor  er i Nordreisa, og i tillegg har vi  avdeling  i Tromsø, samt busser i Finnmark, Troms og Nordland. </a:t>
            </a:r>
            <a:r>
              <a:rPr lang="nb-NO" sz="1100" dirty="0">
                <a:solidFill>
                  <a:schemeClr val="tx1">
                    <a:lumMod val="95000"/>
                    <a:lumOff val="5000"/>
                  </a:schemeClr>
                </a:solidFill>
                <a:latin typeface="Asap"/>
                <a:ea typeface="+mn-lt"/>
                <a:cs typeface="+mn-lt"/>
              </a:rPr>
              <a:t>Bussparken  som består av </a:t>
            </a:r>
            <a:r>
              <a:rPr lang="nb-NO" sz="1100" dirty="0" err="1">
                <a:solidFill>
                  <a:schemeClr val="tx1">
                    <a:lumMod val="95000"/>
                    <a:lumOff val="5000"/>
                  </a:schemeClr>
                </a:solidFill>
                <a:latin typeface="Asap"/>
                <a:ea typeface="+mn-lt"/>
                <a:cs typeface="+mn-lt"/>
              </a:rPr>
              <a:t>ca</a:t>
            </a:r>
            <a:r>
              <a:rPr lang="nb-NO" sz="1100" dirty="0">
                <a:solidFill>
                  <a:schemeClr val="tx1">
                    <a:lumMod val="95000"/>
                    <a:lumOff val="5000"/>
                  </a:schemeClr>
                </a:solidFill>
                <a:latin typeface="Asap"/>
                <a:ea typeface="+mn-lt"/>
                <a:cs typeface="+mn-lt"/>
              </a:rPr>
              <a:t> 45 nye turbusser, kombibusser, minibusser og limousiner. </a:t>
            </a:r>
          </a:p>
          <a:p>
            <a:pPr marL="0" indent="0">
              <a:buNone/>
            </a:pPr>
            <a:r>
              <a:rPr lang="nb-NO" sz="1100" b="1" dirty="0">
                <a:solidFill>
                  <a:schemeClr val="tx1">
                    <a:lumMod val="95000"/>
                    <a:lumOff val="5000"/>
                  </a:schemeClr>
                </a:solidFill>
                <a:latin typeface="Asap"/>
                <a:ea typeface="+mn-lt"/>
                <a:cs typeface="+mn-lt"/>
              </a:rPr>
              <a:t>Vår visjon er </a:t>
            </a:r>
            <a:r>
              <a:rPr lang="nb-NO" sz="1100" dirty="0">
                <a:solidFill>
                  <a:schemeClr val="tx1">
                    <a:lumMod val="95000"/>
                    <a:lumOff val="5000"/>
                  </a:schemeClr>
                </a:solidFill>
                <a:latin typeface="Asap"/>
                <a:ea typeface="+mn-lt"/>
                <a:cs typeface="+mn-lt"/>
              </a:rPr>
              <a:t>»For deg og Nord Norge»</a:t>
            </a:r>
          </a:p>
          <a:p>
            <a:pPr marL="0" indent="0">
              <a:buNone/>
            </a:pPr>
            <a:r>
              <a:rPr lang="nb-NO" sz="1100" dirty="0">
                <a:solidFill>
                  <a:schemeClr val="tx1">
                    <a:lumMod val="95000"/>
                    <a:lumOff val="5000"/>
                  </a:schemeClr>
                </a:solidFill>
                <a:latin typeface="Asap"/>
                <a:ea typeface="+mn-lt"/>
                <a:cs typeface="+mn-lt"/>
              </a:rPr>
              <a:t>Som betyr at vi etterstreber å være en sikker, pålitelig og lokalt forankret  transportør med bærekraftige og effektive transportløsninger til det beste for våre kunder, samarbeidspartnere, folks liv og lokalsamfunn.</a:t>
            </a:r>
          </a:p>
          <a:p>
            <a:pPr marL="0" indent="0" algn="just">
              <a:buNone/>
            </a:pPr>
            <a:endParaRPr lang="nb-NO" sz="1100" b="1" dirty="0">
              <a:solidFill>
                <a:schemeClr val="tx1">
                  <a:lumMod val="95000"/>
                  <a:lumOff val="5000"/>
                </a:schemeClr>
              </a:solidFill>
              <a:latin typeface="Asap"/>
              <a:ea typeface="+mn-lt"/>
              <a:cs typeface="+mn-lt"/>
            </a:endParaRPr>
          </a:p>
          <a:p>
            <a:pPr algn="just">
              <a:buNone/>
            </a:pPr>
            <a:r>
              <a:rPr lang="nb-NO" sz="1100" b="1" dirty="0">
                <a:solidFill>
                  <a:schemeClr val="tx1">
                    <a:lumMod val="95000"/>
                    <a:lumOff val="5000"/>
                  </a:schemeClr>
                </a:solidFill>
                <a:latin typeface="Asap"/>
                <a:ea typeface="+mn-lt"/>
                <a:cs typeface="+mn-lt"/>
              </a:rPr>
              <a:t>Vår misjon er </a:t>
            </a:r>
            <a:r>
              <a:rPr lang="nb-NO" sz="1100" dirty="0">
                <a:solidFill>
                  <a:schemeClr val="tx1">
                    <a:lumMod val="95000"/>
                    <a:lumOff val="5000"/>
                  </a:schemeClr>
                </a:solidFill>
                <a:latin typeface="Asap"/>
                <a:ea typeface="+mn-lt"/>
                <a:cs typeface="+mn-lt"/>
              </a:rPr>
              <a:t>«Leveranse i verdensklasse». </a:t>
            </a:r>
            <a:endParaRPr lang="nb-NO" sz="1100" i="1" dirty="0">
              <a:solidFill>
                <a:schemeClr val="tx1">
                  <a:lumMod val="95000"/>
                  <a:lumOff val="5000"/>
                </a:schemeClr>
              </a:solidFill>
              <a:latin typeface="Asap" pitchFamily="2" charset="0"/>
              <a:ea typeface="Calibri"/>
              <a:cs typeface="Calibri"/>
            </a:endParaRPr>
          </a:p>
          <a:p>
            <a:pPr marL="0" indent="0" algn="just">
              <a:buNone/>
            </a:pPr>
            <a:endParaRPr lang="nb-NO" sz="1100" b="1" dirty="0">
              <a:solidFill>
                <a:schemeClr val="tx1">
                  <a:lumMod val="95000"/>
                  <a:lumOff val="5000"/>
                </a:schemeClr>
              </a:solidFill>
              <a:latin typeface="Asap"/>
              <a:ea typeface="+mn-lt"/>
              <a:cs typeface="+mn-lt"/>
            </a:endParaRPr>
          </a:p>
          <a:p>
            <a:pPr marL="0" indent="0" algn="just">
              <a:buNone/>
            </a:pPr>
            <a:r>
              <a:rPr lang="nb-NO" sz="1100" b="1" dirty="0">
                <a:solidFill>
                  <a:schemeClr val="tx1">
                    <a:lumMod val="95000"/>
                    <a:lumOff val="5000"/>
                  </a:schemeClr>
                </a:solidFill>
                <a:latin typeface="Asap"/>
                <a:ea typeface="+mn-lt"/>
                <a:cs typeface="+mn-lt"/>
              </a:rPr>
              <a:t>Våre verdier</a:t>
            </a:r>
            <a:r>
              <a:rPr lang="nb-NO" sz="1100" dirty="0">
                <a:solidFill>
                  <a:schemeClr val="tx1">
                    <a:lumMod val="95000"/>
                    <a:lumOff val="5000"/>
                  </a:schemeClr>
                </a:solidFill>
                <a:latin typeface="Asap"/>
                <a:ea typeface="+mn-lt"/>
                <a:cs typeface="+mn-lt"/>
              </a:rPr>
              <a:t>: Trygg, Etterrettelig, Ansvarlig, Menneskelig. </a:t>
            </a:r>
            <a:endParaRPr lang="en-US" sz="1100" dirty="0">
              <a:solidFill>
                <a:schemeClr val="tx1">
                  <a:lumMod val="95000"/>
                  <a:lumOff val="5000"/>
                </a:schemeClr>
              </a:solidFill>
              <a:latin typeface="Asap"/>
              <a:ea typeface="+mn-lt"/>
              <a:cs typeface="+mn-lt"/>
            </a:endParaRPr>
          </a:p>
          <a:p>
            <a:pPr marL="0" indent="0" algn="just">
              <a:buNone/>
            </a:pPr>
            <a:endParaRPr lang="nb-NO" sz="1100" b="1" dirty="0">
              <a:solidFill>
                <a:schemeClr val="tx1">
                  <a:lumMod val="95000"/>
                  <a:lumOff val="5000"/>
                </a:schemeClr>
              </a:solidFill>
              <a:latin typeface="Asap"/>
              <a:ea typeface="+mn-lt"/>
              <a:cs typeface="+mn-lt"/>
            </a:endParaRPr>
          </a:p>
          <a:p>
            <a:pPr marL="0" indent="0" algn="just">
              <a:buNone/>
            </a:pPr>
            <a:r>
              <a:rPr lang="nb-NO" sz="1100" b="1" dirty="0">
                <a:solidFill>
                  <a:schemeClr val="tx1">
                    <a:lumMod val="95000"/>
                    <a:lumOff val="5000"/>
                  </a:schemeClr>
                </a:solidFill>
                <a:latin typeface="Asap"/>
                <a:ea typeface="+mn-lt"/>
                <a:cs typeface="+mn-lt"/>
              </a:rPr>
              <a:t>Våre kjerneprodukter </a:t>
            </a:r>
            <a:r>
              <a:rPr lang="nb-NO" sz="1100" dirty="0">
                <a:solidFill>
                  <a:schemeClr val="tx1">
                    <a:lumMod val="95000"/>
                    <a:lumOff val="5000"/>
                  </a:schemeClr>
                </a:solidFill>
                <a:latin typeface="Asap"/>
                <a:ea typeface="+mn-lt"/>
                <a:cs typeface="+mn-lt"/>
              </a:rPr>
              <a:t>er transport og logistikk</a:t>
            </a:r>
          </a:p>
          <a:p>
            <a:pPr marL="0" indent="0" algn="just">
              <a:buNone/>
            </a:pPr>
            <a:endParaRPr lang="nb-NO" sz="1100" b="1" dirty="0">
              <a:solidFill>
                <a:schemeClr val="tx1">
                  <a:lumMod val="95000"/>
                  <a:lumOff val="5000"/>
                </a:schemeClr>
              </a:solidFill>
              <a:highlight>
                <a:srgbClr val="FFFF00"/>
              </a:highlight>
              <a:latin typeface="Asap"/>
              <a:ea typeface="+mn-lt"/>
              <a:cs typeface="+mn-lt"/>
            </a:endParaRPr>
          </a:p>
          <a:p>
            <a:pPr marL="0" indent="0" algn="just">
              <a:buNone/>
            </a:pPr>
            <a:r>
              <a:rPr lang="nb-NO" sz="1100" b="1" dirty="0">
                <a:solidFill>
                  <a:schemeClr val="tx1">
                    <a:lumMod val="95000"/>
                    <a:lumOff val="5000"/>
                  </a:schemeClr>
                </a:solidFill>
                <a:latin typeface="Asap"/>
                <a:ea typeface="+mn-lt"/>
                <a:cs typeface="+mn-lt"/>
              </a:rPr>
              <a:t>Antall ansatte i Bussring: 60 </a:t>
            </a:r>
            <a:r>
              <a:rPr lang="nb-NO" sz="1100" dirty="0">
                <a:solidFill>
                  <a:schemeClr val="tx1">
                    <a:lumMod val="95000"/>
                    <a:lumOff val="5000"/>
                  </a:schemeClr>
                </a:solidFill>
                <a:latin typeface="Asap"/>
                <a:ea typeface="+mn-lt"/>
                <a:cs typeface="+mn-lt"/>
              </a:rPr>
              <a:t>årsverk </a:t>
            </a:r>
          </a:p>
          <a:p>
            <a:pPr marL="0" indent="0" algn="just">
              <a:buNone/>
            </a:pPr>
            <a:endParaRPr lang="nb-NO" sz="1100" b="1" dirty="0">
              <a:solidFill>
                <a:schemeClr val="tx1">
                  <a:lumMod val="95000"/>
                  <a:lumOff val="5000"/>
                </a:schemeClr>
              </a:solidFill>
              <a:latin typeface="Asap"/>
              <a:ea typeface="+mn-lt"/>
              <a:cs typeface="+mn-lt"/>
            </a:endParaRPr>
          </a:p>
          <a:p>
            <a:pPr marL="0" indent="0" algn="just">
              <a:buNone/>
            </a:pPr>
            <a:r>
              <a:rPr lang="nb-NO" sz="1100" b="1" dirty="0">
                <a:solidFill>
                  <a:schemeClr val="tx1">
                    <a:lumMod val="95000"/>
                    <a:lumOff val="5000"/>
                  </a:schemeClr>
                </a:solidFill>
                <a:latin typeface="Asap"/>
                <a:ea typeface="+mn-lt"/>
                <a:cs typeface="+mn-lt"/>
              </a:rPr>
              <a:t>Omsetning: </a:t>
            </a:r>
            <a:r>
              <a:rPr lang="nb-NO" sz="1100" dirty="0">
                <a:solidFill>
                  <a:schemeClr val="tx1">
                    <a:lumMod val="95000"/>
                    <a:lumOff val="5000"/>
                  </a:schemeClr>
                </a:solidFill>
                <a:latin typeface="Asap"/>
                <a:ea typeface="+mn-lt"/>
                <a:cs typeface="+mn-lt"/>
              </a:rPr>
              <a:t>117 MNOK </a:t>
            </a:r>
          </a:p>
          <a:p>
            <a:pPr marL="0" indent="0" algn="just">
              <a:buNone/>
            </a:pPr>
            <a:endParaRPr lang="nb-NO" sz="1100" b="1" dirty="0">
              <a:solidFill>
                <a:schemeClr val="tx1">
                  <a:lumMod val="95000"/>
                  <a:lumOff val="5000"/>
                </a:schemeClr>
              </a:solidFill>
              <a:latin typeface="Asap"/>
              <a:ea typeface="+mn-lt"/>
              <a:cs typeface="+mn-lt"/>
            </a:endParaRPr>
          </a:p>
          <a:p>
            <a:pPr marL="0" indent="0" algn="just">
              <a:buNone/>
            </a:pPr>
            <a:r>
              <a:rPr lang="nb-NO" sz="1100" b="1" dirty="0">
                <a:solidFill>
                  <a:schemeClr val="tx1">
                    <a:lumMod val="95000"/>
                    <a:lumOff val="5000"/>
                  </a:schemeClr>
                </a:solidFill>
                <a:latin typeface="Asap"/>
                <a:ea typeface="+mn-lt"/>
                <a:cs typeface="+mn-lt"/>
              </a:rPr>
              <a:t>Dekningsområde:</a:t>
            </a:r>
            <a:r>
              <a:rPr lang="nb-NO" sz="1100" b="1" u="none" strike="noStrike" dirty="0">
                <a:solidFill>
                  <a:schemeClr val="tx1">
                    <a:lumMod val="95000"/>
                    <a:lumOff val="5000"/>
                  </a:schemeClr>
                </a:solidFill>
                <a:effectLst/>
                <a:latin typeface="Asap"/>
                <a:ea typeface="Open Sans"/>
                <a:cs typeface="Open Sans"/>
              </a:rPr>
              <a:t> </a:t>
            </a:r>
            <a:r>
              <a:rPr lang="nb-NO" sz="1100" u="none" strike="noStrike" dirty="0">
                <a:solidFill>
                  <a:schemeClr val="tx1">
                    <a:lumMod val="95000"/>
                    <a:lumOff val="5000"/>
                  </a:schemeClr>
                </a:solidFill>
                <a:effectLst/>
                <a:latin typeface="Asap"/>
                <a:ea typeface="Open Sans"/>
                <a:cs typeface="Open Sans"/>
              </a:rPr>
              <a:t>Vi tilbyr  alt av </a:t>
            </a:r>
            <a:r>
              <a:rPr lang="nb-NO" sz="1100" dirty="0">
                <a:solidFill>
                  <a:schemeClr val="tx1">
                    <a:lumMod val="95000"/>
                    <a:lumOff val="5000"/>
                  </a:schemeClr>
                </a:solidFill>
                <a:latin typeface="Asap"/>
                <a:ea typeface="Open Sans"/>
                <a:cs typeface="Open Sans"/>
              </a:rPr>
              <a:t>transport</a:t>
            </a:r>
            <a:r>
              <a:rPr lang="nb-NO" sz="1100" u="none" strike="noStrike" dirty="0">
                <a:solidFill>
                  <a:schemeClr val="tx1">
                    <a:lumMod val="95000"/>
                    <a:lumOff val="5000"/>
                  </a:schemeClr>
                </a:solidFill>
                <a:effectLst/>
                <a:latin typeface="Asap"/>
                <a:ea typeface="Open Sans"/>
                <a:cs typeface="Open Sans"/>
              </a:rPr>
              <a:t> og logistikk </a:t>
            </a:r>
            <a:endParaRPr lang="nb-NO" sz="1100" dirty="0">
              <a:solidFill>
                <a:schemeClr val="tx1">
                  <a:lumMod val="95000"/>
                  <a:lumOff val="5000"/>
                </a:schemeClr>
              </a:solidFill>
              <a:latin typeface="Asap"/>
              <a:ea typeface="Open Sans"/>
              <a:cs typeface="Open Sans"/>
            </a:endParaRPr>
          </a:p>
          <a:p>
            <a:pPr marL="0" indent="0" algn="just">
              <a:buNone/>
            </a:pPr>
            <a:r>
              <a:rPr lang="nb-NO" sz="1100" u="none" strike="noStrike" dirty="0">
                <a:solidFill>
                  <a:schemeClr val="tx1">
                    <a:lumMod val="95000"/>
                    <a:lumOff val="5000"/>
                  </a:schemeClr>
                </a:solidFill>
                <a:effectLst/>
                <a:latin typeface="Asap"/>
                <a:ea typeface="Open Sans"/>
                <a:cs typeface="Open Sans"/>
              </a:rPr>
              <a:t> –  med spesielt fokus på Nord Norge, Finland og Sverige </a:t>
            </a:r>
            <a:r>
              <a:rPr lang="nb-NO" sz="1100" u="none" strike="noStrike" dirty="0" err="1">
                <a:solidFill>
                  <a:schemeClr val="tx1">
                    <a:lumMod val="95000"/>
                    <a:lumOff val="5000"/>
                  </a:schemeClr>
                </a:solidFill>
                <a:effectLst/>
                <a:latin typeface="Asap"/>
                <a:ea typeface="Open Sans"/>
                <a:cs typeface="Open Sans"/>
              </a:rPr>
              <a:t>m.fl</a:t>
            </a:r>
            <a:endParaRPr lang="nb-NO" sz="1100" dirty="0">
              <a:solidFill>
                <a:schemeClr val="tx1">
                  <a:lumMod val="95000"/>
                  <a:lumOff val="5000"/>
                </a:schemeClr>
              </a:solidFill>
              <a:latin typeface="Asap"/>
            </a:endParaRPr>
          </a:p>
        </p:txBody>
      </p:sp>
      <p:sp>
        <p:nvSpPr>
          <p:cNvPr id="7" name="TekstSylinder 6">
            <a:extLst>
              <a:ext uri="{FF2B5EF4-FFF2-40B4-BE49-F238E27FC236}">
                <a16:creationId xmlns:a16="http://schemas.microsoft.com/office/drawing/2014/main" id="{89743A44-6C84-3991-8DD1-DE7D18802131}"/>
              </a:ext>
            </a:extLst>
          </p:cNvPr>
          <p:cNvSpPr txBox="1"/>
          <p:nvPr/>
        </p:nvSpPr>
        <p:spPr>
          <a:xfrm>
            <a:off x="3063807" y="631513"/>
            <a:ext cx="6334193" cy="646331"/>
          </a:xfrm>
          <a:prstGeom prst="rect">
            <a:avLst/>
          </a:prstGeom>
          <a:noFill/>
        </p:spPr>
        <p:txBody>
          <a:bodyPr wrap="square">
            <a:spAutoFit/>
          </a:bodyPr>
          <a:lstStyle/>
          <a:p>
            <a:r>
              <a:rPr lang="nb-NO" sz="1800" b="1" dirty="0">
                <a:solidFill>
                  <a:schemeClr val="tx1">
                    <a:lumMod val="95000"/>
                    <a:lumOff val="5000"/>
                  </a:schemeClr>
                </a:solidFill>
                <a:latin typeface="Asap"/>
                <a:ea typeface="Open Sans"/>
                <a:cs typeface="Open Sans"/>
              </a:rPr>
              <a:t>Best Arctic Group er ett konsern som eier datter selskapene Best Arctic AS og Bussring AS</a:t>
            </a:r>
            <a:r>
              <a:rPr lang="nb-NO" sz="1800" dirty="0">
                <a:solidFill>
                  <a:schemeClr val="tx1">
                    <a:lumMod val="95000"/>
                    <a:lumOff val="5000"/>
                  </a:schemeClr>
                </a:solidFill>
                <a:latin typeface="Asap"/>
                <a:ea typeface="Open Sans"/>
                <a:cs typeface="Calibri"/>
              </a:rPr>
              <a:t> </a:t>
            </a:r>
            <a:endParaRPr lang="nb-NO" dirty="0"/>
          </a:p>
        </p:txBody>
      </p:sp>
    </p:spTree>
    <p:extLst>
      <p:ext uri="{BB962C8B-B14F-4D97-AF65-F5344CB8AC3E}">
        <p14:creationId xmlns:p14="http://schemas.microsoft.com/office/powerpoint/2010/main" val="20078880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15478"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FOLKENE</a:t>
            </a:r>
            <a:br>
              <a:rPr lang="nb-NO" sz="1200" cap="none">
                <a:latin typeface="Asap" pitchFamily="2" charset="0"/>
              </a:rPr>
            </a:br>
            <a:r>
              <a:rPr lang="nb-NO" sz="1200" b="1" cap="none">
                <a:solidFill>
                  <a:schemeClr val="bg1"/>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2833" y="193601"/>
            <a:ext cx="1896298" cy="752078"/>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21039296-EAE2-AEFA-1C6F-2415A36D7D6C}"/>
              </a:ext>
            </a:extLst>
          </p:cNvPr>
          <p:cNvSpPr txBox="1"/>
          <p:nvPr/>
        </p:nvSpPr>
        <p:spPr>
          <a:xfrm>
            <a:off x="3635129" y="328945"/>
            <a:ext cx="7082809" cy="2400657"/>
          </a:xfrm>
          <a:prstGeom prst="rect">
            <a:avLst/>
          </a:prstGeom>
          <a:noFill/>
        </p:spPr>
        <p:txBody>
          <a:bodyPr wrap="square" lIns="91440" tIns="45720" rIns="91440" bIns="45720" rtlCol="0" anchor="t">
            <a:spAutoFit/>
          </a:bodyPr>
          <a:lstStyle/>
          <a:p>
            <a:pPr algn="ctr"/>
            <a:r>
              <a:rPr lang="nb-NO" sz="2400" b="1" dirty="0">
                <a:latin typeface="Asap"/>
              </a:rPr>
              <a:t>Fremtiden</a:t>
            </a:r>
          </a:p>
          <a:p>
            <a:pPr algn="ctr"/>
            <a:r>
              <a:rPr lang="nb-NO" b="0" i="0" u="none" strike="noStrike" kern="1200" dirty="0">
                <a:solidFill>
                  <a:schemeClr val="dk1"/>
                </a:solidFill>
                <a:effectLst/>
                <a:latin typeface="Asap"/>
                <a:ea typeface="+mn-ea"/>
                <a:cs typeface="+mn-cs"/>
              </a:rPr>
              <a:t>Alt vi gjør skal hensyn ta miljøet, naturen, folkene som bor her og utvikling på en bærekraftig måte. </a:t>
            </a:r>
            <a:endParaRPr lang="nb-NO" dirty="0">
              <a:latin typeface="Asap" pitchFamily="2" charset="0"/>
            </a:endParaRPr>
          </a:p>
          <a:p>
            <a:pPr algn="ctr"/>
            <a:endParaRPr lang="nb-NO" sz="2400" b="1" dirty="0">
              <a:latin typeface="Asap"/>
            </a:endParaRPr>
          </a:p>
          <a:p>
            <a:pPr algn="ctr"/>
            <a:endParaRPr lang="nb-NO" sz="2400" b="1" dirty="0">
              <a:latin typeface="Asap"/>
            </a:endParaRPr>
          </a:p>
          <a:p>
            <a:pPr algn="ctr"/>
            <a:endParaRPr lang="nb-NO" sz="2400" b="1" dirty="0">
              <a:latin typeface="Asap"/>
            </a:endParaRPr>
          </a:p>
          <a:p>
            <a:pPr algn="ctr"/>
            <a:r>
              <a:rPr lang="nb-NO" dirty="0"/>
              <a:t> </a:t>
            </a:r>
          </a:p>
        </p:txBody>
      </p:sp>
      <p:sp>
        <p:nvSpPr>
          <p:cNvPr id="5" name="TekstSylinder 4">
            <a:extLst>
              <a:ext uri="{FF2B5EF4-FFF2-40B4-BE49-F238E27FC236}">
                <a16:creationId xmlns:a16="http://schemas.microsoft.com/office/drawing/2014/main" id="{EEDF9C43-DEA8-DA4C-96E8-121EE1744CD6}"/>
              </a:ext>
            </a:extLst>
          </p:cNvPr>
          <p:cNvSpPr txBox="1"/>
          <p:nvPr/>
        </p:nvSpPr>
        <p:spPr>
          <a:xfrm>
            <a:off x="3621981" y="1339864"/>
            <a:ext cx="7832730" cy="5324535"/>
          </a:xfrm>
          <a:prstGeom prst="rect">
            <a:avLst/>
          </a:prstGeom>
          <a:noFill/>
        </p:spPr>
        <p:txBody>
          <a:bodyPr wrap="square" lIns="91440" tIns="45720" rIns="91440" bIns="45720" anchor="t">
            <a:spAutoFit/>
          </a:bodyPr>
          <a:lstStyle/>
          <a:p>
            <a:pPr algn="just"/>
            <a:r>
              <a:rPr lang="nb-NO" sz="1100" b="1" dirty="0">
                <a:solidFill>
                  <a:srgbClr val="333333"/>
                </a:solidFill>
                <a:latin typeface="Asap"/>
              </a:rPr>
              <a:t>Bedriftens retningslinjer:</a:t>
            </a:r>
          </a:p>
          <a:p>
            <a:pPr algn="just"/>
            <a:r>
              <a:rPr lang="nb-NO" sz="1100" b="0" i="0" u="none" strike="noStrike" dirty="0">
                <a:effectLst/>
                <a:latin typeface="Asap"/>
              </a:rPr>
              <a:t>HMSK-system består av opplæring, instrukser, prosedyrer, sjekklister, avviksrapportering, HMSK håndbok og andre dokumenter. Alt etter hvilken type oppdrag, produkt eller tjeneste som skal utvikles eller utføres, plikter du som ansatt å gjøre deg kjent med HMSK håndboken og de instrukser, sjekklister, prosedyrer som finnes og følge disse. Avvik (brudd på krav, lover, forskrifter, prosedyrer og instrukser) følges opp med tiltak.</a:t>
            </a:r>
          </a:p>
          <a:p>
            <a:pPr algn="just"/>
            <a:r>
              <a:rPr lang="nb-NO" sz="1100" b="0" i="0" u="none" strike="noStrike" dirty="0">
                <a:effectLst/>
                <a:latin typeface="Asap"/>
              </a:rPr>
              <a:t>Alle lover, forskrifter, prosedyrer og internkontrollsystemet blir fulgt gjennom regelmessig kontroll, avviksbehandling, korrigerende og forebyggende tiltak og systemrevisjon.</a:t>
            </a:r>
            <a:endParaRPr lang="nb-NO" sz="1100" b="1" i="0" u="none" strike="noStrike" dirty="0">
              <a:solidFill>
                <a:srgbClr val="333333"/>
              </a:solidFill>
              <a:effectLst/>
              <a:latin typeface="Asap" pitchFamily="2" charset="0"/>
            </a:endParaRPr>
          </a:p>
          <a:p>
            <a:pPr algn="just"/>
            <a:r>
              <a:rPr lang="nb-NO" sz="1100" b="1" i="0" u="none" strike="noStrike" dirty="0">
                <a:solidFill>
                  <a:srgbClr val="333333"/>
                </a:solidFill>
                <a:effectLst/>
                <a:latin typeface="Asap" pitchFamily="2" charset="0"/>
              </a:rPr>
              <a:t>Vårt verdigrunnlag består av visjon, omdømmeverdier og grunnverdier. </a:t>
            </a:r>
            <a:r>
              <a:rPr lang="nb-NO" sz="1100" b="0" i="0" u="none" strike="noStrike" dirty="0">
                <a:solidFill>
                  <a:srgbClr val="333333"/>
                </a:solidFill>
                <a:effectLst/>
                <a:latin typeface="Asap" pitchFamily="2" charset="0"/>
              </a:rPr>
              <a:t>Dette ønsker vi å praktisere i den daglige drift ved god ledelse og god kommunikasjon i utførelsen av bedriftens arbeidsoppgaver. </a:t>
            </a:r>
          </a:p>
          <a:p>
            <a:pPr algn="just"/>
            <a:r>
              <a:rPr lang="nb-NO" sz="1100" b="1" i="0" u="none" strike="noStrike" dirty="0">
                <a:solidFill>
                  <a:srgbClr val="333333"/>
                </a:solidFill>
                <a:effectLst/>
                <a:latin typeface="Asap"/>
              </a:rPr>
              <a:t>Arbeidstakers helse skal ivaretas.</a:t>
            </a:r>
            <a:r>
              <a:rPr lang="nb-NO" sz="1100" b="0" i="0" u="none" strike="noStrike" dirty="0">
                <a:solidFill>
                  <a:srgbClr val="333333"/>
                </a:solidFill>
                <a:effectLst/>
                <a:latin typeface="Asap"/>
              </a:rPr>
              <a:t> Tilrettelegging skal forebygge skader </a:t>
            </a:r>
            <a:r>
              <a:rPr lang="nb-NO" sz="1100" dirty="0">
                <a:solidFill>
                  <a:srgbClr val="333333"/>
                </a:solidFill>
                <a:latin typeface="Asap"/>
              </a:rPr>
              <a:t>og </a:t>
            </a:r>
            <a:r>
              <a:rPr lang="nb-NO" sz="1100" b="0" i="0" u="none" strike="noStrike" dirty="0">
                <a:solidFill>
                  <a:srgbClr val="333333"/>
                </a:solidFill>
                <a:effectLst/>
                <a:latin typeface="Asap"/>
              </a:rPr>
              <a:t>sikre ansatte et sunt arbeidsmiljø.</a:t>
            </a:r>
          </a:p>
          <a:p>
            <a:pPr algn="just"/>
            <a:r>
              <a:rPr lang="nb-NO" sz="1100" b="1" i="0" u="none" strike="noStrike" dirty="0">
                <a:solidFill>
                  <a:srgbClr val="333333"/>
                </a:solidFill>
                <a:effectLst/>
                <a:latin typeface="Asap"/>
              </a:rPr>
              <a:t>Vi skal ivareta miljøet og være bevisst vårt klimaavtrykk</a:t>
            </a:r>
            <a:r>
              <a:rPr lang="nb-NO" sz="1100" b="0" i="0" u="none" strike="noStrike" dirty="0">
                <a:solidFill>
                  <a:srgbClr val="333333"/>
                </a:solidFill>
                <a:effectLst/>
                <a:latin typeface="Asap"/>
              </a:rPr>
              <a:t>. Miljø handler om hvordan våre tjenester og produkter påvirker, hvilke tiltak og holdninger vi stiller til vår drift og hvilke krav vi stiller til våre leverandører. Bedriftens forhold til brukere og naboer, også temaer som natur, lukt og støy. Tilrettelegging, krav, rutiner, instrukser skal være med på å forme vårt klimaavtrykk og på hvordan vi stiller krav og utfører produkter og tjenester.</a:t>
            </a:r>
          </a:p>
          <a:p>
            <a:pPr algn="just"/>
            <a:r>
              <a:rPr lang="nb-NO" sz="1100" b="1" i="0" u="none" strike="noStrike" dirty="0">
                <a:solidFill>
                  <a:srgbClr val="333333"/>
                </a:solidFill>
                <a:effectLst/>
                <a:latin typeface="Asap"/>
              </a:rPr>
              <a:t>Sikkerhet skal forhindre skader på mennesker, miljø og materiell, stans i virksomheten og kriminalitet.</a:t>
            </a:r>
            <a:r>
              <a:rPr lang="nb-NO" sz="1100" b="0" i="0" u="none" strike="noStrike" dirty="0">
                <a:solidFill>
                  <a:srgbClr val="333333"/>
                </a:solidFill>
                <a:effectLst/>
                <a:latin typeface="Asap"/>
              </a:rPr>
              <a:t> Våre beredskaps- planer tar høyde for de viktigste risikoene som kan ramme virksomheten, og øvelser kan øke sjansen for vellykket håndtering av uønskede hendelser. </a:t>
            </a:r>
            <a:endParaRPr lang="nb-NO" sz="1100" dirty="0">
              <a:solidFill>
                <a:srgbClr val="333333"/>
              </a:solidFill>
              <a:latin typeface="Asap"/>
            </a:endParaRPr>
          </a:p>
          <a:p>
            <a:pPr algn="just"/>
            <a:r>
              <a:rPr lang="nb-NO" sz="1100" b="1" i="0" u="none" strike="noStrike" dirty="0">
                <a:solidFill>
                  <a:srgbClr val="333333"/>
                </a:solidFill>
                <a:effectLst/>
                <a:latin typeface="Asap"/>
              </a:rPr>
              <a:t>Kvalitet er når vi leverer mer enn forventet. Kvalitet er vår evne til å levere med forståelse av kundens behov og hvordan vi innfrir behov. Kunden er den viktigste for oss.</a:t>
            </a:r>
            <a:endParaRPr lang="nb-NO" sz="1100" b="0" i="0" u="none" strike="noStrike" dirty="0">
              <a:solidFill>
                <a:srgbClr val="333333"/>
              </a:solidFill>
              <a:effectLst/>
              <a:latin typeface="Asap"/>
            </a:endParaRPr>
          </a:p>
          <a:p>
            <a:pPr algn="just"/>
            <a:r>
              <a:rPr lang="nb-NO" sz="1100" b="0" i="0" u="none" strike="noStrike" dirty="0">
                <a:solidFill>
                  <a:srgbClr val="333333"/>
                </a:solidFill>
                <a:effectLst/>
                <a:latin typeface="Asap"/>
              </a:rPr>
              <a:t>Vi skal kontinuerlig søke å vedlikeholde og forbedre vår helse, miljø, sikkerhet og kvalitetsarbeid.</a:t>
            </a:r>
            <a:endParaRPr lang="nb-NO" sz="1100" dirty="0">
              <a:solidFill>
                <a:srgbClr val="333333"/>
              </a:solidFill>
              <a:latin typeface="Asap"/>
            </a:endParaRPr>
          </a:p>
          <a:p>
            <a:pPr algn="just"/>
            <a:r>
              <a:rPr lang="nb-NO" sz="1100" b="1" i="0" u="none" strike="noStrike" dirty="0">
                <a:solidFill>
                  <a:srgbClr val="333333"/>
                </a:solidFill>
                <a:effectLst/>
                <a:latin typeface="Asap"/>
              </a:rPr>
              <a:t>HMSK-systemets formål og bruk</a:t>
            </a:r>
            <a:endParaRPr lang="nb-NO" sz="1100" b="0" i="0" u="none" strike="noStrike" dirty="0">
              <a:solidFill>
                <a:srgbClr val="333333"/>
              </a:solidFill>
              <a:effectLst/>
              <a:latin typeface="Asap"/>
            </a:endParaRPr>
          </a:p>
          <a:p>
            <a:pPr algn="just"/>
            <a:r>
              <a:rPr lang="nb-NO" sz="1100" b="0" i="0" u="none" strike="noStrike" dirty="0">
                <a:solidFill>
                  <a:srgbClr val="333333"/>
                </a:solidFill>
                <a:effectLst/>
                <a:latin typeface="Asap"/>
              </a:rPr>
              <a:t>Ved å fokusere på systematisk HMSK-arbeid, vil vi kunne oppnå bedre rutiner, mindre sykefravær og enda større medvirkning blant de ansatte. Dette gir igjen bedre kvalitet i arbeidet for arbeidstaker, bedre resultater for virksomheten, større konkurransekraft, tillit hos kunder og arbeidslyst hos den enkelte.</a:t>
            </a:r>
          </a:p>
          <a:p>
            <a:pPr algn="just"/>
            <a:endParaRPr lang="nb-NO" sz="1200" b="0" i="0" u="none" strike="noStrike" dirty="0">
              <a:solidFill>
                <a:srgbClr val="333333"/>
              </a:solidFill>
              <a:effectLst/>
              <a:latin typeface="Asap" pitchFamily="2" charset="0"/>
            </a:endParaRPr>
          </a:p>
          <a:p>
            <a:pPr algn="just"/>
            <a:r>
              <a:rPr lang="nb-NO" sz="800" b="1" u="none" strike="noStrike" dirty="0">
                <a:solidFill>
                  <a:schemeClr val="bg1">
                    <a:lumMod val="50000"/>
                  </a:schemeClr>
                </a:solidFill>
                <a:effectLst/>
                <a:latin typeface="Asap"/>
              </a:rPr>
              <a:t>Begrepet HMSK består av følgende elementer:</a:t>
            </a:r>
            <a:endParaRPr lang="nb-NO" sz="800" b="0" u="none" strike="noStrike" dirty="0">
              <a:solidFill>
                <a:schemeClr val="bg1">
                  <a:lumMod val="50000"/>
                </a:schemeClr>
              </a:solidFill>
              <a:effectLst/>
              <a:latin typeface="Asap"/>
            </a:endParaRPr>
          </a:p>
          <a:p>
            <a:pPr algn="just"/>
            <a:r>
              <a:rPr lang="nb-NO" sz="800" b="1" u="none" strike="noStrike" dirty="0">
                <a:solidFill>
                  <a:schemeClr val="bg1">
                    <a:lumMod val="50000"/>
                  </a:schemeClr>
                </a:solidFill>
                <a:effectLst/>
                <a:latin typeface="Asap"/>
              </a:rPr>
              <a:t>Helse:</a:t>
            </a:r>
            <a:r>
              <a:rPr lang="nb-NO" sz="800" b="0" u="none" strike="noStrike" dirty="0">
                <a:solidFill>
                  <a:schemeClr val="bg1">
                    <a:lumMod val="50000"/>
                  </a:schemeClr>
                </a:solidFill>
                <a:effectLst/>
                <a:latin typeface="Asap"/>
              </a:rPr>
              <a:t> </a:t>
            </a:r>
            <a:r>
              <a:rPr lang="nb-NO" sz="800" dirty="0">
                <a:solidFill>
                  <a:schemeClr val="bg1">
                    <a:lumMod val="50000"/>
                  </a:schemeClr>
                </a:solidFill>
                <a:latin typeface="Asap"/>
              </a:rPr>
              <a:t>Fysisk</a:t>
            </a:r>
            <a:r>
              <a:rPr lang="nb-NO" sz="800" b="0" u="none" strike="noStrike" dirty="0">
                <a:solidFill>
                  <a:schemeClr val="bg1">
                    <a:lumMod val="50000"/>
                  </a:schemeClr>
                </a:solidFill>
                <a:effectLst/>
                <a:latin typeface="Asap"/>
              </a:rPr>
              <a:t>/psykisk/sosial velvære, skader, helseslitasje og sykdom</a:t>
            </a:r>
          </a:p>
          <a:p>
            <a:pPr algn="just"/>
            <a:r>
              <a:rPr lang="nb-NO" sz="800" b="1" u="none" strike="noStrike" dirty="0">
                <a:solidFill>
                  <a:schemeClr val="bg1">
                    <a:lumMod val="50000"/>
                  </a:schemeClr>
                </a:solidFill>
                <a:effectLst/>
                <a:latin typeface="Asap"/>
              </a:rPr>
              <a:t>Miljø</a:t>
            </a:r>
            <a:r>
              <a:rPr lang="nb-NO" sz="800" b="0" u="none" strike="noStrike" dirty="0">
                <a:solidFill>
                  <a:schemeClr val="bg1">
                    <a:lumMod val="50000"/>
                  </a:schemeClr>
                </a:solidFill>
                <a:effectLst/>
                <a:latin typeface="Asap"/>
              </a:rPr>
              <a:t>: </a:t>
            </a:r>
            <a:r>
              <a:rPr lang="nb-NO" sz="800" dirty="0">
                <a:solidFill>
                  <a:schemeClr val="bg1">
                    <a:lumMod val="50000"/>
                  </a:schemeClr>
                </a:solidFill>
                <a:latin typeface="Asap"/>
              </a:rPr>
              <a:t>Arbeidsmiljø</a:t>
            </a:r>
            <a:r>
              <a:rPr lang="nb-NO" sz="800" b="0" u="none" strike="noStrike" dirty="0">
                <a:solidFill>
                  <a:schemeClr val="bg1">
                    <a:lumMod val="50000"/>
                  </a:schemeClr>
                </a:solidFill>
                <a:effectLst/>
                <a:latin typeface="Asap"/>
              </a:rPr>
              <a:t>, inneklima, ytre miljø</a:t>
            </a:r>
          </a:p>
          <a:p>
            <a:pPr algn="just"/>
            <a:r>
              <a:rPr lang="nb-NO" sz="800" b="1" u="none" strike="noStrike" dirty="0">
                <a:solidFill>
                  <a:schemeClr val="bg1">
                    <a:lumMod val="50000"/>
                  </a:schemeClr>
                </a:solidFill>
                <a:effectLst/>
                <a:latin typeface="Asap"/>
              </a:rPr>
              <a:t>Sikkerhet:</a:t>
            </a:r>
            <a:r>
              <a:rPr lang="nb-NO" sz="800" b="1" dirty="0">
                <a:solidFill>
                  <a:schemeClr val="bg1">
                    <a:lumMod val="50000"/>
                  </a:schemeClr>
                </a:solidFill>
                <a:latin typeface="Asap"/>
              </a:rPr>
              <a:t> </a:t>
            </a:r>
            <a:r>
              <a:rPr lang="nb-NO" sz="800" dirty="0">
                <a:solidFill>
                  <a:schemeClr val="bg1">
                    <a:lumMod val="50000"/>
                  </a:schemeClr>
                </a:solidFill>
                <a:latin typeface="Asap"/>
              </a:rPr>
              <a:t>Beskyttelse</a:t>
            </a:r>
            <a:r>
              <a:rPr lang="nb-NO" sz="800" b="0" u="none" strike="noStrike" dirty="0">
                <a:solidFill>
                  <a:schemeClr val="bg1">
                    <a:lumMod val="50000"/>
                  </a:schemeClr>
                </a:solidFill>
                <a:effectLst/>
                <a:latin typeface="Asap"/>
              </a:rPr>
              <a:t> av mennesker, materiell og natur</a:t>
            </a:r>
          </a:p>
          <a:p>
            <a:pPr algn="just"/>
            <a:r>
              <a:rPr lang="nb-NO" sz="800" b="1" u="none" strike="noStrike" dirty="0">
                <a:solidFill>
                  <a:schemeClr val="bg1">
                    <a:lumMod val="50000"/>
                  </a:schemeClr>
                </a:solidFill>
                <a:effectLst/>
                <a:latin typeface="Asap"/>
              </a:rPr>
              <a:t>Kvalitet</a:t>
            </a:r>
            <a:r>
              <a:rPr lang="nb-NO" sz="800" b="0" u="none" strike="noStrike" dirty="0">
                <a:solidFill>
                  <a:schemeClr val="bg1">
                    <a:lumMod val="50000"/>
                  </a:schemeClr>
                </a:solidFill>
                <a:effectLst/>
                <a:latin typeface="Asap"/>
              </a:rPr>
              <a:t>:</a:t>
            </a:r>
            <a:r>
              <a:rPr lang="nb-NO" sz="800" dirty="0">
                <a:solidFill>
                  <a:schemeClr val="bg1">
                    <a:lumMod val="50000"/>
                  </a:schemeClr>
                </a:solidFill>
                <a:latin typeface="Asap"/>
              </a:rPr>
              <a:t> Kundeopplevelse</a:t>
            </a:r>
            <a:r>
              <a:rPr lang="nb-NO" sz="800" b="0" u="none" strike="noStrike" dirty="0">
                <a:solidFill>
                  <a:schemeClr val="bg1">
                    <a:lumMod val="50000"/>
                  </a:schemeClr>
                </a:solidFill>
                <a:effectLst/>
                <a:latin typeface="Asap"/>
              </a:rPr>
              <a:t> av vår leveranse</a:t>
            </a:r>
          </a:p>
          <a:p>
            <a:pPr algn="l"/>
            <a:endParaRPr lang="nb-NO" sz="1200" b="0" i="0" u="none" strike="noStrike" dirty="0">
              <a:solidFill>
                <a:srgbClr val="333333"/>
              </a:solidFill>
              <a:effectLst/>
              <a:latin typeface="Asap" pitchFamily="2" charset="0"/>
            </a:endParaRPr>
          </a:p>
          <a:p>
            <a:endParaRPr lang="nb-NO" sz="1200" dirty="0">
              <a:latin typeface="Asap" pitchFamily="2" charset="0"/>
            </a:endParaRPr>
          </a:p>
        </p:txBody>
      </p:sp>
      <p:pic>
        <p:nvPicPr>
          <p:cNvPr id="6" name="Grafikk 5" descr="Globus: Afrika og Europa med heldekkende fyll">
            <a:extLst>
              <a:ext uri="{FF2B5EF4-FFF2-40B4-BE49-F238E27FC236}">
                <a16:creationId xmlns:a16="http://schemas.microsoft.com/office/drawing/2014/main" id="{4F991983-8917-989B-28E5-EA12FBFD5C9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700816" y="466018"/>
            <a:ext cx="736773" cy="736773"/>
          </a:xfrm>
          <a:prstGeom prst="rect">
            <a:avLst/>
          </a:prstGeom>
        </p:spPr>
      </p:pic>
    </p:spTree>
    <p:extLst>
      <p:ext uri="{BB962C8B-B14F-4D97-AF65-F5344CB8AC3E}">
        <p14:creationId xmlns:p14="http://schemas.microsoft.com/office/powerpoint/2010/main" val="3977315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915478" cy="6858000"/>
          </a:xfrm>
          <a:solidFill>
            <a:srgbClr val="009599">
              <a:alpha val="96222"/>
            </a:srgbClr>
          </a:solidFill>
          <a:ln>
            <a:solidFill>
              <a:srgbClr val="009599"/>
            </a:solidFill>
          </a:ln>
          <a:effectLst>
            <a:softEdge rad="0"/>
          </a:effectLst>
        </p:spPr>
        <p:txBody>
          <a:bodyPr>
            <a:normAutofit/>
          </a:bodyPr>
          <a:lstStyle/>
          <a:p>
            <a:pPr algn="l">
              <a:lnSpc>
                <a:spcPct val="150000"/>
              </a:lnSpc>
            </a:pPr>
            <a:br>
              <a:rPr lang="nb-NO" sz="1800" b="1" cap="none"/>
            </a:br>
            <a:br>
              <a:rPr lang="nb-NO" sz="1800" b="1" cap="none"/>
            </a:br>
            <a:r>
              <a:rPr lang="nb-NO" sz="1200" b="1" cap="none">
                <a:solidFill>
                  <a:schemeClr val="bg1"/>
                </a:solidFill>
                <a:latin typeface="Asap"/>
              </a:rPr>
              <a:t>OM OSS</a:t>
            </a:r>
            <a:br>
              <a:rPr lang="nb-NO" sz="1200" b="1" cap="none">
                <a:latin typeface="Asap" pitchFamily="2" charset="0"/>
              </a:rPr>
            </a:br>
            <a:r>
              <a:rPr lang="nb-NO" sz="1200" b="1" cap="none">
                <a:solidFill>
                  <a:srgbClr val="077376"/>
                </a:solidFill>
                <a:latin typeface="Asap"/>
              </a:rPr>
              <a:t>HVEM ER VI?</a:t>
            </a:r>
            <a:br>
              <a:rPr lang="nb-NO" sz="1200" cap="none">
                <a:latin typeface="Asap" pitchFamily="2" charset="0"/>
              </a:rPr>
            </a:br>
            <a:r>
              <a:rPr lang="nb-NO" sz="1200" i="1" cap="none">
                <a:solidFill>
                  <a:srgbClr val="077376"/>
                </a:solidFill>
                <a:latin typeface="Asap"/>
              </a:rPr>
              <a:t>-tidslinje</a:t>
            </a:r>
            <a:br>
              <a:rPr lang="nb-NO" sz="1200" i="1" cap="none">
                <a:latin typeface="Asap" pitchFamily="2" charset="0"/>
              </a:rPr>
            </a:br>
            <a:r>
              <a:rPr lang="nb-NO" sz="1200" i="1" cap="none">
                <a:solidFill>
                  <a:srgbClr val="077376"/>
                </a:solidFill>
                <a:latin typeface="Asap"/>
              </a:rPr>
              <a:t>-kart over Best Arctic</a:t>
            </a:r>
            <a:br>
              <a:rPr lang="nb-NO" sz="1200" i="1" cap="none">
                <a:latin typeface="Asap" pitchFamily="2" charset="0"/>
              </a:rPr>
            </a:br>
            <a:r>
              <a:rPr lang="nb-NO" sz="1200" i="1" cap="none">
                <a:solidFill>
                  <a:srgbClr val="077376"/>
                </a:solidFill>
                <a:latin typeface="Asap"/>
              </a:rPr>
              <a:t>-verdikjeden</a:t>
            </a:r>
            <a:br>
              <a:rPr lang="nb-NO" sz="1200" i="1" cap="none">
                <a:latin typeface="Asap" pitchFamily="2" charset="0"/>
              </a:rPr>
            </a:br>
            <a:r>
              <a:rPr lang="nb-NO" sz="1200" i="1" cap="none">
                <a:solidFill>
                  <a:srgbClr val="077376"/>
                </a:solidFill>
                <a:latin typeface="Asap"/>
              </a:rPr>
              <a:t>-her holder vi til </a:t>
            </a:r>
            <a:br>
              <a:rPr lang="nb-NO" sz="1200" i="1" cap="none">
                <a:latin typeface="Asap" pitchFamily="2" charset="0"/>
              </a:rPr>
            </a:br>
            <a:r>
              <a:rPr lang="nb-NO" sz="1200" i="1" cap="none">
                <a:solidFill>
                  <a:srgbClr val="077376"/>
                </a:solidFill>
                <a:latin typeface="Asap"/>
              </a:rPr>
              <a:t>-vesentlighetsanalysen</a:t>
            </a:r>
            <a:br>
              <a:rPr lang="nb-NO" sz="1200" b="1" i="1" cap="none">
                <a:latin typeface="Asap" pitchFamily="2" charset="0"/>
              </a:rPr>
            </a:br>
            <a:r>
              <a:rPr lang="nb-NO" sz="1200" b="1" i="1" cap="none">
                <a:solidFill>
                  <a:srgbClr val="077376"/>
                </a:solidFill>
                <a:latin typeface="Asap"/>
              </a:rPr>
              <a:t>-v</a:t>
            </a:r>
            <a:r>
              <a:rPr lang="nb-NO" sz="1200" i="1" cap="none">
                <a:solidFill>
                  <a:srgbClr val="077376"/>
                </a:solidFill>
                <a:latin typeface="Asap"/>
              </a:rPr>
              <a:t>åre fokusområder</a:t>
            </a:r>
            <a:br>
              <a:rPr lang="nb-NO" sz="1200" i="1" cap="none">
                <a:latin typeface="Asap" pitchFamily="2" charset="0"/>
              </a:rPr>
            </a:br>
            <a:r>
              <a:rPr lang="nb-NO" sz="1200" i="1" cap="none">
                <a:solidFill>
                  <a:srgbClr val="077376"/>
                </a:solidFill>
                <a:latin typeface="Asap"/>
              </a:rPr>
              <a:t>-tilnærming til bærekraft</a:t>
            </a:r>
            <a:br>
              <a:rPr lang="nb-NO" sz="1200" i="1" cap="none">
                <a:latin typeface="Asap" pitchFamily="2" charset="0"/>
              </a:rPr>
            </a:br>
            <a:r>
              <a:rPr lang="nb-NO" sz="1200" i="1" cap="none">
                <a:solidFill>
                  <a:srgbClr val="077376"/>
                </a:solidFill>
                <a:latin typeface="Asap"/>
              </a:rPr>
              <a:t>-FN bærekrafts mål</a:t>
            </a:r>
            <a:br>
              <a:rPr lang="nb-NO" sz="1200" i="1" cap="none">
                <a:latin typeface="Asap" pitchFamily="2" charset="0"/>
              </a:rPr>
            </a:br>
            <a:r>
              <a:rPr lang="nb-NO" sz="1200" i="1" cap="none">
                <a:solidFill>
                  <a:srgbClr val="077376"/>
                </a:solidFill>
                <a:latin typeface="Asap"/>
              </a:rPr>
              <a:t>-våre interessenter </a:t>
            </a:r>
            <a:br>
              <a:rPr lang="nb-NO" sz="1200" i="1" cap="none">
                <a:latin typeface="Asap" pitchFamily="2" charset="0"/>
              </a:rPr>
            </a:br>
            <a:r>
              <a:rPr lang="nb-NO" sz="1200" i="1" cap="none">
                <a:solidFill>
                  <a:srgbClr val="077376"/>
                </a:solidFill>
                <a:latin typeface="Asap"/>
              </a:rPr>
              <a:t>-måleindisier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styringsstruktur</a:t>
            </a:r>
            <a:br>
              <a:rPr lang="nb-NO" sz="1200" cap="none">
                <a:latin typeface="Asap" pitchFamily="2" charset="0"/>
              </a:rPr>
            </a:br>
            <a:r>
              <a:rPr lang="nb-NO" sz="1200" cap="none">
                <a:solidFill>
                  <a:srgbClr val="077376"/>
                </a:solidFill>
                <a:latin typeface="Asap"/>
              </a:rPr>
              <a:t>-</a:t>
            </a:r>
            <a:r>
              <a:rPr lang="nb-NO" sz="1200" i="1" cap="none">
                <a:solidFill>
                  <a:srgbClr val="077376"/>
                </a:solidFill>
                <a:latin typeface="Asap"/>
              </a:rPr>
              <a:t>sertifiseringer</a:t>
            </a:r>
            <a:br>
              <a:rPr lang="nb-NO" sz="1200" cap="none">
                <a:latin typeface="Asap" pitchFamily="2" charset="0"/>
              </a:rPr>
            </a:br>
            <a:r>
              <a:rPr lang="nb-NO" sz="1200" i="1" cap="none">
                <a:solidFill>
                  <a:srgbClr val="077376"/>
                </a:solidFill>
                <a:latin typeface="Asap"/>
              </a:rPr>
              <a:t>-</a:t>
            </a:r>
            <a:r>
              <a:rPr lang="nb-NO" sz="1200" b="1" i="1" cap="none">
                <a:solidFill>
                  <a:srgbClr val="077376"/>
                </a:solidFill>
                <a:latin typeface="Asap"/>
              </a:rPr>
              <a:t>TJENESTER (TRANSPORT/AKTIVITETER</a:t>
            </a:r>
            <a:r>
              <a:rPr lang="nb-NO" sz="1200" i="1" cap="none">
                <a:solidFill>
                  <a:srgbClr val="077376"/>
                </a:solidFill>
                <a:latin typeface="Asap"/>
              </a:rPr>
              <a:t>)</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NATUREN</a:t>
            </a:r>
            <a:br>
              <a:rPr lang="nb-NO" sz="1200" cap="none">
                <a:latin typeface="Asap" pitchFamily="2" charset="0"/>
              </a:rPr>
            </a:br>
            <a:r>
              <a:rPr lang="nb-NO" sz="1200" cap="none">
                <a:solidFill>
                  <a:srgbClr val="006165"/>
                </a:solidFill>
                <a:latin typeface="Asap"/>
              </a:rPr>
              <a:t>-</a:t>
            </a:r>
            <a:r>
              <a:rPr lang="nb-NO" sz="1200" b="1" i="1" cap="none">
                <a:solidFill>
                  <a:srgbClr val="006B6E"/>
                </a:solidFill>
                <a:latin typeface="Asap"/>
              </a:rPr>
              <a:t>FOLKENE</a:t>
            </a:r>
            <a:br>
              <a:rPr lang="nb-NO" sz="1200" cap="none">
                <a:latin typeface="Asap" pitchFamily="2" charset="0"/>
              </a:rPr>
            </a:br>
            <a:r>
              <a:rPr lang="nb-NO" sz="1200" b="1" cap="none">
                <a:solidFill>
                  <a:schemeClr val="bg1"/>
                </a:solidFill>
                <a:latin typeface="Asap"/>
              </a:rPr>
              <a:t>FREMTIDEN</a:t>
            </a:r>
            <a:br>
              <a:rPr lang="nb-NO" sz="1200" cap="none">
                <a:latin typeface="Asap" pitchFamily="2" charset="0"/>
              </a:rPr>
            </a:br>
            <a:endParaRPr lang="nb-NO" sz="1200">
              <a:solidFill>
                <a:schemeClr val="bg1"/>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5362831" y="945679"/>
            <a:ext cx="4831493" cy="3947597"/>
          </a:xfrm>
          <a:noFill/>
        </p:spPr>
        <p:txBody>
          <a:bodyPr/>
          <a:lstStyle/>
          <a:p>
            <a:pPr marL="0" indent="0" algn="ctr">
              <a:buNone/>
            </a:pPr>
            <a:endParaRPr lang="nb-NO"/>
          </a:p>
          <a:p>
            <a:endParaRPr lang="nb-NO"/>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22833" y="193601"/>
            <a:ext cx="1896298" cy="752078"/>
          </a:xfrm>
          <a:prstGeom prst="rect">
            <a:avLst/>
          </a:prstGeom>
          <a:noFill/>
          <a:ln>
            <a:noFill/>
          </a:ln>
        </p:spPr>
      </p:pic>
      <p:sp>
        <p:nvSpPr>
          <p:cNvPr id="3" name="TekstSylinder 2">
            <a:extLst>
              <a:ext uri="{FF2B5EF4-FFF2-40B4-BE49-F238E27FC236}">
                <a16:creationId xmlns:a16="http://schemas.microsoft.com/office/drawing/2014/main" id="{21039296-EAE2-AEFA-1C6F-2415A36D7D6C}"/>
              </a:ext>
            </a:extLst>
          </p:cNvPr>
          <p:cNvSpPr txBox="1"/>
          <p:nvPr/>
        </p:nvSpPr>
        <p:spPr>
          <a:xfrm>
            <a:off x="4085920" y="362416"/>
            <a:ext cx="5745892" cy="461665"/>
          </a:xfrm>
          <a:prstGeom prst="rect">
            <a:avLst/>
          </a:prstGeom>
          <a:noFill/>
        </p:spPr>
        <p:txBody>
          <a:bodyPr wrap="square" lIns="91440" tIns="45720" rIns="91440" bIns="45720" rtlCol="0" anchor="t">
            <a:spAutoFit/>
          </a:bodyPr>
          <a:lstStyle/>
          <a:p>
            <a:pPr algn="ctr"/>
            <a:r>
              <a:rPr lang="nb-NO" sz="2400" b="1" dirty="0">
                <a:latin typeface="Asap"/>
              </a:rPr>
              <a:t>Fremtiden</a:t>
            </a:r>
            <a:r>
              <a:rPr lang="nb-NO">
                <a:solidFill>
                  <a:srgbClr val="006B6E"/>
                </a:solidFill>
              </a:rPr>
              <a:t> </a:t>
            </a:r>
          </a:p>
        </p:txBody>
      </p:sp>
      <p:sp>
        <p:nvSpPr>
          <p:cNvPr id="5" name="TekstSylinder 4">
            <a:extLst>
              <a:ext uri="{FF2B5EF4-FFF2-40B4-BE49-F238E27FC236}">
                <a16:creationId xmlns:a16="http://schemas.microsoft.com/office/drawing/2014/main" id="{EEDF9C43-DEA8-DA4C-96E8-121EE1744CD6}"/>
              </a:ext>
            </a:extLst>
          </p:cNvPr>
          <p:cNvSpPr txBox="1"/>
          <p:nvPr/>
        </p:nvSpPr>
        <p:spPr>
          <a:xfrm>
            <a:off x="3433441" y="912714"/>
            <a:ext cx="7755260" cy="5678478"/>
          </a:xfrm>
          <a:prstGeom prst="rect">
            <a:avLst/>
          </a:prstGeom>
          <a:noFill/>
        </p:spPr>
        <p:txBody>
          <a:bodyPr wrap="square" lIns="91440" tIns="45720" rIns="91440" bIns="45720" anchor="t">
            <a:spAutoFit/>
          </a:bodyPr>
          <a:lstStyle/>
          <a:p>
            <a:pPr algn="just"/>
            <a:r>
              <a:rPr lang="nb-NO" sz="1100" b="1" dirty="0">
                <a:effectLst/>
                <a:latin typeface="Asap"/>
              </a:rPr>
              <a:t>Åpenhetsloven</a:t>
            </a:r>
          </a:p>
          <a:p>
            <a:pPr algn="just"/>
            <a:endParaRPr lang="nb-NO" sz="1100" b="1" dirty="0">
              <a:effectLst/>
              <a:latin typeface="Asap" pitchFamily="2" charset="0"/>
            </a:endParaRPr>
          </a:p>
          <a:p>
            <a:pPr algn="just"/>
            <a:r>
              <a:rPr lang="nb-NO" sz="1100" b="0" dirty="0">
                <a:effectLst/>
                <a:latin typeface="Asap"/>
              </a:rPr>
              <a:t>Åpenhetsloven skal fremme virksomheters respekt for grunnleggende menneskerettigheter og anstendige arbeidsforhold i forbindelse med produksjon av varer og levering av tjenester, og sikre allmennheten tilgang til informasjon om hvordan virksomheter håndterer negative konsekvenser for grunnleggende menneskerettigheter og anstendige arbeidsforhold.»</a:t>
            </a:r>
            <a:r>
              <a:rPr lang="nb-NO" sz="1100" dirty="0">
                <a:latin typeface="Asap"/>
              </a:rPr>
              <a:t> </a:t>
            </a:r>
          </a:p>
          <a:p>
            <a:pPr algn="just"/>
            <a:r>
              <a:rPr lang="nb-NO" sz="1100" b="0" dirty="0">
                <a:effectLst/>
                <a:latin typeface="Asap"/>
              </a:rPr>
              <a:t>(Kilde: Åpenhetsloven § 1.)</a:t>
            </a:r>
            <a:endParaRPr lang="nb-NO" sz="1100" dirty="0"/>
          </a:p>
          <a:p>
            <a:pPr algn="just"/>
            <a:endParaRPr lang="nb-NO" sz="1100" dirty="0">
              <a:latin typeface="Asap"/>
            </a:endParaRPr>
          </a:p>
          <a:p>
            <a:pPr algn="just"/>
            <a:r>
              <a:rPr lang="nb-NO" sz="1100" b="0" dirty="0">
                <a:effectLst/>
                <a:latin typeface="Asap"/>
              </a:rPr>
              <a:t>Best Arctic og Bussring markedsfører og selger Nordlysturer, </a:t>
            </a:r>
            <a:r>
              <a:rPr lang="nb-NO" sz="1100" dirty="0">
                <a:latin typeface="Asap"/>
              </a:rPr>
              <a:t>hundekjøring</a:t>
            </a:r>
            <a:r>
              <a:rPr lang="nb-NO" sz="1100" b="0" dirty="0">
                <a:effectLst/>
                <a:latin typeface="Asap"/>
              </a:rPr>
              <a:t>, </a:t>
            </a:r>
            <a:r>
              <a:rPr lang="nb-NO" sz="1100" dirty="0">
                <a:latin typeface="Asap"/>
              </a:rPr>
              <a:t>snøscooter-turer, </a:t>
            </a:r>
            <a:r>
              <a:rPr lang="nb-NO" sz="1100" b="0" dirty="0">
                <a:effectLst/>
                <a:latin typeface="Asap"/>
              </a:rPr>
              <a:t>The Arctic Route, </a:t>
            </a:r>
            <a:r>
              <a:rPr lang="nb-NO" sz="1100" dirty="0">
                <a:latin typeface="Asap"/>
              </a:rPr>
              <a:t>turnekjøring</a:t>
            </a:r>
            <a:r>
              <a:rPr lang="nb-NO" sz="1100" b="0" dirty="0">
                <a:effectLst/>
                <a:latin typeface="Asap"/>
              </a:rPr>
              <a:t>, </a:t>
            </a:r>
            <a:r>
              <a:rPr lang="nb-NO" sz="1100" dirty="0">
                <a:latin typeface="Asap"/>
              </a:rPr>
              <a:t>flybuss</a:t>
            </a:r>
            <a:r>
              <a:rPr lang="nb-NO" sz="1100" b="0" dirty="0">
                <a:effectLst/>
                <a:latin typeface="Asap"/>
              </a:rPr>
              <a:t>, </a:t>
            </a:r>
            <a:r>
              <a:rPr lang="nb-NO" sz="1100" dirty="0">
                <a:latin typeface="Asap"/>
              </a:rPr>
              <a:t>turkjøring</a:t>
            </a:r>
            <a:r>
              <a:rPr lang="nb-NO" sz="1100" b="0" dirty="0">
                <a:effectLst/>
                <a:latin typeface="Asap"/>
              </a:rPr>
              <a:t> for turister, bedrifter, idrett &amp; kultur mm.</a:t>
            </a:r>
          </a:p>
          <a:p>
            <a:pPr algn="just"/>
            <a:endParaRPr lang="nb-NO" sz="1100" dirty="0">
              <a:latin typeface="Asap"/>
            </a:endParaRPr>
          </a:p>
          <a:p>
            <a:pPr algn="just"/>
            <a:r>
              <a:rPr lang="nb-NO" sz="1100" b="0" dirty="0">
                <a:effectLst/>
                <a:latin typeface="Asap"/>
              </a:rPr>
              <a:t>Best Arctic er både leverandør og formidler av aktiviteter og opplevelser i Tromsø, omliggende region og Nordkalotten.</a:t>
            </a:r>
            <a:r>
              <a:rPr lang="nb-NO" sz="1100" dirty="0">
                <a:latin typeface="Asap"/>
              </a:rPr>
              <a:t> </a:t>
            </a:r>
          </a:p>
          <a:p>
            <a:pPr algn="just"/>
            <a:r>
              <a:rPr lang="nb-NO" sz="1100" b="0" dirty="0">
                <a:effectLst/>
                <a:latin typeface="Asap"/>
              </a:rPr>
              <a:t>Vi tilbyr opplevelser og logistikk til hele Europa – med spesielt fokus på Nord Norge, Finland og Sverige m.fl. </a:t>
            </a:r>
            <a:endParaRPr lang="nb-NO" sz="1100" dirty="0">
              <a:latin typeface="Gill Sans MT" panose="020B0502020104020203"/>
            </a:endParaRPr>
          </a:p>
          <a:p>
            <a:pPr algn="just"/>
            <a:endParaRPr lang="nb-NO" sz="1100" dirty="0">
              <a:latin typeface="Asap"/>
            </a:endParaRPr>
          </a:p>
          <a:p>
            <a:pPr algn="just"/>
            <a:r>
              <a:rPr lang="nb-NO" sz="1100" b="0" dirty="0">
                <a:effectLst/>
                <a:latin typeface="Asap"/>
              </a:rPr>
              <a:t>Gjennom godt samarbeid med våre leverandører innenfor transport, aktiviteter og overnatting leverer vi grønne reiseopplevelser til et nasjonalt og internasjonalt marked. Alle våre leverandører er lokale og nasjonale.</a:t>
            </a:r>
          </a:p>
          <a:p>
            <a:pPr algn="just"/>
            <a:endParaRPr lang="nb-NO" sz="1100" dirty="0">
              <a:latin typeface="Asap"/>
            </a:endParaRPr>
          </a:p>
          <a:p>
            <a:pPr algn="just"/>
            <a:r>
              <a:rPr lang="nb-NO" sz="1100" b="0" dirty="0">
                <a:effectLst/>
                <a:latin typeface="Asap"/>
              </a:rPr>
              <a:t>Gjennom vårt eget bærekraftarbeid og </a:t>
            </a:r>
            <a:r>
              <a:rPr lang="nb-NO" sz="1100" dirty="0">
                <a:latin typeface="Asap"/>
              </a:rPr>
              <a:t>sertifiseringer</a:t>
            </a:r>
            <a:r>
              <a:rPr lang="nb-NO" sz="1100" b="0" dirty="0">
                <a:effectLst/>
                <a:latin typeface="Asap"/>
              </a:rPr>
              <a:t> etter ISO 9001, ISO 14001, ISO 39001, Varde og </a:t>
            </a:r>
            <a:r>
              <a:rPr lang="nb-NO" sz="1100" dirty="0">
                <a:latin typeface="Asap"/>
              </a:rPr>
              <a:t>Miljøfyrtårn</a:t>
            </a:r>
            <a:r>
              <a:rPr lang="nb-NO" sz="1100" b="0" dirty="0">
                <a:effectLst/>
                <a:latin typeface="Asap"/>
              </a:rPr>
              <a:t>, jobber vi kontinuerlig sammen med våre kunder, leverandører, interessenter og ansatte</a:t>
            </a:r>
            <a:r>
              <a:rPr lang="nb-NO" sz="1100" dirty="0">
                <a:latin typeface="Asap"/>
              </a:rPr>
              <a:t>, i tråd med vår visjon og misjon.</a:t>
            </a:r>
          </a:p>
          <a:p>
            <a:pPr algn="just"/>
            <a:endParaRPr lang="nb-NO" sz="1100" dirty="0">
              <a:latin typeface="Asap"/>
            </a:endParaRPr>
          </a:p>
          <a:p>
            <a:pPr algn="just"/>
            <a:r>
              <a:rPr lang="nb-NO" sz="1100" dirty="0">
                <a:latin typeface="Asap"/>
              </a:rPr>
              <a:t>Bussring visjon «For deg og Nord Norge» og </a:t>
            </a:r>
            <a:r>
              <a:rPr lang="nb-NO" sz="1100" b="0" dirty="0">
                <a:effectLst/>
                <a:latin typeface="Asap"/>
              </a:rPr>
              <a:t>og misjon «leveranse i verdensklasse»</a:t>
            </a:r>
          </a:p>
          <a:p>
            <a:pPr algn="just"/>
            <a:endParaRPr lang="nb-NO" sz="1100" b="0" dirty="0">
              <a:effectLst/>
              <a:latin typeface="Asap"/>
            </a:endParaRPr>
          </a:p>
          <a:p>
            <a:pPr algn="just"/>
            <a:r>
              <a:rPr lang="nb-NO" sz="1100" b="0" dirty="0">
                <a:effectLst/>
                <a:latin typeface="Asap"/>
              </a:rPr>
              <a:t>Best </a:t>
            </a:r>
            <a:r>
              <a:rPr lang="nb-NO" sz="1100" dirty="0">
                <a:latin typeface="Asap"/>
              </a:rPr>
              <a:t>A</a:t>
            </a:r>
            <a:r>
              <a:rPr lang="nb-NO" sz="1100" b="0" dirty="0">
                <a:effectLst/>
                <a:latin typeface="Asap"/>
              </a:rPr>
              <a:t>rctic  visjon «Life changing experience» og misjon «The </a:t>
            </a:r>
            <a:r>
              <a:rPr lang="nb-NO" sz="1100" dirty="0">
                <a:latin typeface="Asap"/>
              </a:rPr>
              <a:t>A</a:t>
            </a:r>
            <a:r>
              <a:rPr lang="nb-NO" sz="1100" b="0" dirty="0">
                <a:effectLst/>
                <a:latin typeface="Asap"/>
              </a:rPr>
              <a:t>rctic Way»</a:t>
            </a:r>
          </a:p>
          <a:p>
            <a:pPr algn="just"/>
            <a:endParaRPr lang="nb-NO" sz="1100" dirty="0">
              <a:latin typeface="Asap"/>
            </a:endParaRPr>
          </a:p>
          <a:p>
            <a:pPr algn="just"/>
            <a:r>
              <a:rPr lang="nb-NO" sz="1100" b="0" dirty="0">
                <a:effectLst/>
                <a:latin typeface="Asap"/>
              </a:rPr>
              <a:t>Vi skal gjennom våre kontrakter og avtaler stille krav om å jobbe aktivt med klima- og miljøtiltak, samt forventninger om at samtlige leverandører og samarbeidspartnere til enhver tid følger norske lover som sikrer anstendige arbeidsforhold. </a:t>
            </a:r>
          </a:p>
          <a:p>
            <a:pPr algn="just"/>
            <a:endParaRPr lang="nb-NO" sz="1100" dirty="0">
              <a:latin typeface="Asap"/>
            </a:endParaRPr>
          </a:p>
          <a:p>
            <a:pPr algn="just"/>
            <a:r>
              <a:rPr lang="nb-NO" sz="1100" dirty="0">
                <a:latin typeface="Asap"/>
              </a:rPr>
              <a:t>Tromsø 30.06.2024</a:t>
            </a:r>
          </a:p>
          <a:p>
            <a:pPr algn="just"/>
            <a:endParaRPr lang="nb-NO" sz="1100" dirty="0">
              <a:latin typeface="Asap"/>
            </a:endParaRPr>
          </a:p>
          <a:p>
            <a:pPr algn="just"/>
            <a:r>
              <a:rPr lang="nb-NO" sz="1100" dirty="0">
                <a:latin typeface="Asap"/>
              </a:rPr>
              <a:t>Trond- Arne Kongsli</a:t>
            </a:r>
          </a:p>
          <a:p>
            <a:pPr algn="just"/>
            <a:endParaRPr lang="nb-NO" sz="1100" dirty="0">
              <a:latin typeface="Asap"/>
            </a:endParaRPr>
          </a:p>
          <a:p>
            <a:pPr algn="just"/>
            <a:endParaRPr lang="nb-NO" sz="1100" dirty="0">
              <a:latin typeface="Asap"/>
            </a:endParaRPr>
          </a:p>
          <a:p>
            <a:pPr algn="just"/>
            <a:r>
              <a:rPr lang="nb-NO" sz="1100" dirty="0">
                <a:latin typeface="Asap"/>
              </a:rPr>
              <a:t>CEO </a:t>
            </a:r>
          </a:p>
          <a:p>
            <a:pPr algn="just"/>
            <a:r>
              <a:rPr lang="nb-NO" sz="1100" dirty="0">
                <a:latin typeface="Asap"/>
              </a:rPr>
              <a:t>Best Arctic Group</a:t>
            </a:r>
          </a:p>
        </p:txBody>
      </p:sp>
      <p:pic>
        <p:nvPicPr>
          <p:cNvPr id="4" name="Grafikk 3" descr="Globus: Afrika og Europa med heldekkende fyll">
            <a:extLst>
              <a:ext uri="{FF2B5EF4-FFF2-40B4-BE49-F238E27FC236}">
                <a16:creationId xmlns:a16="http://schemas.microsoft.com/office/drawing/2014/main" id="{F40ADB98-BD7C-B8AF-3801-6E8A453B18D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03917" y="233091"/>
            <a:ext cx="679623" cy="679623"/>
          </a:xfrm>
          <a:prstGeom prst="rect">
            <a:avLst/>
          </a:prstGeom>
        </p:spPr>
      </p:pic>
      <p:pic>
        <p:nvPicPr>
          <p:cNvPr id="7" name="Bilde 6">
            <a:extLst>
              <a:ext uri="{FF2B5EF4-FFF2-40B4-BE49-F238E27FC236}">
                <a16:creationId xmlns:a16="http://schemas.microsoft.com/office/drawing/2014/main" id="{51C55F10-FF96-DD06-7272-9D191DEB835E}"/>
              </a:ext>
            </a:extLst>
          </p:cNvPr>
          <p:cNvPicPr>
            <a:picLocks noChangeAspect="1"/>
          </p:cNvPicPr>
          <p:nvPr/>
        </p:nvPicPr>
        <p:blipFill>
          <a:blip r:embed="rId5"/>
          <a:stretch>
            <a:fillRect/>
          </a:stretch>
        </p:blipFill>
        <p:spPr>
          <a:xfrm>
            <a:off x="3433441" y="5825768"/>
            <a:ext cx="1981200" cy="393700"/>
          </a:xfrm>
          <a:prstGeom prst="rect">
            <a:avLst/>
          </a:prstGeom>
        </p:spPr>
      </p:pic>
    </p:spTree>
    <p:extLst>
      <p:ext uri="{BB962C8B-B14F-4D97-AF65-F5344CB8AC3E}">
        <p14:creationId xmlns:p14="http://schemas.microsoft.com/office/powerpoint/2010/main" val="289287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731220"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br>
            <a:br>
              <a:rPr lang="nb-NO" sz="1800" b="1" cap="none" dirty="0"/>
            </a:br>
            <a:r>
              <a:rPr lang="nb-NO" sz="1200" b="1" cap="none" dirty="0">
                <a:solidFill>
                  <a:schemeClr val="bg1"/>
                </a:solidFill>
                <a:latin typeface="Asap"/>
              </a:rPr>
              <a:t>OM OSS</a:t>
            </a:r>
            <a:br>
              <a:rPr lang="nb-NO" sz="1200" b="1" cap="none" dirty="0">
                <a:latin typeface="Asap" pitchFamily="2" charset="0"/>
              </a:rPr>
            </a:br>
            <a:r>
              <a:rPr lang="nb-NO" sz="1200" b="1" cap="none" dirty="0">
                <a:solidFill>
                  <a:schemeClr val="bg1"/>
                </a:solidFill>
                <a:latin typeface="Asap"/>
              </a:rPr>
              <a:t>ÅRET 2023</a:t>
            </a:r>
            <a:br>
              <a:rPr lang="nb-NO" sz="1200" b="1" cap="none" dirty="0">
                <a:latin typeface="Asap" pitchFamily="2" charset="0"/>
              </a:rPr>
            </a:br>
            <a:r>
              <a:rPr lang="nb-NO" sz="1200" cap="none" dirty="0">
                <a:solidFill>
                  <a:schemeClr val="bg1"/>
                </a:solidFill>
                <a:latin typeface="Asap"/>
              </a:rPr>
              <a:t>-</a:t>
            </a:r>
            <a:r>
              <a:rPr lang="nb-NO" sz="1200" i="1" cap="none" dirty="0">
                <a:solidFill>
                  <a:schemeClr val="bg1"/>
                </a:solidFill>
                <a:latin typeface="Asap"/>
              </a:rPr>
              <a:t>tidslinje</a:t>
            </a:r>
            <a:br>
              <a:rPr lang="nb-NO" sz="1200" cap="none" dirty="0">
                <a:latin typeface="Asap" pitchFamily="2" charset="0"/>
              </a:rPr>
            </a:br>
            <a:r>
              <a:rPr lang="nb-NO" sz="1200" i="1" cap="none" dirty="0">
                <a:solidFill>
                  <a:schemeClr val="bg1"/>
                </a:solidFill>
                <a:latin typeface="Asap"/>
              </a:rPr>
              <a:t>-kart over Best Arctic</a:t>
            </a:r>
            <a:br>
              <a:rPr lang="nb-NO" sz="1200" i="1" cap="none" dirty="0">
                <a:latin typeface="Asap" pitchFamily="2" charset="0"/>
              </a:rPr>
            </a:br>
            <a:r>
              <a:rPr lang="nb-NO" sz="1200" i="1" cap="none" dirty="0">
                <a:solidFill>
                  <a:schemeClr val="bg1"/>
                </a:solidFill>
                <a:latin typeface="Asap"/>
              </a:rPr>
              <a:t>-verdikjeden</a:t>
            </a:r>
            <a:br>
              <a:rPr lang="nb-NO" sz="1200" b="1" cap="none" dirty="0">
                <a:latin typeface="Asap" pitchFamily="2" charset="0"/>
              </a:rPr>
            </a:br>
            <a:r>
              <a:rPr lang="nb-NO" sz="1200" b="1" i="1" cap="none" dirty="0">
                <a:solidFill>
                  <a:schemeClr val="bg1"/>
                </a:solidFill>
                <a:latin typeface="Asap"/>
              </a:rPr>
              <a:t>-</a:t>
            </a:r>
            <a:r>
              <a:rPr lang="nb-NO" sz="1200" i="1" cap="none" dirty="0">
                <a:solidFill>
                  <a:schemeClr val="bg1"/>
                </a:solidFill>
                <a:latin typeface="Asap"/>
              </a:rPr>
              <a:t>vesentlighetsanalysen</a:t>
            </a:r>
            <a:br>
              <a:rPr lang="nb-NO" sz="1200" i="1" cap="none" dirty="0">
                <a:latin typeface="Asap" pitchFamily="2" charset="0"/>
              </a:rPr>
            </a:br>
            <a:r>
              <a:rPr lang="nb-NO" sz="1200" i="1" cap="none" dirty="0">
                <a:solidFill>
                  <a:schemeClr val="bg1"/>
                </a:solidFill>
                <a:latin typeface="Asap"/>
              </a:rPr>
              <a:t>-Våre fokusområder</a:t>
            </a:r>
            <a:br>
              <a:rPr lang="nb-NO" sz="1200" i="1" cap="none" dirty="0">
                <a:latin typeface="Asap" pitchFamily="2" charset="0"/>
              </a:rPr>
            </a:br>
            <a:r>
              <a:rPr lang="nb-NO" sz="1200" i="1" cap="none" dirty="0">
                <a:solidFill>
                  <a:schemeClr val="bg1"/>
                </a:solidFill>
                <a:latin typeface="Asap"/>
              </a:rPr>
              <a:t>-Tilnærming til bærekraft</a:t>
            </a:r>
            <a:br>
              <a:rPr lang="nb-NO" sz="1200" i="1" cap="none" dirty="0">
                <a:latin typeface="Asap" pitchFamily="2" charset="0"/>
              </a:rPr>
            </a:br>
            <a:r>
              <a:rPr lang="nb-NO" sz="1200" i="1" cap="none" dirty="0">
                <a:solidFill>
                  <a:schemeClr val="bg1"/>
                </a:solidFill>
                <a:latin typeface="Asap"/>
              </a:rPr>
              <a:t>-FN bærekrafts mål</a:t>
            </a:r>
            <a:br>
              <a:rPr lang="nb-NO" sz="1200" i="1" cap="none" dirty="0">
                <a:latin typeface="Asap" pitchFamily="2" charset="0"/>
              </a:rPr>
            </a:br>
            <a:r>
              <a:rPr lang="nb-NO" sz="1200" i="1" cap="none" dirty="0">
                <a:solidFill>
                  <a:schemeClr val="bg1"/>
                </a:solidFill>
                <a:latin typeface="Asap"/>
              </a:rPr>
              <a:t>-våre interessenter</a:t>
            </a:r>
            <a:br>
              <a:rPr lang="nb-NO" sz="1200" b="1" i="1" cap="none" dirty="0">
                <a:latin typeface="Asap" pitchFamily="2" charset="0"/>
              </a:rPr>
            </a:br>
            <a:r>
              <a:rPr lang="nb-NO" sz="1200" b="1" i="1" cap="none" dirty="0">
                <a:solidFill>
                  <a:schemeClr val="bg1"/>
                </a:solidFill>
                <a:latin typeface="Asap"/>
              </a:rPr>
              <a:t>-</a:t>
            </a:r>
            <a:r>
              <a:rPr lang="nb-NO" sz="1200" i="1" cap="none" dirty="0">
                <a:solidFill>
                  <a:schemeClr val="bg1"/>
                </a:solidFill>
                <a:latin typeface="Asap"/>
              </a:rPr>
              <a:t>måltavle</a:t>
            </a:r>
            <a:br>
              <a:rPr lang="nb-NO" sz="1200" i="1" cap="none" dirty="0">
                <a:latin typeface="Asap" pitchFamily="2" charset="0"/>
              </a:rPr>
            </a:b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cap="none" dirty="0">
              <a:solidFill>
                <a:srgbClr val="006165"/>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2806262" y="1039743"/>
            <a:ext cx="8839199" cy="5198148"/>
          </a:xfrm>
          <a:noFill/>
        </p:spPr>
        <p:txBody>
          <a:bodyPr vert="horz" lIns="91440" tIns="45720" rIns="91440" bIns="45720" rtlCol="0" anchor="t">
            <a:noAutofit/>
          </a:bodyPr>
          <a:lstStyle/>
          <a:p>
            <a:pPr algn="l"/>
            <a:r>
              <a:rPr lang="nb-NO" sz="1200" b="1" i="0" u="none" strike="noStrike" dirty="0">
                <a:solidFill>
                  <a:srgbClr val="212121"/>
                </a:solidFill>
                <a:effectLst/>
                <a:latin typeface="Asap" pitchFamily="2" charset="77"/>
              </a:rPr>
              <a:t>Året 2023</a:t>
            </a:r>
            <a:r>
              <a:rPr lang="nb-NO" sz="1200" b="0" i="0" u="none" strike="noStrike" dirty="0">
                <a:solidFill>
                  <a:srgbClr val="212121"/>
                </a:solidFill>
                <a:effectLst/>
                <a:latin typeface="Asap" pitchFamily="2" charset="77"/>
              </a:rPr>
              <a:t> har vært ett innholdsrikt og hektisk år og kan betraktes som en re start etter flere utfordrende år. I løpet av 2023 så vi konturene av hvordan de neste årene kan komme til å bli for reiselivs næringen i Tromsø og omliggende regioner. Det er en god vekst i vintersesongen. Men fortsatt store utfordringer relatert til vår, sommer og høst Noe som medfører at det er utfordrende å få til bærekraftig helårs drift. </a:t>
            </a:r>
          </a:p>
          <a:p>
            <a:pPr algn="l"/>
            <a:r>
              <a:rPr lang="nb-NO" sz="1200" b="0" i="0" u="none" strike="noStrike" dirty="0">
                <a:solidFill>
                  <a:srgbClr val="212121"/>
                </a:solidFill>
                <a:effectLst/>
                <a:latin typeface="Asap" pitchFamily="2" charset="77"/>
              </a:rPr>
              <a:t>Både Bussring og Best Arctic er sertifisert i henhold til miljøstyringssystemet  ISO 14001, i tillegg er Bussring sertifisert i  kvalitetssystemet ISO 9001, trafikksikkerhetssystemet 39001. I 2023 er selskapene resertifisert i forhold til disse systemene. Hovedfokus i 2023 har vært relatert til implementering av disse systemene i organisasjonene. Vi har klare ambisjoner om å kontinuerlig forbedre våre prestasjoner, for å leve opp til de standarder og forventninger, som markedet, leverandører, interessenter og samfunnet har til oss.  Arbeidet har vært preget av å få verktøy og styringssystemer på plass og inkludere styre, ledelse, og  ansatte i disse prosessene. </a:t>
            </a:r>
          </a:p>
          <a:p>
            <a:pPr algn="l"/>
            <a:r>
              <a:rPr lang="nb-NO" sz="1200" b="0" i="0" u="none" strike="noStrike" dirty="0">
                <a:solidFill>
                  <a:srgbClr val="212121"/>
                </a:solidFill>
                <a:effectLst/>
                <a:latin typeface="Asap" pitchFamily="2" charset="77"/>
              </a:rPr>
              <a:t>Det er gjort en kartlegging av hele vår verdikjede for å sikre at vi kan stå inne for de produkter og tjenester vi leverer. Dette er gjort gjennom en gjennomgang av samarbeidspartnere, kunder og leverandører for å sikre at de vi samarbeider med har samme fokus som oss når det kommer til miljø og etikk.  </a:t>
            </a:r>
          </a:p>
          <a:p>
            <a:pPr algn="l"/>
            <a:r>
              <a:rPr lang="nb-NO" sz="1200" b="1" i="0" u="none" strike="noStrike" dirty="0">
                <a:solidFill>
                  <a:srgbClr val="212121"/>
                </a:solidFill>
                <a:effectLst/>
                <a:latin typeface="Asap" pitchFamily="2" charset="77"/>
              </a:rPr>
              <a:t>Marked: </a:t>
            </a:r>
            <a:r>
              <a:rPr lang="nb-NO" sz="1200" b="0" i="0" u="none" strike="noStrike" dirty="0">
                <a:solidFill>
                  <a:srgbClr val="212121"/>
                </a:solidFill>
                <a:effectLst/>
                <a:latin typeface="Asap" pitchFamily="2" charset="77"/>
              </a:rPr>
              <a:t>Det jobbes kontinuerlig med å utvikle nye produkter og tjenester og vi evaluerer stadig nye markedsområder da spesielt i forhold til å bygge mer bærekraftig helårs drift. Som et ledd i dette etablerte vi i 2023 sommer Arctic Route hvis hensikt er å tilby markedet en mer tilpasset form for transport mellom de mest populære sommer destinasjonene i regionen. Dette er også et mer miljøvennlig alternativ for våre gjester da en buss erstatter 30- 40 personbiler på veien på de aktuelle strekningene. Samt at det gir samarbeidspartnere som hoteller og aktivitetsleverandører langs disse rutene en unik mulighet til å få sine gjester levert på døren uten at de trenger å hente de selv på en flyplass eller andre steder. </a:t>
            </a:r>
          </a:p>
          <a:p>
            <a:pPr algn="l"/>
            <a:r>
              <a:rPr lang="nb-NO" sz="1200" b="0" i="0" u="none" strike="noStrike" dirty="0">
                <a:solidFill>
                  <a:srgbClr val="212121"/>
                </a:solidFill>
                <a:effectLst/>
                <a:latin typeface="Asap" pitchFamily="2" charset="77"/>
              </a:rPr>
              <a:t>Slutten av året 2023 og påbegynt vintersesong har levert over forventning. Utfordringene de kommende årene bli å jobbe for å sikre at denne veksten ikke resulterer i overturisme i pressområdene. Dette gjelder egentlig både sommer og vinter. Som en stor aktør i næringen så har selskapet et ansvar for å bidra på en konstruktiv måte for å gi de tilreisende en best og tryggest mulig opplevelse av sin reise til regionen. Vi gjør oss klare for å ta grep og iverksette mål og tiltak.</a:t>
            </a:r>
          </a:p>
          <a:p>
            <a:pPr marL="0" indent="0">
              <a:buNone/>
            </a:pPr>
            <a:endParaRPr lang="nb-NO" sz="1000" dirty="0">
              <a:solidFill>
                <a:srgbClr val="333333"/>
              </a:solidFill>
              <a:latin typeface="Asap" pitchFamily="2" charset="0"/>
            </a:endParaRPr>
          </a:p>
          <a:p>
            <a:pPr marL="0" indent="0">
              <a:buNone/>
            </a:pPr>
            <a:endParaRPr lang="nb-NO" sz="1200" dirty="0">
              <a:solidFill>
                <a:srgbClr val="333333"/>
              </a:solidFill>
              <a:latin typeface="Asap" pitchFamily="2" charset="0"/>
            </a:endParaRPr>
          </a:p>
          <a:p>
            <a:pPr marL="0" indent="0">
              <a:buNone/>
            </a:pPr>
            <a:endParaRPr lang="nb-NO" sz="1200" b="0" i="0" u="none" strike="noStrike" dirty="0">
              <a:solidFill>
                <a:srgbClr val="333333"/>
              </a:solidFill>
              <a:effectLst/>
            </a:endParaRPr>
          </a:p>
          <a:p>
            <a:pPr marL="0" indent="0">
              <a:buNone/>
            </a:pPr>
            <a:endParaRPr lang="nb-NO" sz="1200" b="0" i="0" u="none" strike="noStrike" dirty="0">
              <a:solidFill>
                <a:srgbClr val="333333"/>
              </a:solidFill>
              <a:effectLst/>
            </a:endParaRPr>
          </a:p>
          <a:p>
            <a:pPr marL="0" indent="0">
              <a:buNone/>
            </a:pPr>
            <a:endParaRPr lang="nb-NO" sz="1200" dirty="0">
              <a:solidFill>
                <a:srgbClr val="333333"/>
              </a:solidFill>
            </a:endParaRPr>
          </a:p>
          <a:p>
            <a:pPr marL="0" indent="0">
              <a:buNone/>
            </a:pPr>
            <a:endParaRPr lang="nb-NO" sz="1200" dirty="0">
              <a:solidFill>
                <a:srgbClr val="333333"/>
              </a:solidFill>
            </a:endParaRPr>
          </a:p>
          <a:p>
            <a:pPr marL="0" indent="0">
              <a:buNone/>
            </a:pPr>
            <a:endParaRPr lang="nb-NO" sz="1200"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0053" y="194558"/>
            <a:ext cx="2131060" cy="845185"/>
          </a:xfrm>
          <a:prstGeom prst="rect">
            <a:avLst/>
          </a:prstGeom>
          <a:noFill/>
          <a:ln>
            <a:noFill/>
          </a:ln>
        </p:spPr>
      </p:pic>
      <p:sp>
        <p:nvSpPr>
          <p:cNvPr id="3" name="TekstSylinder 2">
            <a:extLst>
              <a:ext uri="{FF2B5EF4-FFF2-40B4-BE49-F238E27FC236}">
                <a16:creationId xmlns:a16="http://schemas.microsoft.com/office/drawing/2014/main" id="{964E1588-2BCB-E2B6-5E5A-86035B872FBB}"/>
              </a:ext>
            </a:extLst>
          </p:cNvPr>
          <p:cNvSpPr txBox="1"/>
          <p:nvPr/>
        </p:nvSpPr>
        <p:spPr>
          <a:xfrm>
            <a:off x="4156740" y="578078"/>
            <a:ext cx="5745892" cy="461665"/>
          </a:xfrm>
          <a:prstGeom prst="rect">
            <a:avLst/>
          </a:prstGeom>
          <a:noFill/>
        </p:spPr>
        <p:txBody>
          <a:bodyPr wrap="square" lIns="91440" tIns="45720" rIns="91440" bIns="45720" rtlCol="0" anchor="t">
            <a:spAutoFit/>
          </a:bodyPr>
          <a:lstStyle/>
          <a:p>
            <a:pPr algn="ctr"/>
            <a:r>
              <a:rPr lang="nb-NO" sz="2400" b="1" dirty="0">
                <a:latin typeface="Asap" pitchFamily="2" charset="0"/>
              </a:rPr>
              <a:t>Året 2023</a:t>
            </a:r>
          </a:p>
        </p:txBody>
      </p:sp>
    </p:spTree>
    <p:extLst>
      <p:ext uri="{BB962C8B-B14F-4D97-AF65-F5344CB8AC3E}">
        <p14:creationId xmlns:p14="http://schemas.microsoft.com/office/powerpoint/2010/main" val="127514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alpha val="93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2" y="0"/>
            <a:ext cx="2678812" cy="6858000"/>
          </a:xfrm>
          <a:solidFill>
            <a:srgbClr val="009599">
              <a:alpha val="96222"/>
            </a:srgbClr>
          </a:solidFill>
          <a:ln>
            <a:noFill/>
          </a:ln>
          <a:effectLst>
            <a:softEdge rad="0"/>
          </a:effectLst>
        </p:spPr>
        <p:txBody>
          <a:bodyPr>
            <a:normAutofit fontScale="90000"/>
          </a:bodyPr>
          <a:lstStyle/>
          <a:p>
            <a:pPr algn="l">
              <a:lnSpc>
                <a:spcPct val="150000"/>
              </a:lnSpc>
            </a:pPr>
            <a:br>
              <a:rPr lang="nb-NO" sz="1800" b="1" cap="none" dirty="0"/>
            </a:br>
            <a:br>
              <a:rPr lang="nb-NO" sz="1800" b="1" cap="none" dirty="0"/>
            </a:br>
            <a:r>
              <a:rPr lang="nb-NO" sz="1200" cap="none" dirty="0">
                <a:solidFill>
                  <a:schemeClr val="bg1"/>
                </a:solidFill>
                <a:latin typeface="Asap"/>
              </a:rPr>
              <a:t>OM OSS</a:t>
            </a:r>
            <a:br>
              <a:rPr lang="nb-NO" sz="1200" cap="none" dirty="0">
                <a:latin typeface="Asap" pitchFamily="2" charset="0"/>
              </a:rPr>
            </a:br>
            <a:r>
              <a:rPr lang="nb-NO" sz="1200" cap="none" dirty="0">
                <a:solidFill>
                  <a:srgbClr val="006165"/>
                </a:solidFill>
                <a:latin typeface="Asap"/>
              </a:rPr>
              <a:t>-</a:t>
            </a:r>
            <a:r>
              <a:rPr lang="nb-NO" sz="1200" i="1" cap="none" dirty="0">
                <a:solidFill>
                  <a:srgbClr val="006165"/>
                </a:solidFill>
                <a:latin typeface="Asap"/>
              </a:rPr>
              <a:t>året 2023</a:t>
            </a:r>
            <a:br>
              <a:rPr lang="nb-NO" sz="1200" b="1" cap="none" dirty="0">
                <a:latin typeface="Asap" pitchFamily="2" charset="0"/>
              </a:rPr>
            </a:br>
            <a:r>
              <a:rPr lang="nb-NO" sz="1200" b="1" cap="none" dirty="0">
                <a:solidFill>
                  <a:schemeClr val="bg1"/>
                </a:solidFill>
                <a:latin typeface="Asap"/>
              </a:rPr>
              <a:t>TIDSLINJE</a:t>
            </a:r>
            <a:br>
              <a:rPr lang="nb-NO" sz="1200" cap="none" dirty="0">
                <a:latin typeface="Asap" pitchFamily="2" charset="0"/>
              </a:rPr>
            </a:br>
            <a:r>
              <a:rPr lang="nb-NO" sz="1200" i="1" cap="none" dirty="0">
                <a:solidFill>
                  <a:schemeClr val="bg1"/>
                </a:solidFill>
                <a:latin typeface="Asap"/>
              </a:rPr>
              <a:t>-kart over Best Arctic</a:t>
            </a:r>
            <a:br>
              <a:rPr lang="nb-NO" sz="1200" i="1" cap="none" dirty="0">
                <a:latin typeface="Asap" pitchFamily="2" charset="0"/>
              </a:rPr>
            </a:br>
            <a:r>
              <a:rPr lang="nb-NO" sz="1200" i="1" cap="none" dirty="0">
                <a:solidFill>
                  <a:schemeClr val="bg1"/>
                </a:solidFill>
                <a:latin typeface="Asap"/>
              </a:rPr>
              <a:t>-verdikjeden</a:t>
            </a:r>
            <a:br>
              <a:rPr lang="nb-NO" sz="1200" i="1" cap="none" dirty="0">
                <a:latin typeface="Asap" pitchFamily="2" charset="0"/>
              </a:rPr>
            </a:br>
            <a:r>
              <a:rPr lang="nb-NO" sz="1200" i="1" cap="none" dirty="0">
                <a:solidFill>
                  <a:schemeClr val="bg1"/>
                </a:solidFill>
                <a:latin typeface="Asap"/>
              </a:rPr>
              <a:t>-Vesentlighetsanalysen</a:t>
            </a:r>
            <a:br>
              <a:rPr lang="nb-NO" sz="1200" i="1" cap="none" dirty="0">
                <a:latin typeface="Asap" pitchFamily="2" charset="0"/>
              </a:rPr>
            </a:br>
            <a:r>
              <a:rPr lang="nb-NO" sz="1200" i="1" cap="none" dirty="0">
                <a:solidFill>
                  <a:schemeClr val="bg1"/>
                </a:solidFill>
                <a:latin typeface="Asap"/>
              </a:rPr>
              <a:t>-Våre fokusområder</a:t>
            </a:r>
            <a:br>
              <a:rPr lang="nb-NO" sz="1200" i="1" cap="none" dirty="0">
                <a:latin typeface="Asap" pitchFamily="2" charset="0"/>
              </a:rPr>
            </a:br>
            <a:r>
              <a:rPr lang="nb-NO" sz="1200" i="1" cap="none" dirty="0">
                <a:solidFill>
                  <a:schemeClr val="bg1"/>
                </a:solidFill>
                <a:latin typeface="Asap"/>
              </a:rPr>
              <a:t>-Tilnærming til bærekraft</a:t>
            </a:r>
            <a:br>
              <a:rPr lang="nb-NO" sz="1200" i="1" cap="none" dirty="0">
                <a:latin typeface="Asap" pitchFamily="2" charset="0"/>
              </a:rPr>
            </a:br>
            <a:r>
              <a:rPr lang="nb-NO" sz="1200" i="1" cap="none" dirty="0">
                <a:solidFill>
                  <a:schemeClr val="bg1"/>
                </a:solidFill>
                <a:latin typeface="Asap"/>
              </a:rPr>
              <a:t>-FN bærekrafts mål</a:t>
            </a:r>
            <a:br>
              <a:rPr lang="nb-NO" sz="1200" i="1" cap="none" dirty="0">
                <a:latin typeface="Asap" pitchFamily="2" charset="0"/>
              </a:rPr>
            </a:br>
            <a:r>
              <a:rPr lang="nb-NO" sz="1200" i="1" cap="none" dirty="0">
                <a:solidFill>
                  <a:schemeClr val="bg1"/>
                </a:solidFill>
                <a:latin typeface="Asap"/>
              </a:rPr>
              <a:t>-våre interessenter</a:t>
            </a:r>
            <a:br>
              <a:rPr lang="nb-NO" sz="1200" i="1" cap="none" dirty="0">
                <a:latin typeface="Asap" pitchFamily="2" charset="0"/>
              </a:rPr>
            </a:br>
            <a:r>
              <a:rPr lang="nb-NO" sz="1200" i="1" cap="none" dirty="0">
                <a:solidFill>
                  <a:schemeClr val="bg1"/>
                </a:solidFill>
                <a:latin typeface="Asap"/>
              </a:rPr>
              <a:t>-Måltavle</a:t>
            </a:r>
            <a:br>
              <a:rPr lang="nb-NO" sz="1200" i="1" cap="none" dirty="0">
                <a:latin typeface="Asap" pitchFamily="2" charset="0"/>
              </a:rPr>
            </a:br>
            <a:r>
              <a:rPr lang="nb-NO" sz="1200" i="1" cap="none" dirty="0">
                <a:solidFill>
                  <a:schemeClr val="bg1"/>
                </a:solidFill>
                <a:latin typeface="Asap"/>
              </a:rPr>
              <a:t>-Styringsstruktur</a:t>
            </a:r>
            <a:br>
              <a:rPr lang="nb-NO" sz="1200" i="1" cap="none" dirty="0">
                <a:latin typeface="Asap" pitchFamily="2" charset="0"/>
              </a:rPr>
            </a:br>
            <a:r>
              <a:rPr lang="nb-NO" sz="1200" i="1" cap="none" dirty="0">
                <a:solidFill>
                  <a:schemeClr val="bg1"/>
                </a:solidFill>
                <a:latin typeface="Asap"/>
              </a:rPr>
              <a:t>-Sertifiseringer</a:t>
            </a:r>
            <a:br>
              <a:rPr lang="nb-NO" sz="1200" cap="none" dirty="0">
                <a:latin typeface="Asap" pitchFamily="2" charset="0"/>
              </a:rPr>
            </a:br>
            <a:r>
              <a:rPr lang="nb-NO" sz="1200" cap="none" dirty="0">
                <a:solidFill>
                  <a:srgbClr val="006165"/>
                </a:solidFill>
                <a:latin typeface="Asap"/>
              </a:rPr>
              <a:t>TJENESTER (TRANSPORT/AKTIVITETER)</a:t>
            </a:r>
            <a:br>
              <a:rPr lang="nb-NO" sz="1200" cap="none" dirty="0">
                <a:latin typeface="Asap" pitchFamily="2" charset="0"/>
              </a:rPr>
            </a:br>
            <a:r>
              <a:rPr lang="nb-NO" sz="1200" cap="none" dirty="0">
                <a:solidFill>
                  <a:srgbClr val="006165"/>
                </a:solidFill>
                <a:latin typeface="Asap"/>
              </a:rPr>
              <a:t>NATUREN</a:t>
            </a:r>
            <a:br>
              <a:rPr lang="nb-NO" sz="1200" cap="none" dirty="0">
                <a:latin typeface="Asap" pitchFamily="2" charset="0"/>
              </a:rPr>
            </a:br>
            <a:r>
              <a:rPr lang="nb-NO" sz="1200" cap="none" dirty="0">
                <a:solidFill>
                  <a:srgbClr val="006165"/>
                </a:solidFill>
                <a:latin typeface="Asap"/>
              </a:rPr>
              <a:t>FOLKENE</a:t>
            </a:r>
            <a:br>
              <a:rPr lang="nb-NO" sz="1200" cap="none" dirty="0">
                <a:latin typeface="Asap" pitchFamily="2" charset="0"/>
              </a:rPr>
            </a:br>
            <a:r>
              <a:rPr lang="nb-NO" sz="1200" cap="none" dirty="0">
                <a:solidFill>
                  <a:srgbClr val="006165"/>
                </a:solidFill>
                <a:latin typeface="Asap"/>
              </a:rPr>
              <a:t>FREMTIDEN</a:t>
            </a:r>
            <a:br>
              <a:rPr lang="nb-NO" sz="1200" cap="none" dirty="0">
                <a:latin typeface="Asap" pitchFamily="2" charset="0"/>
              </a:rPr>
            </a:br>
            <a:endParaRPr lang="nb-NO" sz="1200" cap="none" dirty="0">
              <a:solidFill>
                <a:srgbClr val="006165"/>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2222" y="66205"/>
            <a:ext cx="2027805" cy="804233"/>
          </a:xfrm>
          <a:prstGeom prst="rect">
            <a:avLst/>
          </a:prstGeom>
          <a:noFill/>
          <a:ln>
            <a:noFill/>
          </a:ln>
        </p:spPr>
      </p:pic>
      <p:sp>
        <p:nvSpPr>
          <p:cNvPr id="4" name="TekstSylinder 3">
            <a:extLst>
              <a:ext uri="{FF2B5EF4-FFF2-40B4-BE49-F238E27FC236}">
                <a16:creationId xmlns:a16="http://schemas.microsoft.com/office/drawing/2014/main" id="{9985B2D3-82CB-0A64-B3CE-0C3979ED04C0}"/>
              </a:ext>
            </a:extLst>
          </p:cNvPr>
          <p:cNvSpPr txBox="1"/>
          <p:nvPr/>
        </p:nvSpPr>
        <p:spPr>
          <a:xfrm>
            <a:off x="5605616" y="379011"/>
            <a:ext cx="5745892" cy="461665"/>
          </a:xfrm>
          <a:prstGeom prst="rect">
            <a:avLst/>
          </a:prstGeom>
          <a:noFill/>
        </p:spPr>
        <p:txBody>
          <a:bodyPr wrap="square" rtlCol="0">
            <a:spAutoFit/>
          </a:bodyPr>
          <a:lstStyle/>
          <a:p>
            <a:pPr algn="ctr"/>
            <a:r>
              <a:rPr lang="nb-NO" sz="2400" b="1">
                <a:latin typeface="Asap" pitchFamily="2" charset="0"/>
              </a:rPr>
              <a:t>Tidslinje</a:t>
            </a:r>
          </a:p>
        </p:txBody>
      </p:sp>
      <p:sp>
        <p:nvSpPr>
          <p:cNvPr id="5" name="Ellipse 4">
            <a:extLst>
              <a:ext uri="{FF2B5EF4-FFF2-40B4-BE49-F238E27FC236}">
                <a16:creationId xmlns:a16="http://schemas.microsoft.com/office/drawing/2014/main" id="{6264B7AA-80AB-A034-352A-35492CC67FED}"/>
              </a:ext>
            </a:extLst>
          </p:cNvPr>
          <p:cNvSpPr/>
          <p:nvPr/>
        </p:nvSpPr>
        <p:spPr>
          <a:xfrm>
            <a:off x="3038067" y="966613"/>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endParaRPr lang="nb-NO" sz="1200" dirty="0"/>
          </a:p>
          <a:p>
            <a:pPr algn="ctr"/>
            <a:r>
              <a:rPr lang="nb-NO" sz="1200" dirty="0"/>
              <a:t>1957-1999 </a:t>
            </a:r>
            <a:endParaRPr lang="nb-NO" dirty="0"/>
          </a:p>
          <a:p>
            <a:pPr algn="ctr"/>
            <a:endParaRPr lang="nb-NO" sz="1200" dirty="0"/>
          </a:p>
        </p:txBody>
      </p:sp>
      <p:sp>
        <p:nvSpPr>
          <p:cNvPr id="6" name="Ellipse 5">
            <a:extLst>
              <a:ext uri="{FF2B5EF4-FFF2-40B4-BE49-F238E27FC236}">
                <a16:creationId xmlns:a16="http://schemas.microsoft.com/office/drawing/2014/main" id="{8BCEADAA-C5B5-859D-205A-4D794B5C4895}"/>
              </a:ext>
            </a:extLst>
          </p:cNvPr>
          <p:cNvSpPr/>
          <p:nvPr/>
        </p:nvSpPr>
        <p:spPr>
          <a:xfrm>
            <a:off x="4947786" y="941142"/>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nb-NO" sz="1200"/>
              <a:t>2000-tallet</a:t>
            </a:r>
          </a:p>
        </p:txBody>
      </p:sp>
      <p:sp>
        <p:nvSpPr>
          <p:cNvPr id="7" name="Ellipse 6">
            <a:extLst>
              <a:ext uri="{FF2B5EF4-FFF2-40B4-BE49-F238E27FC236}">
                <a16:creationId xmlns:a16="http://schemas.microsoft.com/office/drawing/2014/main" id="{9A0692E8-E711-9595-B899-C40A814250AC}"/>
              </a:ext>
            </a:extLst>
          </p:cNvPr>
          <p:cNvSpPr/>
          <p:nvPr/>
        </p:nvSpPr>
        <p:spPr>
          <a:xfrm>
            <a:off x="7076770" y="972769"/>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algn="ctr"/>
            <a:r>
              <a:rPr lang="nb-NO" sz="1200"/>
              <a:t>2010-tallet</a:t>
            </a:r>
          </a:p>
        </p:txBody>
      </p:sp>
      <p:sp>
        <p:nvSpPr>
          <p:cNvPr id="8" name="Ellipse 7">
            <a:extLst>
              <a:ext uri="{FF2B5EF4-FFF2-40B4-BE49-F238E27FC236}">
                <a16:creationId xmlns:a16="http://schemas.microsoft.com/office/drawing/2014/main" id="{73C65B6B-7774-009D-7FFE-12169D6C9E4F}"/>
              </a:ext>
            </a:extLst>
          </p:cNvPr>
          <p:cNvSpPr/>
          <p:nvPr/>
        </p:nvSpPr>
        <p:spPr>
          <a:xfrm>
            <a:off x="9118818" y="941142"/>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a:t>2020-tallet</a:t>
            </a:r>
          </a:p>
        </p:txBody>
      </p:sp>
      <p:cxnSp>
        <p:nvCxnSpPr>
          <p:cNvPr id="12" name="Rett linje 11">
            <a:extLst>
              <a:ext uri="{FF2B5EF4-FFF2-40B4-BE49-F238E27FC236}">
                <a16:creationId xmlns:a16="http://schemas.microsoft.com/office/drawing/2014/main" id="{64264959-20BF-D424-B57F-9685BCD64C3B}"/>
              </a:ext>
            </a:extLst>
          </p:cNvPr>
          <p:cNvCxnSpPr>
            <a:cxnSpLocks/>
          </p:cNvCxnSpPr>
          <p:nvPr/>
        </p:nvCxnSpPr>
        <p:spPr>
          <a:xfrm flipH="1">
            <a:off x="3467457" y="1879384"/>
            <a:ext cx="33048" cy="4506705"/>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4249B899-3645-CE65-6F13-1096ADEE5493}"/>
              </a:ext>
            </a:extLst>
          </p:cNvPr>
          <p:cNvCxnSpPr>
            <a:cxnSpLocks/>
            <a:stCxn id="6" idx="4"/>
          </p:cNvCxnSpPr>
          <p:nvPr/>
        </p:nvCxnSpPr>
        <p:spPr>
          <a:xfrm>
            <a:off x="5404986" y="1855542"/>
            <a:ext cx="15002" cy="4452254"/>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FE1532EB-E4C7-801A-0915-4C44C82232D8}"/>
              </a:ext>
            </a:extLst>
          </p:cNvPr>
          <p:cNvCxnSpPr>
            <a:cxnSpLocks/>
          </p:cNvCxnSpPr>
          <p:nvPr/>
        </p:nvCxnSpPr>
        <p:spPr>
          <a:xfrm flipH="1">
            <a:off x="7473327" y="1887169"/>
            <a:ext cx="24584" cy="4446010"/>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D313E66-E3CD-A189-B371-5C428F319E27}"/>
              </a:ext>
            </a:extLst>
          </p:cNvPr>
          <p:cNvCxnSpPr>
            <a:cxnSpLocks/>
          </p:cNvCxnSpPr>
          <p:nvPr/>
        </p:nvCxnSpPr>
        <p:spPr>
          <a:xfrm>
            <a:off x="9576018" y="1827823"/>
            <a:ext cx="0" cy="4498836"/>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sp>
        <p:nvSpPr>
          <p:cNvPr id="22" name="Ellipse 21">
            <a:extLst>
              <a:ext uri="{FF2B5EF4-FFF2-40B4-BE49-F238E27FC236}">
                <a16:creationId xmlns:a16="http://schemas.microsoft.com/office/drawing/2014/main" id="{A17D628B-852C-CEA4-CB40-61B537D34626}"/>
              </a:ext>
            </a:extLst>
          </p:cNvPr>
          <p:cNvSpPr/>
          <p:nvPr/>
        </p:nvSpPr>
        <p:spPr>
          <a:xfrm>
            <a:off x="7291998" y="4494310"/>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23" name="Ellipse 22">
            <a:extLst>
              <a:ext uri="{FF2B5EF4-FFF2-40B4-BE49-F238E27FC236}">
                <a16:creationId xmlns:a16="http://schemas.microsoft.com/office/drawing/2014/main" id="{EC38ED9C-9CB1-0449-7430-A13B2D390A04}"/>
              </a:ext>
            </a:extLst>
          </p:cNvPr>
          <p:cNvSpPr/>
          <p:nvPr/>
        </p:nvSpPr>
        <p:spPr>
          <a:xfrm>
            <a:off x="3304448" y="3109762"/>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26" name="Ellipse 25">
            <a:extLst>
              <a:ext uri="{FF2B5EF4-FFF2-40B4-BE49-F238E27FC236}">
                <a16:creationId xmlns:a16="http://schemas.microsoft.com/office/drawing/2014/main" id="{FB697ED7-EEB3-2286-AF32-291B67F56910}"/>
              </a:ext>
            </a:extLst>
          </p:cNvPr>
          <p:cNvSpPr/>
          <p:nvPr/>
        </p:nvSpPr>
        <p:spPr>
          <a:xfrm>
            <a:off x="9371354" y="250089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27" name="Ellipse 26">
            <a:extLst>
              <a:ext uri="{FF2B5EF4-FFF2-40B4-BE49-F238E27FC236}">
                <a16:creationId xmlns:a16="http://schemas.microsoft.com/office/drawing/2014/main" id="{5E96FD08-A6F3-A4EF-648F-44D44E1D8B51}"/>
              </a:ext>
            </a:extLst>
          </p:cNvPr>
          <p:cNvSpPr/>
          <p:nvPr/>
        </p:nvSpPr>
        <p:spPr>
          <a:xfrm>
            <a:off x="9384379" y="4713000"/>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40" name="TekstSylinder 39">
            <a:extLst>
              <a:ext uri="{FF2B5EF4-FFF2-40B4-BE49-F238E27FC236}">
                <a16:creationId xmlns:a16="http://schemas.microsoft.com/office/drawing/2014/main" id="{D5385BED-5AA7-5C7A-620A-72296F72F159}"/>
              </a:ext>
            </a:extLst>
          </p:cNvPr>
          <p:cNvSpPr txBox="1"/>
          <p:nvPr/>
        </p:nvSpPr>
        <p:spPr>
          <a:xfrm>
            <a:off x="9729459" y="1852757"/>
            <a:ext cx="2208221" cy="461665"/>
          </a:xfrm>
          <a:prstGeom prst="rect">
            <a:avLst/>
          </a:prstGeom>
          <a:noFill/>
        </p:spPr>
        <p:txBody>
          <a:bodyPr wrap="square" lIns="91440" tIns="45720" rIns="91440" bIns="45720" rtlCol="0" anchor="t">
            <a:spAutoFit/>
          </a:bodyPr>
          <a:lstStyle/>
          <a:p>
            <a:r>
              <a:rPr lang="nb-NO" sz="800" b="1" dirty="0"/>
              <a:t> 2019 </a:t>
            </a:r>
            <a:r>
              <a:rPr lang="nb-NO" sz="800" b="1" dirty="0">
                <a:solidFill>
                  <a:schemeClr val="bg1">
                    <a:lumMod val="50000"/>
                  </a:schemeClr>
                </a:solidFill>
              </a:rPr>
              <a:t>MILJØFYRTÅRNSERTIFISERING</a:t>
            </a:r>
            <a:r>
              <a:rPr lang="nb-NO" sz="800" b="1" dirty="0"/>
              <a:t>. </a:t>
            </a:r>
          </a:p>
          <a:p>
            <a:r>
              <a:rPr lang="nb-NO" sz="800" dirty="0">
                <a:solidFill>
                  <a:schemeClr val="bg1">
                    <a:lumMod val="50000"/>
                  </a:schemeClr>
                </a:solidFill>
              </a:rPr>
              <a:t>Tromsø Safari startet arbeidet i 2019 Ferdig sertifisert i 2020</a:t>
            </a:r>
          </a:p>
        </p:txBody>
      </p:sp>
      <p:sp>
        <p:nvSpPr>
          <p:cNvPr id="41" name="TekstSylinder 40">
            <a:extLst>
              <a:ext uri="{FF2B5EF4-FFF2-40B4-BE49-F238E27FC236}">
                <a16:creationId xmlns:a16="http://schemas.microsoft.com/office/drawing/2014/main" id="{CBFD62A9-EBCD-8D8D-EDC3-815737BDDF3D}"/>
              </a:ext>
            </a:extLst>
          </p:cNvPr>
          <p:cNvSpPr txBox="1"/>
          <p:nvPr/>
        </p:nvSpPr>
        <p:spPr>
          <a:xfrm>
            <a:off x="7657883" y="3771521"/>
            <a:ext cx="1773545" cy="461665"/>
          </a:xfrm>
          <a:prstGeom prst="rect">
            <a:avLst/>
          </a:prstGeom>
          <a:noFill/>
        </p:spPr>
        <p:txBody>
          <a:bodyPr wrap="square" lIns="91440" tIns="45720" rIns="91440" bIns="45720" rtlCol="0" anchor="t">
            <a:spAutoFit/>
          </a:bodyPr>
          <a:lstStyle/>
          <a:p>
            <a:r>
              <a:rPr lang="nb-NO" sz="800" b="1" dirty="0"/>
              <a:t>2017</a:t>
            </a:r>
            <a:r>
              <a:rPr lang="nb-NO" sz="800" b="1" dirty="0">
                <a:solidFill>
                  <a:schemeClr val="bg1">
                    <a:lumMod val="50000"/>
                  </a:schemeClr>
                </a:solidFill>
              </a:rPr>
              <a:t> STARTET ARBEIDET MED ISO SERTIFISERING 9001 I BUSSRING</a:t>
            </a:r>
          </a:p>
        </p:txBody>
      </p:sp>
      <p:sp>
        <p:nvSpPr>
          <p:cNvPr id="67" name="Ellipse 66">
            <a:extLst>
              <a:ext uri="{FF2B5EF4-FFF2-40B4-BE49-F238E27FC236}">
                <a16:creationId xmlns:a16="http://schemas.microsoft.com/office/drawing/2014/main" id="{53276236-C831-7C0B-20B5-0FC98722DAC6}"/>
              </a:ext>
            </a:extLst>
          </p:cNvPr>
          <p:cNvSpPr/>
          <p:nvPr/>
        </p:nvSpPr>
        <p:spPr>
          <a:xfrm>
            <a:off x="9384054" y="1956434"/>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71" name="Ellipse 70">
            <a:extLst>
              <a:ext uri="{FF2B5EF4-FFF2-40B4-BE49-F238E27FC236}">
                <a16:creationId xmlns:a16="http://schemas.microsoft.com/office/drawing/2014/main" id="{2A504262-6434-B18F-EEFE-0FC292441EBB}"/>
              </a:ext>
            </a:extLst>
          </p:cNvPr>
          <p:cNvSpPr/>
          <p:nvPr/>
        </p:nvSpPr>
        <p:spPr>
          <a:xfrm>
            <a:off x="7291638" y="3798058"/>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72" name="Ellipse 71">
            <a:extLst>
              <a:ext uri="{FF2B5EF4-FFF2-40B4-BE49-F238E27FC236}">
                <a16:creationId xmlns:a16="http://schemas.microsoft.com/office/drawing/2014/main" id="{C8DA3A91-B849-20DA-F50A-EF2335B574A6}"/>
              </a:ext>
            </a:extLst>
          </p:cNvPr>
          <p:cNvSpPr/>
          <p:nvPr/>
        </p:nvSpPr>
        <p:spPr>
          <a:xfrm>
            <a:off x="9384628" y="3394395"/>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17" name="TekstSylinder 16">
            <a:extLst>
              <a:ext uri="{FF2B5EF4-FFF2-40B4-BE49-F238E27FC236}">
                <a16:creationId xmlns:a16="http://schemas.microsoft.com/office/drawing/2014/main" id="{3326660D-4528-5941-12EE-C1E9300A3E52}"/>
              </a:ext>
            </a:extLst>
          </p:cNvPr>
          <p:cNvSpPr txBox="1"/>
          <p:nvPr/>
        </p:nvSpPr>
        <p:spPr>
          <a:xfrm>
            <a:off x="7656589" y="1881444"/>
            <a:ext cx="1983852" cy="461665"/>
          </a:xfrm>
          <a:prstGeom prst="rect">
            <a:avLst/>
          </a:prstGeom>
          <a:noFill/>
        </p:spPr>
        <p:txBody>
          <a:bodyPr wrap="square" lIns="91440" tIns="45720" rIns="91440" bIns="45720" anchor="t">
            <a:spAutoFit/>
          </a:bodyPr>
          <a:lstStyle/>
          <a:p>
            <a:r>
              <a:rPr lang="nb-NO" sz="800" b="1" dirty="0">
                <a:effectLst/>
                <a:ea typeface="Calibri"/>
              </a:rPr>
              <a:t>2013</a:t>
            </a:r>
            <a:r>
              <a:rPr lang="nb-NO" sz="800" b="1" dirty="0">
                <a:ea typeface="Calibri"/>
              </a:rPr>
              <a:t> </a:t>
            </a:r>
            <a:r>
              <a:rPr lang="nb-NO" sz="800" b="1" dirty="0">
                <a:effectLst/>
                <a:ea typeface="Calibri"/>
              </a:rPr>
              <a:t> </a:t>
            </a:r>
            <a:r>
              <a:rPr lang="nb-NO" sz="800" b="1" dirty="0">
                <a:solidFill>
                  <a:schemeClr val="bg1">
                    <a:lumMod val="50000"/>
                  </a:schemeClr>
                </a:solidFill>
                <a:effectLst/>
                <a:ea typeface="Calibri"/>
              </a:rPr>
              <a:t>Bussring vinner </a:t>
            </a:r>
            <a:r>
              <a:rPr lang="nb-NO" sz="800" b="1" dirty="0">
                <a:solidFill>
                  <a:schemeClr val="bg1">
                    <a:lumMod val="50000"/>
                  </a:schemeClr>
                </a:solidFill>
                <a:ea typeface="Calibri"/>
              </a:rPr>
              <a:t>anbud  </a:t>
            </a:r>
            <a:r>
              <a:rPr lang="nb-NO" sz="800" b="1" dirty="0">
                <a:solidFill>
                  <a:schemeClr val="bg1">
                    <a:lumMod val="50000"/>
                  </a:schemeClr>
                </a:solidFill>
                <a:effectLst/>
                <a:ea typeface="Calibri"/>
              </a:rPr>
              <a:t>med </a:t>
            </a:r>
            <a:r>
              <a:rPr lang="nb-NO" sz="800" b="1" i="1" dirty="0">
                <a:solidFill>
                  <a:schemeClr val="bg1">
                    <a:lumMod val="50000"/>
                  </a:schemeClr>
                </a:solidFill>
                <a:effectLst/>
                <a:ea typeface="Calibri"/>
              </a:rPr>
              <a:t>Forsvaret i </a:t>
            </a:r>
            <a:r>
              <a:rPr lang="nb-NO" sz="800" b="1" i="1" dirty="0">
                <a:solidFill>
                  <a:schemeClr val="bg1">
                    <a:lumMod val="50000"/>
                  </a:schemeClr>
                </a:solidFill>
                <a:ea typeface="Calibri"/>
              </a:rPr>
              <a:t>T</a:t>
            </a:r>
            <a:r>
              <a:rPr lang="nb-NO" sz="800" b="1" i="1" dirty="0">
                <a:solidFill>
                  <a:schemeClr val="bg1">
                    <a:lumMod val="50000"/>
                  </a:schemeClr>
                </a:solidFill>
                <a:effectLst/>
                <a:ea typeface="Calibri"/>
              </a:rPr>
              <a:t>roms og </a:t>
            </a:r>
            <a:r>
              <a:rPr lang="nb-NO" sz="800" b="1" i="1" dirty="0">
                <a:solidFill>
                  <a:schemeClr val="bg1">
                    <a:lumMod val="50000"/>
                  </a:schemeClr>
                </a:solidFill>
                <a:ea typeface="Calibri"/>
              </a:rPr>
              <a:t>etablerer  egen avdeling</a:t>
            </a:r>
            <a:r>
              <a:rPr lang="nb-NO" sz="800" b="1" i="1" dirty="0">
                <a:solidFill>
                  <a:schemeClr val="bg1">
                    <a:lumMod val="50000"/>
                  </a:schemeClr>
                </a:solidFill>
                <a:effectLst/>
                <a:ea typeface="Calibri"/>
              </a:rPr>
              <a:t> </a:t>
            </a:r>
            <a:r>
              <a:rPr lang="nb-NO" sz="800" b="1" i="1" dirty="0">
                <a:solidFill>
                  <a:schemeClr val="bg1">
                    <a:lumMod val="50000"/>
                  </a:schemeClr>
                </a:solidFill>
                <a:ea typeface="Calibri"/>
              </a:rPr>
              <a:t>i indre Troms.</a:t>
            </a:r>
            <a:endParaRPr lang="nb-NO" sz="800" i="1" dirty="0">
              <a:solidFill>
                <a:schemeClr val="bg1">
                  <a:lumMod val="50000"/>
                </a:schemeClr>
              </a:solidFill>
              <a:ea typeface="Calibri"/>
            </a:endParaRPr>
          </a:p>
        </p:txBody>
      </p:sp>
      <p:sp>
        <p:nvSpPr>
          <p:cNvPr id="46" name="TekstSylinder 45">
            <a:extLst>
              <a:ext uri="{FF2B5EF4-FFF2-40B4-BE49-F238E27FC236}">
                <a16:creationId xmlns:a16="http://schemas.microsoft.com/office/drawing/2014/main" id="{27F999F9-6412-FDD4-3DA2-1C974BD9118D}"/>
              </a:ext>
            </a:extLst>
          </p:cNvPr>
          <p:cNvSpPr txBox="1"/>
          <p:nvPr/>
        </p:nvSpPr>
        <p:spPr>
          <a:xfrm>
            <a:off x="7639925" y="2967158"/>
            <a:ext cx="1975802" cy="338554"/>
          </a:xfrm>
          <a:prstGeom prst="rect">
            <a:avLst/>
          </a:prstGeom>
          <a:noFill/>
        </p:spPr>
        <p:txBody>
          <a:bodyPr wrap="square" lIns="91440" tIns="45720" rIns="91440" bIns="45720" anchor="t">
            <a:spAutoFit/>
          </a:bodyPr>
          <a:lstStyle/>
          <a:p>
            <a:pPr fontAlgn="base"/>
            <a:r>
              <a:rPr lang="nb-NO" sz="800" b="1" dirty="0">
                <a:effectLst/>
                <a:ea typeface="Calibri" panose="020F0502020204030204" pitchFamily="34" charset="0"/>
              </a:rPr>
              <a:t>2016 </a:t>
            </a:r>
            <a:r>
              <a:rPr lang="nb-NO" sz="800" b="1" dirty="0">
                <a:solidFill>
                  <a:schemeClr val="bg1">
                    <a:lumMod val="50000"/>
                  </a:schemeClr>
                </a:solidFill>
                <a:ea typeface="Calibri" panose="020F0502020204030204" pitchFamily="34" charset="0"/>
              </a:rPr>
              <a:t>Bussring inngikk kontrakt</a:t>
            </a:r>
            <a:r>
              <a:rPr lang="nb-NO" sz="800" b="1" dirty="0">
                <a:solidFill>
                  <a:schemeClr val="bg1">
                    <a:lumMod val="50000"/>
                  </a:schemeClr>
                </a:solidFill>
                <a:effectLst/>
                <a:ea typeface="Calibri" panose="020F0502020204030204" pitchFamily="34" charset="0"/>
              </a:rPr>
              <a:t> med Avinor om flybussen</a:t>
            </a:r>
            <a:r>
              <a:rPr lang="nb-NO" sz="800" b="1" dirty="0">
                <a:solidFill>
                  <a:schemeClr val="bg1">
                    <a:lumMod val="50000"/>
                  </a:schemeClr>
                </a:solidFill>
                <a:ea typeface="Calibri" panose="020F0502020204030204" pitchFamily="34" charset="0"/>
              </a:rPr>
              <a:t> i Tromsø</a:t>
            </a:r>
            <a:r>
              <a:rPr lang="nb-NO" sz="800" b="1" dirty="0">
                <a:solidFill>
                  <a:schemeClr val="bg1">
                    <a:lumMod val="50000"/>
                  </a:schemeClr>
                </a:solidFill>
                <a:effectLst/>
                <a:ea typeface="Calibri" panose="020F0502020204030204" pitchFamily="34" charset="0"/>
              </a:rPr>
              <a:t>.</a:t>
            </a:r>
          </a:p>
        </p:txBody>
      </p:sp>
      <p:sp>
        <p:nvSpPr>
          <p:cNvPr id="55" name="TekstSylinder 54">
            <a:extLst>
              <a:ext uri="{FF2B5EF4-FFF2-40B4-BE49-F238E27FC236}">
                <a16:creationId xmlns:a16="http://schemas.microsoft.com/office/drawing/2014/main" id="{29BAB5DF-449B-0DE2-3555-8581DAE3EA75}"/>
              </a:ext>
            </a:extLst>
          </p:cNvPr>
          <p:cNvSpPr txBox="1"/>
          <p:nvPr/>
        </p:nvSpPr>
        <p:spPr>
          <a:xfrm>
            <a:off x="5620792" y="5252728"/>
            <a:ext cx="1773545" cy="338554"/>
          </a:xfrm>
          <a:prstGeom prst="rect">
            <a:avLst/>
          </a:prstGeom>
          <a:noFill/>
        </p:spPr>
        <p:txBody>
          <a:bodyPr wrap="square" lIns="91440" tIns="45720" rIns="91440" bIns="45720" rtlCol="0" anchor="t">
            <a:spAutoFit/>
          </a:bodyPr>
          <a:lstStyle/>
          <a:p>
            <a:r>
              <a:rPr lang="nb-NO" sz="800" b="1" dirty="0"/>
              <a:t>2010 </a:t>
            </a:r>
            <a:r>
              <a:rPr lang="nb-NO" sz="800" b="1" dirty="0">
                <a:solidFill>
                  <a:schemeClr val="bg1">
                    <a:lumMod val="50000"/>
                  </a:schemeClr>
                </a:solidFill>
              </a:rPr>
              <a:t>BUSSRING  BLIR MILJØFYRTÅRN SERTIFISERT.</a:t>
            </a:r>
          </a:p>
        </p:txBody>
      </p:sp>
      <p:sp>
        <p:nvSpPr>
          <p:cNvPr id="64" name="TekstSylinder 63">
            <a:extLst>
              <a:ext uri="{FF2B5EF4-FFF2-40B4-BE49-F238E27FC236}">
                <a16:creationId xmlns:a16="http://schemas.microsoft.com/office/drawing/2014/main" id="{7DDDA484-DC4B-81DC-393A-448ADF84D76D}"/>
              </a:ext>
            </a:extLst>
          </p:cNvPr>
          <p:cNvSpPr txBox="1"/>
          <p:nvPr/>
        </p:nvSpPr>
        <p:spPr>
          <a:xfrm>
            <a:off x="4807450" y="382262"/>
            <a:ext cx="2577100" cy="461665"/>
          </a:xfrm>
          <a:prstGeom prst="rect">
            <a:avLst/>
          </a:prstGeom>
          <a:noFill/>
        </p:spPr>
        <p:txBody>
          <a:bodyPr wrap="square">
            <a:spAutoFit/>
          </a:bodyPr>
          <a:lstStyle/>
          <a:p>
            <a:r>
              <a:rPr lang="nb-NO" sz="2400" b="1" dirty="0">
                <a:latin typeface="Asap" pitchFamily="2" charset="0"/>
              </a:rPr>
              <a:t>Miljøperspektivet</a:t>
            </a:r>
          </a:p>
        </p:txBody>
      </p:sp>
      <p:sp>
        <p:nvSpPr>
          <p:cNvPr id="74" name="TekstSylinder 73">
            <a:extLst>
              <a:ext uri="{FF2B5EF4-FFF2-40B4-BE49-F238E27FC236}">
                <a16:creationId xmlns:a16="http://schemas.microsoft.com/office/drawing/2014/main" id="{E4158CE0-7E40-D5AA-B0E2-128E0DCE522B}"/>
              </a:ext>
            </a:extLst>
          </p:cNvPr>
          <p:cNvSpPr txBox="1"/>
          <p:nvPr/>
        </p:nvSpPr>
        <p:spPr>
          <a:xfrm>
            <a:off x="7692438" y="4372437"/>
            <a:ext cx="1704434" cy="707886"/>
          </a:xfrm>
          <a:prstGeom prst="rect">
            <a:avLst/>
          </a:prstGeom>
          <a:noFill/>
        </p:spPr>
        <p:txBody>
          <a:bodyPr wrap="square" lIns="91440" tIns="45720" rIns="91440" bIns="45720" anchor="t">
            <a:spAutoFit/>
          </a:bodyPr>
          <a:lstStyle/>
          <a:p>
            <a:r>
              <a:rPr lang="nb-NO" sz="800" b="1" i="0" u="none" strike="noStrike" dirty="0">
                <a:effectLst/>
              </a:rPr>
              <a:t>2019</a:t>
            </a:r>
            <a:r>
              <a:rPr lang="nb-NO" sz="800" b="1" i="0" u="none" strike="noStrike" dirty="0">
                <a:solidFill>
                  <a:srgbClr val="333333"/>
                </a:solidFill>
                <a:effectLst/>
              </a:rPr>
              <a:t> </a:t>
            </a:r>
            <a:r>
              <a:rPr lang="nb-NO" sz="800" b="1" i="0" u="none" strike="noStrike" dirty="0">
                <a:solidFill>
                  <a:schemeClr val="bg1">
                    <a:lumMod val="50000"/>
                  </a:schemeClr>
                </a:solidFill>
                <a:effectLst/>
              </a:rPr>
              <a:t>SATSER PÅ</a:t>
            </a:r>
            <a:r>
              <a:rPr lang="nb-NO" sz="800" b="1" i="0" u="none" strike="noStrike" dirty="0">
                <a:solidFill>
                  <a:srgbClr val="333333"/>
                </a:solidFill>
                <a:effectLst/>
              </a:rPr>
              <a:t> </a:t>
            </a:r>
            <a:r>
              <a:rPr lang="nb-NO" sz="800" b="1" i="0" u="none" strike="noStrike" dirty="0">
                <a:solidFill>
                  <a:schemeClr val="bg1">
                    <a:lumMod val="50000"/>
                  </a:schemeClr>
                </a:solidFill>
                <a:effectLst/>
              </a:rPr>
              <a:t>BÆREKRAFTIG REISELIV</a:t>
            </a:r>
            <a:r>
              <a:rPr lang="nb-NO" sz="800" b="1" i="0" u="none" strike="noStrike" dirty="0">
                <a:solidFill>
                  <a:srgbClr val="333333"/>
                </a:solidFill>
                <a:effectLst/>
              </a:rPr>
              <a:t> </a:t>
            </a:r>
            <a:r>
              <a:rPr lang="nb-NO" sz="800" b="1" i="0" u="none" strike="noStrike" dirty="0">
                <a:effectLst/>
              </a:rPr>
              <a:t>2019 </a:t>
            </a:r>
            <a:r>
              <a:rPr lang="nb-NO" sz="800" b="1" dirty="0">
                <a:solidFill>
                  <a:schemeClr val="bg1">
                    <a:lumMod val="50000"/>
                  </a:schemeClr>
                </a:solidFill>
              </a:rPr>
              <a:t>Kjøper Bussring opp Tromsø Safari og </a:t>
            </a:r>
            <a:r>
              <a:rPr lang="nb-NO" sz="800" b="1" i="0" u="none" strike="noStrike" dirty="0">
                <a:solidFill>
                  <a:schemeClr val="bg1">
                    <a:lumMod val="50000"/>
                  </a:schemeClr>
                </a:solidFill>
                <a:effectLst/>
              </a:rPr>
              <a:t>Best Arctic Group</a:t>
            </a:r>
            <a:r>
              <a:rPr lang="nb-NO" sz="800" b="1" dirty="0">
                <a:solidFill>
                  <a:schemeClr val="bg1">
                    <a:lumMod val="50000"/>
                  </a:schemeClr>
                </a:solidFill>
              </a:rPr>
              <a:t> blir</a:t>
            </a:r>
            <a:r>
              <a:rPr lang="nb-NO" sz="800" b="1" i="0" u="none" strike="noStrike" dirty="0">
                <a:solidFill>
                  <a:schemeClr val="bg1">
                    <a:lumMod val="50000"/>
                  </a:schemeClr>
                </a:solidFill>
                <a:effectLst/>
              </a:rPr>
              <a:t> etablert</a:t>
            </a:r>
            <a:r>
              <a:rPr lang="nb-NO" sz="800" b="1" dirty="0">
                <a:solidFill>
                  <a:schemeClr val="bg1">
                    <a:lumMod val="50000"/>
                  </a:schemeClr>
                </a:solidFill>
              </a:rPr>
              <a:t>.</a:t>
            </a:r>
            <a:endParaRPr lang="nb-NO" sz="800" b="0" u="none" strike="noStrike" dirty="0">
              <a:solidFill>
                <a:schemeClr val="bg1">
                  <a:lumMod val="50000"/>
                </a:schemeClr>
              </a:solidFill>
              <a:effectLst/>
            </a:endParaRPr>
          </a:p>
        </p:txBody>
      </p:sp>
      <p:pic>
        <p:nvPicPr>
          <p:cNvPr id="81" name="Bilde 80" descr="Et bilde som inneholder skjermbilde, tegnefilm, pattedyr&#10;&#10;Automatisk generert beskrivelse">
            <a:extLst>
              <a:ext uri="{FF2B5EF4-FFF2-40B4-BE49-F238E27FC236}">
                <a16:creationId xmlns:a16="http://schemas.microsoft.com/office/drawing/2014/main" id="{DB56B502-4030-E6F9-001E-AF6C8C6293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03987" y="5577062"/>
            <a:ext cx="1881402" cy="975358"/>
          </a:xfrm>
          <a:prstGeom prst="rect">
            <a:avLst/>
          </a:prstGeom>
          <a:effectLst>
            <a:softEdge rad="75983"/>
          </a:effectLst>
        </p:spPr>
      </p:pic>
      <p:sp>
        <p:nvSpPr>
          <p:cNvPr id="83" name="TekstSylinder 82">
            <a:extLst>
              <a:ext uri="{FF2B5EF4-FFF2-40B4-BE49-F238E27FC236}">
                <a16:creationId xmlns:a16="http://schemas.microsoft.com/office/drawing/2014/main" id="{2E940659-43D9-50F8-86E5-70E119FE68AE}"/>
              </a:ext>
            </a:extLst>
          </p:cNvPr>
          <p:cNvSpPr txBox="1"/>
          <p:nvPr/>
        </p:nvSpPr>
        <p:spPr>
          <a:xfrm>
            <a:off x="7622495" y="5190107"/>
            <a:ext cx="1935709" cy="461665"/>
          </a:xfrm>
          <a:prstGeom prst="rect">
            <a:avLst/>
          </a:prstGeom>
          <a:noFill/>
        </p:spPr>
        <p:txBody>
          <a:bodyPr wrap="square" lIns="91440" tIns="45720" rIns="91440" bIns="45720" anchor="t">
            <a:spAutoFit/>
          </a:bodyPr>
          <a:lstStyle/>
          <a:p>
            <a:r>
              <a:rPr lang="nb-NO" sz="800" b="1" i="0" u="none" strike="noStrike">
                <a:effectLst/>
              </a:rPr>
              <a:t>2019</a:t>
            </a:r>
            <a:r>
              <a:rPr lang="nb-NO" sz="800" b="0" i="0" u="none" strike="noStrike">
                <a:solidFill>
                  <a:srgbClr val="333333"/>
                </a:solidFill>
                <a:effectLst/>
              </a:rPr>
              <a:t> </a:t>
            </a:r>
            <a:r>
              <a:rPr lang="nb-NO" sz="800" b="0" i="0" u="none" strike="noStrike" dirty="0">
                <a:solidFill>
                  <a:srgbClr val="333333"/>
                </a:solidFill>
                <a:effectLst/>
                <a:latin typeface="Asap"/>
              </a:rPr>
              <a:t>Under pandemien fikk vi ny partner</a:t>
            </a:r>
            <a:r>
              <a:rPr lang="nb-NO" sz="800" b="0" i="0" u="none" strike="noStrike">
                <a:solidFill>
                  <a:srgbClr val="333333"/>
                </a:solidFill>
                <a:effectLst/>
              </a:rPr>
              <a:t>. </a:t>
            </a:r>
            <a:r>
              <a:rPr lang="nb-NO" sz="800" b="1" i="0" u="none" strike="noStrike">
                <a:solidFill>
                  <a:schemeClr val="bg1">
                    <a:lumMod val="50000"/>
                  </a:schemeClr>
                </a:solidFill>
                <a:effectLst/>
              </a:rPr>
              <a:t>Fjord </a:t>
            </a:r>
            <a:r>
              <a:rPr lang="nb-NO" sz="800" b="1">
                <a:solidFill>
                  <a:schemeClr val="bg1">
                    <a:lumMod val="50000"/>
                  </a:schemeClr>
                </a:solidFill>
              </a:rPr>
              <a:t>T</a:t>
            </a:r>
            <a:r>
              <a:rPr lang="nb-NO" sz="800" b="1" i="0" u="none" strike="noStrike">
                <a:solidFill>
                  <a:schemeClr val="bg1">
                    <a:lumMod val="50000"/>
                  </a:schemeClr>
                </a:solidFill>
                <a:effectLst/>
              </a:rPr>
              <a:t>our </a:t>
            </a:r>
            <a:r>
              <a:rPr lang="nb-NO" sz="800" b="1">
                <a:solidFill>
                  <a:schemeClr val="bg1">
                    <a:lumMod val="50000"/>
                  </a:schemeClr>
                </a:solidFill>
              </a:rPr>
              <a:t>Gr</a:t>
            </a:r>
            <a:r>
              <a:rPr lang="nb-NO" sz="800" b="1" i="0" u="none" strike="noStrike">
                <a:solidFill>
                  <a:schemeClr val="bg1">
                    <a:lumMod val="50000"/>
                  </a:schemeClr>
                </a:solidFill>
                <a:effectLst/>
              </a:rPr>
              <a:t>oup kjøper seg inn i Best Arctic </a:t>
            </a:r>
            <a:r>
              <a:rPr lang="nb-NO" sz="800" b="1">
                <a:solidFill>
                  <a:schemeClr val="bg1">
                    <a:lumMod val="50000"/>
                  </a:schemeClr>
                </a:solidFill>
              </a:rPr>
              <a:t>G</a:t>
            </a:r>
            <a:r>
              <a:rPr lang="nb-NO" sz="800" b="1" i="0" u="none" strike="noStrike">
                <a:solidFill>
                  <a:schemeClr val="bg1">
                    <a:lumMod val="50000"/>
                  </a:schemeClr>
                </a:solidFill>
                <a:effectLst/>
              </a:rPr>
              <a:t>roup.</a:t>
            </a:r>
            <a:r>
              <a:rPr lang="nb-NO" sz="800" b="1" dirty="0">
                <a:solidFill>
                  <a:schemeClr val="bg1">
                    <a:lumMod val="50000"/>
                  </a:schemeClr>
                </a:solidFill>
              </a:rPr>
              <a:t> </a:t>
            </a:r>
            <a:endParaRPr lang="nb-NO" sz="800" b="1" i="0" u="none" strike="noStrike">
              <a:solidFill>
                <a:schemeClr val="bg1">
                  <a:lumMod val="50000"/>
                </a:schemeClr>
              </a:solidFill>
              <a:effectLst/>
            </a:endParaRPr>
          </a:p>
        </p:txBody>
      </p:sp>
      <p:sp>
        <p:nvSpPr>
          <p:cNvPr id="86" name="TekstSylinder 85">
            <a:extLst>
              <a:ext uri="{FF2B5EF4-FFF2-40B4-BE49-F238E27FC236}">
                <a16:creationId xmlns:a16="http://schemas.microsoft.com/office/drawing/2014/main" id="{94ADAEBB-1929-730F-0571-6B4AAFB1214D}"/>
              </a:ext>
            </a:extLst>
          </p:cNvPr>
          <p:cNvSpPr txBox="1"/>
          <p:nvPr/>
        </p:nvSpPr>
        <p:spPr>
          <a:xfrm>
            <a:off x="9755894" y="2870778"/>
            <a:ext cx="2280229" cy="338554"/>
          </a:xfrm>
          <a:prstGeom prst="rect">
            <a:avLst/>
          </a:prstGeom>
          <a:noFill/>
        </p:spPr>
        <p:txBody>
          <a:bodyPr wrap="square" lIns="91440" tIns="45720" rIns="91440" bIns="45720" anchor="t">
            <a:spAutoFit/>
          </a:bodyPr>
          <a:lstStyle/>
          <a:p>
            <a:r>
              <a:rPr lang="nb-NO" sz="800" b="1" i="0" u="none" strike="noStrike">
                <a:effectLst/>
              </a:rPr>
              <a:t>2022 </a:t>
            </a:r>
            <a:r>
              <a:rPr lang="nb-NO" sz="800" b="1" i="0" u="none" strike="noStrike">
                <a:solidFill>
                  <a:schemeClr val="bg1">
                    <a:lumMod val="50000"/>
                  </a:schemeClr>
                </a:solidFill>
                <a:effectLst/>
              </a:rPr>
              <a:t>Best </a:t>
            </a:r>
            <a:r>
              <a:rPr lang="nb-NO" sz="800" b="1">
                <a:solidFill>
                  <a:schemeClr val="bg1">
                    <a:lumMod val="50000"/>
                  </a:schemeClr>
                </a:solidFill>
              </a:rPr>
              <a:t>A</a:t>
            </a:r>
            <a:r>
              <a:rPr lang="nb-NO" sz="800" b="1" i="0" u="none" strike="noStrike">
                <a:solidFill>
                  <a:schemeClr val="bg1">
                    <a:lumMod val="50000"/>
                  </a:schemeClr>
                </a:solidFill>
                <a:effectLst/>
              </a:rPr>
              <a:t>rctic </a:t>
            </a:r>
            <a:r>
              <a:rPr lang="nb-NO" sz="800" b="1">
                <a:solidFill>
                  <a:schemeClr val="bg1">
                    <a:lumMod val="50000"/>
                  </a:schemeClr>
                </a:solidFill>
              </a:rPr>
              <a:t>G</a:t>
            </a:r>
            <a:r>
              <a:rPr lang="nb-NO" sz="800" b="1" i="0" u="none" strike="noStrike">
                <a:solidFill>
                  <a:schemeClr val="bg1">
                    <a:lumMod val="50000"/>
                  </a:schemeClr>
                </a:solidFill>
                <a:effectLst/>
              </a:rPr>
              <a:t>roup etablerer konsern. Og åpner avdeling i Narvik og på Evenes.</a:t>
            </a:r>
            <a:endParaRPr lang="nb-NO" sz="800" b="1">
              <a:solidFill>
                <a:schemeClr val="bg1">
                  <a:lumMod val="50000"/>
                </a:schemeClr>
              </a:solidFill>
            </a:endParaRPr>
          </a:p>
        </p:txBody>
      </p:sp>
      <p:sp>
        <p:nvSpPr>
          <p:cNvPr id="88" name="TekstSylinder 87">
            <a:extLst>
              <a:ext uri="{FF2B5EF4-FFF2-40B4-BE49-F238E27FC236}">
                <a16:creationId xmlns:a16="http://schemas.microsoft.com/office/drawing/2014/main" id="{C0E971F1-D1A4-EB73-BC11-51C09E714E06}"/>
              </a:ext>
            </a:extLst>
          </p:cNvPr>
          <p:cNvSpPr txBox="1"/>
          <p:nvPr/>
        </p:nvSpPr>
        <p:spPr>
          <a:xfrm>
            <a:off x="9768130" y="3324536"/>
            <a:ext cx="2368498" cy="338554"/>
          </a:xfrm>
          <a:prstGeom prst="rect">
            <a:avLst/>
          </a:prstGeom>
          <a:noFill/>
        </p:spPr>
        <p:txBody>
          <a:bodyPr wrap="square" lIns="91440" tIns="45720" rIns="91440" bIns="45720" anchor="t">
            <a:spAutoFit/>
          </a:bodyPr>
          <a:lstStyle/>
          <a:p>
            <a:r>
              <a:rPr lang="nb-NO" sz="800" b="1" dirty="0"/>
              <a:t>2022 </a:t>
            </a:r>
            <a:r>
              <a:rPr lang="nb-NO" sz="800" b="1" dirty="0">
                <a:solidFill>
                  <a:schemeClr val="bg1">
                    <a:lumMod val="50000"/>
                  </a:schemeClr>
                </a:solidFill>
              </a:rPr>
              <a:t>Best Arctic og Bussring   blir ISO sertifisert 14001 miljøstyrings system </a:t>
            </a:r>
          </a:p>
        </p:txBody>
      </p:sp>
      <p:sp>
        <p:nvSpPr>
          <p:cNvPr id="89" name="TekstSylinder 88">
            <a:extLst>
              <a:ext uri="{FF2B5EF4-FFF2-40B4-BE49-F238E27FC236}">
                <a16:creationId xmlns:a16="http://schemas.microsoft.com/office/drawing/2014/main" id="{0A9265F7-42E2-2AB0-74C1-B54F465056CB}"/>
              </a:ext>
            </a:extLst>
          </p:cNvPr>
          <p:cNvSpPr txBox="1"/>
          <p:nvPr/>
        </p:nvSpPr>
        <p:spPr>
          <a:xfrm>
            <a:off x="9778014" y="3695378"/>
            <a:ext cx="2208224" cy="338554"/>
          </a:xfrm>
          <a:prstGeom prst="rect">
            <a:avLst/>
          </a:prstGeom>
          <a:noFill/>
        </p:spPr>
        <p:txBody>
          <a:bodyPr wrap="square">
            <a:spAutoFit/>
          </a:bodyPr>
          <a:lstStyle/>
          <a:p>
            <a:r>
              <a:rPr lang="nb-NO" sz="800" b="1" i="0" u="none" strike="noStrike" dirty="0">
                <a:effectLst/>
              </a:rPr>
              <a:t>2022 </a:t>
            </a:r>
            <a:r>
              <a:rPr lang="nb-NO" sz="800" b="1" dirty="0">
                <a:solidFill>
                  <a:schemeClr val="bg1">
                    <a:lumMod val="50000"/>
                  </a:schemeClr>
                </a:solidFill>
              </a:rPr>
              <a:t>T</a:t>
            </a:r>
            <a:r>
              <a:rPr lang="nb-NO" sz="800" b="1" i="0" u="none" strike="noStrike" dirty="0">
                <a:solidFill>
                  <a:schemeClr val="bg1">
                    <a:lumMod val="50000"/>
                  </a:schemeClr>
                </a:solidFill>
                <a:effectLst/>
              </a:rPr>
              <a:t>romsø </a:t>
            </a:r>
            <a:r>
              <a:rPr lang="nb-NO" sz="800" b="1" dirty="0">
                <a:solidFill>
                  <a:schemeClr val="bg1">
                    <a:lumMod val="50000"/>
                  </a:schemeClr>
                </a:solidFill>
              </a:rPr>
              <a:t>S</a:t>
            </a:r>
            <a:r>
              <a:rPr lang="nb-NO" sz="800" b="1" i="0" u="none" strike="noStrike" dirty="0">
                <a:solidFill>
                  <a:schemeClr val="bg1">
                    <a:lumMod val="50000"/>
                  </a:schemeClr>
                </a:solidFill>
                <a:effectLst/>
              </a:rPr>
              <a:t>afari bytter navn til Best Arctic</a:t>
            </a:r>
            <a:endParaRPr lang="nb-NO" sz="800" dirty="0">
              <a:solidFill>
                <a:schemeClr val="bg1">
                  <a:lumMod val="50000"/>
                </a:schemeClr>
              </a:solidFill>
            </a:endParaRPr>
          </a:p>
        </p:txBody>
      </p:sp>
      <p:sp>
        <p:nvSpPr>
          <p:cNvPr id="90" name="TekstSylinder 89">
            <a:extLst>
              <a:ext uri="{FF2B5EF4-FFF2-40B4-BE49-F238E27FC236}">
                <a16:creationId xmlns:a16="http://schemas.microsoft.com/office/drawing/2014/main" id="{8F6748A7-7A1C-FE01-BA0E-6A860FFDF3BB}"/>
              </a:ext>
            </a:extLst>
          </p:cNvPr>
          <p:cNvSpPr txBox="1"/>
          <p:nvPr/>
        </p:nvSpPr>
        <p:spPr>
          <a:xfrm>
            <a:off x="7657504" y="2375579"/>
            <a:ext cx="2039560" cy="584775"/>
          </a:xfrm>
          <a:prstGeom prst="rect">
            <a:avLst/>
          </a:prstGeom>
          <a:noFill/>
        </p:spPr>
        <p:txBody>
          <a:bodyPr wrap="square" lIns="91440" tIns="45720" rIns="91440" bIns="45720" anchor="t">
            <a:spAutoFit/>
          </a:bodyPr>
          <a:lstStyle/>
          <a:p>
            <a:r>
              <a:rPr lang="nb-NO" sz="800" b="1" i="0" u="none" strike="noStrike" dirty="0">
                <a:effectLst/>
              </a:rPr>
              <a:t>2016 </a:t>
            </a:r>
            <a:r>
              <a:rPr lang="nb-NO" sz="800" b="1" dirty="0">
                <a:solidFill>
                  <a:schemeClr val="bg1">
                    <a:lumMod val="50000"/>
                  </a:schemeClr>
                </a:solidFill>
                <a:latin typeface="Asap"/>
              </a:rPr>
              <a:t>SAMMARBEID OG INNOVASJON</a:t>
            </a:r>
            <a:r>
              <a:rPr lang="nb-NO" sz="800" b="1" dirty="0">
                <a:latin typeface="Asap"/>
              </a:rPr>
              <a:t> </a:t>
            </a:r>
            <a:endParaRPr lang="nb-NO" sz="800" dirty="0">
              <a:latin typeface="Asap"/>
            </a:endParaRPr>
          </a:p>
          <a:p>
            <a:r>
              <a:rPr lang="nb-NO" sz="800" b="1" dirty="0">
                <a:solidFill>
                  <a:schemeClr val="bg1">
                    <a:lumMod val="50000"/>
                  </a:schemeClr>
                </a:solidFill>
              </a:rPr>
              <a:t>Bussring </a:t>
            </a:r>
            <a:r>
              <a:rPr lang="nb-NO" sz="800" b="1" i="0" u="none" strike="noStrike" dirty="0">
                <a:solidFill>
                  <a:schemeClr val="bg1">
                    <a:lumMod val="50000"/>
                  </a:schemeClr>
                </a:solidFill>
                <a:effectLst/>
              </a:rPr>
              <a:t>etablerer</a:t>
            </a:r>
            <a:r>
              <a:rPr lang="nb-NO" sz="800" b="1" dirty="0">
                <a:solidFill>
                  <a:schemeClr val="bg1">
                    <a:lumMod val="50000"/>
                  </a:schemeClr>
                </a:solidFill>
              </a:rPr>
              <a:t> </a:t>
            </a:r>
            <a:r>
              <a:rPr lang="nb-NO" sz="800" b="1" i="0" u="none" strike="noStrike" dirty="0">
                <a:solidFill>
                  <a:schemeClr val="bg1">
                    <a:lumMod val="50000"/>
                  </a:schemeClr>
                </a:solidFill>
                <a:effectLst/>
              </a:rPr>
              <a:t> sammen med klyngen 365 prosjektet The Arctic Route.</a:t>
            </a:r>
            <a:r>
              <a:rPr lang="nb-NO" sz="800" b="1" dirty="0">
                <a:solidFill>
                  <a:schemeClr val="bg1">
                    <a:lumMod val="50000"/>
                  </a:schemeClr>
                </a:solidFill>
              </a:rPr>
              <a:t>  </a:t>
            </a:r>
            <a:endParaRPr lang="nb-NO" sz="800" dirty="0">
              <a:solidFill>
                <a:schemeClr val="bg1">
                  <a:lumMod val="50000"/>
                </a:schemeClr>
              </a:solidFill>
            </a:endParaRPr>
          </a:p>
        </p:txBody>
      </p:sp>
      <p:sp>
        <p:nvSpPr>
          <p:cNvPr id="91" name="TekstSylinder 90">
            <a:extLst>
              <a:ext uri="{FF2B5EF4-FFF2-40B4-BE49-F238E27FC236}">
                <a16:creationId xmlns:a16="http://schemas.microsoft.com/office/drawing/2014/main" id="{2784950B-DABA-E85A-0CEE-A8F10CD592CF}"/>
              </a:ext>
            </a:extLst>
          </p:cNvPr>
          <p:cNvSpPr txBox="1"/>
          <p:nvPr/>
        </p:nvSpPr>
        <p:spPr>
          <a:xfrm>
            <a:off x="7639925" y="3311883"/>
            <a:ext cx="2006998" cy="461665"/>
          </a:xfrm>
          <a:prstGeom prst="rect">
            <a:avLst/>
          </a:prstGeom>
          <a:noFill/>
        </p:spPr>
        <p:txBody>
          <a:bodyPr wrap="square" lIns="91440" tIns="45720" rIns="91440" bIns="45720" anchor="t">
            <a:spAutoFit/>
          </a:bodyPr>
          <a:lstStyle/>
          <a:p>
            <a:r>
              <a:rPr lang="nb-NO" sz="800" b="1" i="0" u="none" strike="noStrike" dirty="0">
                <a:effectLst/>
              </a:rPr>
              <a:t>2016 </a:t>
            </a:r>
            <a:r>
              <a:rPr lang="nb-NO" sz="800" b="1" dirty="0">
                <a:solidFill>
                  <a:schemeClr val="bg1">
                    <a:lumMod val="50000"/>
                  </a:schemeClr>
                </a:solidFill>
              </a:rPr>
              <a:t>Best Arctic tidligere </a:t>
            </a:r>
            <a:r>
              <a:rPr lang="nb-NO" sz="800" b="1" i="0" u="none" strike="noStrike" dirty="0">
                <a:solidFill>
                  <a:schemeClr val="bg1">
                    <a:lumMod val="50000"/>
                  </a:schemeClr>
                </a:solidFill>
                <a:effectLst/>
              </a:rPr>
              <a:t>Tromsø Safari etablerer </a:t>
            </a:r>
            <a:r>
              <a:rPr lang="nb-NO" sz="800" b="1" dirty="0">
                <a:solidFill>
                  <a:schemeClr val="bg1">
                    <a:lumMod val="50000"/>
                  </a:schemeClr>
                </a:solidFill>
              </a:rPr>
              <a:t>Tromsø </a:t>
            </a:r>
            <a:r>
              <a:rPr lang="nb-NO" sz="800" b="1" i="0" u="none" strike="noStrike" dirty="0">
                <a:solidFill>
                  <a:schemeClr val="bg1">
                    <a:lumMod val="50000"/>
                  </a:schemeClr>
                </a:solidFill>
                <a:effectLst/>
              </a:rPr>
              <a:t>husky på Breivikeidet</a:t>
            </a:r>
            <a:r>
              <a:rPr lang="nb-NO" sz="800" b="1" dirty="0">
                <a:solidFill>
                  <a:schemeClr val="bg1">
                    <a:lumMod val="50000"/>
                  </a:schemeClr>
                </a:solidFill>
              </a:rPr>
              <a:t>. </a:t>
            </a:r>
            <a:endParaRPr lang="nb-NO" sz="800" dirty="0">
              <a:solidFill>
                <a:schemeClr val="bg1">
                  <a:lumMod val="50000"/>
                </a:schemeClr>
              </a:solidFill>
            </a:endParaRPr>
          </a:p>
        </p:txBody>
      </p:sp>
      <p:sp>
        <p:nvSpPr>
          <p:cNvPr id="106" name="TekstSylinder 105">
            <a:extLst>
              <a:ext uri="{FF2B5EF4-FFF2-40B4-BE49-F238E27FC236}">
                <a16:creationId xmlns:a16="http://schemas.microsoft.com/office/drawing/2014/main" id="{3F9A8053-FECE-19BD-8DCB-64EB6B993E11}"/>
              </a:ext>
            </a:extLst>
          </p:cNvPr>
          <p:cNvSpPr txBox="1"/>
          <p:nvPr/>
        </p:nvSpPr>
        <p:spPr>
          <a:xfrm>
            <a:off x="9778014" y="2449360"/>
            <a:ext cx="2368498" cy="338554"/>
          </a:xfrm>
          <a:prstGeom prst="rect">
            <a:avLst/>
          </a:prstGeom>
          <a:noFill/>
        </p:spPr>
        <p:txBody>
          <a:bodyPr wrap="square" lIns="91440" tIns="45720" rIns="91440" bIns="45720" anchor="t">
            <a:spAutoFit/>
          </a:bodyPr>
          <a:lstStyle/>
          <a:p>
            <a:r>
              <a:rPr lang="nb-NO" sz="800" b="1" dirty="0"/>
              <a:t>2020 </a:t>
            </a:r>
            <a:r>
              <a:rPr lang="nb-NO" sz="800" b="1" dirty="0">
                <a:solidFill>
                  <a:schemeClr val="bg1">
                    <a:lumMod val="50000"/>
                  </a:schemeClr>
                </a:solidFill>
              </a:rPr>
              <a:t>Bussring  blir ISO sertifisert 9001 kvalitet styringssystem. </a:t>
            </a:r>
          </a:p>
        </p:txBody>
      </p:sp>
      <p:sp>
        <p:nvSpPr>
          <p:cNvPr id="107" name="TekstSylinder 106">
            <a:extLst>
              <a:ext uri="{FF2B5EF4-FFF2-40B4-BE49-F238E27FC236}">
                <a16:creationId xmlns:a16="http://schemas.microsoft.com/office/drawing/2014/main" id="{A620D37D-6153-7715-698F-2787AB158EBA}"/>
              </a:ext>
            </a:extLst>
          </p:cNvPr>
          <p:cNvSpPr txBox="1"/>
          <p:nvPr/>
        </p:nvSpPr>
        <p:spPr>
          <a:xfrm>
            <a:off x="9762555" y="4674516"/>
            <a:ext cx="2101474" cy="477054"/>
          </a:xfrm>
          <a:prstGeom prst="rect">
            <a:avLst/>
          </a:prstGeom>
          <a:noFill/>
        </p:spPr>
        <p:txBody>
          <a:bodyPr wrap="square" lIns="91440" tIns="45720" rIns="91440" bIns="45720" anchor="t">
            <a:spAutoFit/>
          </a:bodyPr>
          <a:lstStyle/>
          <a:p>
            <a:r>
              <a:rPr lang="nb-NO" sz="800" b="1" dirty="0"/>
              <a:t>2022 </a:t>
            </a:r>
            <a:r>
              <a:rPr lang="nb-NO" sz="800" b="1" dirty="0">
                <a:solidFill>
                  <a:schemeClr val="bg1">
                    <a:lumMod val="50000"/>
                  </a:schemeClr>
                </a:solidFill>
              </a:rPr>
              <a:t>Bussring  blir ISO sertifisert  9001 kvalitet styringssystem</a:t>
            </a:r>
            <a:r>
              <a:rPr lang="nb-NO" sz="600" b="1" dirty="0">
                <a:solidFill>
                  <a:schemeClr val="bg1">
                    <a:lumMod val="50000"/>
                  </a:schemeClr>
                </a:solidFill>
              </a:rPr>
              <a:t> </a:t>
            </a:r>
            <a:r>
              <a:rPr lang="nb-NO" sz="800" b="1" dirty="0">
                <a:solidFill>
                  <a:schemeClr val="bg1">
                    <a:lumMod val="50000"/>
                  </a:schemeClr>
                </a:solidFill>
              </a:rPr>
              <a:t>og </a:t>
            </a:r>
            <a:r>
              <a:rPr lang="nb-NO" sz="800" b="1" dirty="0">
                <a:solidFill>
                  <a:schemeClr val="bg1">
                    <a:lumMod val="50000"/>
                  </a:schemeClr>
                </a:solidFill>
                <a:latin typeface="Asap" pitchFamily="2" charset="77"/>
              </a:rPr>
              <a:t>39001</a:t>
            </a:r>
            <a:r>
              <a:rPr lang="nb-NO" sz="800" b="1" dirty="0">
                <a:solidFill>
                  <a:schemeClr val="bg1">
                    <a:lumMod val="50000"/>
                  </a:schemeClr>
                </a:solidFill>
              </a:rPr>
              <a:t> trafikksikkerhets system. </a:t>
            </a:r>
          </a:p>
        </p:txBody>
      </p:sp>
      <p:sp>
        <p:nvSpPr>
          <p:cNvPr id="109" name="TekstSylinder 108">
            <a:extLst>
              <a:ext uri="{FF2B5EF4-FFF2-40B4-BE49-F238E27FC236}">
                <a16:creationId xmlns:a16="http://schemas.microsoft.com/office/drawing/2014/main" id="{474DD04E-160E-92C9-78BA-65596A1A8276}"/>
              </a:ext>
            </a:extLst>
          </p:cNvPr>
          <p:cNvSpPr txBox="1"/>
          <p:nvPr/>
        </p:nvSpPr>
        <p:spPr>
          <a:xfrm>
            <a:off x="9778639" y="5261907"/>
            <a:ext cx="1784857" cy="338554"/>
          </a:xfrm>
          <a:prstGeom prst="rect">
            <a:avLst/>
          </a:prstGeom>
          <a:noFill/>
        </p:spPr>
        <p:txBody>
          <a:bodyPr wrap="square" lIns="91440" tIns="45720" rIns="91440" bIns="45720" anchor="t">
            <a:spAutoFit/>
          </a:bodyPr>
          <a:lstStyle/>
          <a:p>
            <a:r>
              <a:rPr lang="nb-NO" sz="800" b="1" dirty="0"/>
              <a:t>2022 </a:t>
            </a:r>
            <a:r>
              <a:rPr lang="nb-NO" sz="800" b="1" dirty="0">
                <a:solidFill>
                  <a:schemeClr val="bg1">
                    <a:lumMod val="50000"/>
                  </a:schemeClr>
                </a:solidFill>
              </a:rPr>
              <a:t>vardesertifisering  i opplevelses kvalitets i Best Arctic</a:t>
            </a:r>
            <a:endParaRPr lang="nb-NO" sz="800" dirty="0">
              <a:solidFill>
                <a:schemeClr val="bg1">
                  <a:lumMod val="50000"/>
                </a:schemeClr>
              </a:solidFill>
            </a:endParaRPr>
          </a:p>
        </p:txBody>
      </p:sp>
      <p:sp>
        <p:nvSpPr>
          <p:cNvPr id="110" name="Ellipse 109">
            <a:extLst>
              <a:ext uri="{FF2B5EF4-FFF2-40B4-BE49-F238E27FC236}">
                <a16:creationId xmlns:a16="http://schemas.microsoft.com/office/drawing/2014/main" id="{8BBDF2B2-4903-A1B5-9EFB-0EC0D951DEDB}"/>
              </a:ext>
            </a:extLst>
          </p:cNvPr>
          <p:cNvSpPr/>
          <p:nvPr/>
        </p:nvSpPr>
        <p:spPr>
          <a:xfrm>
            <a:off x="9391215" y="520315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dirty="0"/>
              <a:t>M</a:t>
            </a:r>
          </a:p>
        </p:txBody>
      </p:sp>
      <p:sp>
        <p:nvSpPr>
          <p:cNvPr id="111" name="Ellipse 110">
            <a:extLst>
              <a:ext uri="{FF2B5EF4-FFF2-40B4-BE49-F238E27FC236}">
                <a16:creationId xmlns:a16="http://schemas.microsoft.com/office/drawing/2014/main" id="{CB088C22-DB1B-C59D-0F4B-EA3FF75F28EC}"/>
              </a:ext>
            </a:extLst>
          </p:cNvPr>
          <p:cNvSpPr/>
          <p:nvPr/>
        </p:nvSpPr>
        <p:spPr>
          <a:xfrm>
            <a:off x="9390083" y="4282206"/>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112" name="TekstSylinder 111">
            <a:extLst>
              <a:ext uri="{FF2B5EF4-FFF2-40B4-BE49-F238E27FC236}">
                <a16:creationId xmlns:a16="http://schemas.microsoft.com/office/drawing/2014/main" id="{7173ED7C-357F-94C4-5477-92A184467F78}"/>
              </a:ext>
            </a:extLst>
          </p:cNvPr>
          <p:cNvSpPr txBox="1"/>
          <p:nvPr/>
        </p:nvSpPr>
        <p:spPr>
          <a:xfrm>
            <a:off x="9771531" y="4336947"/>
            <a:ext cx="2308532" cy="338554"/>
          </a:xfrm>
          <a:prstGeom prst="rect">
            <a:avLst/>
          </a:prstGeom>
          <a:noFill/>
        </p:spPr>
        <p:txBody>
          <a:bodyPr wrap="square" lIns="91440" tIns="45720" rIns="91440" bIns="45720" anchor="t">
            <a:spAutoFit/>
          </a:bodyPr>
          <a:lstStyle/>
          <a:p>
            <a:r>
              <a:rPr lang="nb-NO" sz="800" b="1" dirty="0"/>
              <a:t>2022 </a:t>
            </a:r>
            <a:r>
              <a:rPr lang="nb-NO" sz="800" b="1" dirty="0">
                <a:solidFill>
                  <a:schemeClr val="bg1">
                    <a:lumMod val="50000"/>
                  </a:schemeClr>
                </a:solidFill>
              </a:rPr>
              <a:t>Bussring  re sertifisertifisert</a:t>
            </a:r>
            <a:endParaRPr lang="nb-NO" dirty="0">
              <a:solidFill>
                <a:schemeClr val="bg1">
                  <a:lumMod val="50000"/>
                </a:schemeClr>
              </a:solidFill>
            </a:endParaRPr>
          </a:p>
          <a:p>
            <a:r>
              <a:rPr lang="nb-NO" sz="800" b="1" dirty="0">
                <a:solidFill>
                  <a:schemeClr val="bg1">
                    <a:lumMod val="50000"/>
                  </a:schemeClr>
                </a:solidFill>
              </a:rPr>
              <a:t> miljøfyrtårn</a:t>
            </a:r>
            <a:endParaRPr lang="nb-NO" dirty="0">
              <a:solidFill>
                <a:schemeClr val="bg1">
                  <a:lumMod val="50000"/>
                </a:schemeClr>
              </a:solidFill>
            </a:endParaRPr>
          </a:p>
        </p:txBody>
      </p:sp>
      <p:sp>
        <p:nvSpPr>
          <p:cNvPr id="9" name="TekstSylinder 8">
            <a:extLst>
              <a:ext uri="{FF2B5EF4-FFF2-40B4-BE49-F238E27FC236}">
                <a16:creationId xmlns:a16="http://schemas.microsoft.com/office/drawing/2014/main" id="{D0998AC8-FCAB-CED0-E67F-5808695EC752}"/>
              </a:ext>
            </a:extLst>
          </p:cNvPr>
          <p:cNvSpPr txBox="1"/>
          <p:nvPr/>
        </p:nvSpPr>
        <p:spPr>
          <a:xfrm>
            <a:off x="3603123" y="1895675"/>
            <a:ext cx="1749954" cy="584775"/>
          </a:xfrm>
          <a:prstGeom prst="rect">
            <a:avLst/>
          </a:prstGeom>
          <a:noFill/>
        </p:spPr>
        <p:txBody>
          <a:bodyPr wrap="square" rtlCol="0">
            <a:spAutoFit/>
          </a:bodyPr>
          <a:lstStyle/>
          <a:p>
            <a:r>
              <a:rPr lang="nb-NO" sz="800" b="1">
                <a:effectLst/>
                <a:ea typeface="Times New Roman" panose="02020603050405020304" pitchFamily="18" charset="0"/>
              </a:rPr>
              <a:t>1957 </a:t>
            </a:r>
            <a:r>
              <a:rPr lang="nb-NO" sz="800" b="1">
                <a:solidFill>
                  <a:schemeClr val="bg1">
                    <a:lumMod val="50000"/>
                  </a:schemeClr>
                </a:solidFill>
                <a:effectLst/>
                <a:ea typeface="Times New Roman" panose="02020603050405020304" pitchFamily="18" charset="0"/>
              </a:rPr>
              <a:t> En familie bedrift blir til</a:t>
            </a:r>
            <a:r>
              <a:rPr lang="nb-NO" sz="800" b="1" i="1">
                <a:solidFill>
                  <a:schemeClr val="bg1">
                    <a:lumMod val="50000"/>
                  </a:schemeClr>
                </a:solidFill>
                <a:effectLst/>
                <a:ea typeface="Times New Roman" panose="02020603050405020304" pitchFamily="18" charset="0"/>
              </a:rPr>
              <a:t>. </a:t>
            </a:r>
            <a:r>
              <a:rPr lang="nb-NO" sz="800" i="1">
                <a:solidFill>
                  <a:schemeClr val="bg1">
                    <a:lumMod val="50000"/>
                  </a:schemeClr>
                </a:solidFill>
                <a:effectLst/>
                <a:ea typeface="Times New Roman" panose="02020603050405020304" pitchFamily="18" charset="0"/>
              </a:rPr>
              <a:t>En liten buss på smale veier som fraktet folk i Nord-Troms mellom bygdene til skole, fest og forsamling.</a:t>
            </a:r>
            <a:endParaRPr lang="nb-NO" sz="800">
              <a:solidFill>
                <a:schemeClr val="bg1">
                  <a:lumMod val="50000"/>
                </a:schemeClr>
              </a:solidFill>
              <a:effectLst/>
              <a:ea typeface="Times New Roman" panose="02020603050405020304" pitchFamily="18" charset="0"/>
            </a:endParaRPr>
          </a:p>
        </p:txBody>
      </p:sp>
      <p:sp>
        <p:nvSpPr>
          <p:cNvPr id="10" name="TekstSylinder 9">
            <a:extLst>
              <a:ext uri="{FF2B5EF4-FFF2-40B4-BE49-F238E27FC236}">
                <a16:creationId xmlns:a16="http://schemas.microsoft.com/office/drawing/2014/main" id="{983AC01E-2755-1E31-A7CB-5846218456C9}"/>
              </a:ext>
            </a:extLst>
          </p:cNvPr>
          <p:cNvSpPr txBox="1"/>
          <p:nvPr/>
        </p:nvSpPr>
        <p:spPr>
          <a:xfrm>
            <a:off x="3610706" y="3180862"/>
            <a:ext cx="160345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cs typeface="Segoe UI"/>
              </a:rPr>
              <a:t>1993</a:t>
            </a:r>
            <a:r>
              <a:rPr lang="nb-NO" sz="800" b="1">
                <a:solidFill>
                  <a:schemeClr val="bg1">
                    <a:lumMod val="50000"/>
                  </a:schemeClr>
                </a:solidFill>
                <a:cs typeface="Segoe UI"/>
              </a:rPr>
              <a:t> INNOVATIV OG UTVIKLING </a:t>
            </a:r>
            <a:r>
              <a:rPr lang="en-US" sz="800">
                <a:solidFill>
                  <a:schemeClr val="bg1">
                    <a:lumMod val="50000"/>
                  </a:schemeClr>
                </a:solidFill>
                <a:cs typeface="Segoe UI"/>
              </a:rPr>
              <a:t>​</a:t>
            </a:r>
            <a:endParaRPr lang="nb-NO">
              <a:solidFill>
                <a:schemeClr val="bg1">
                  <a:lumMod val="50000"/>
                </a:schemeClr>
              </a:solidFill>
            </a:endParaRPr>
          </a:p>
          <a:p>
            <a:r>
              <a:rPr lang="nb-NO" sz="800" i="1">
                <a:solidFill>
                  <a:srgbClr val="7F7F7F"/>
                </a:solidFill>
                <a:cs typeface="Segoe UI"/>
              </a:rPr>
              <a:t>Sønn Henry starter busselskapet Johannsen</a:t>
            </a:r>
            <a:r>
              <a:rPr lang="nb-NO" sz="800">
                <a:solidFill>
                  <a:srgbClr val="7F7F7F"/>
                </a:solidFill>
                <a:cs typeface="Segoe UI"/>
              </a:rPr>
              <a:t>​</a:t>
            </a:r>
          </a:p>
          <a:p>
            <a:r>
              <a:rPr lang="nb-NO" sz="800" i="1">
                <a:solidFill>
                  <a:srgbClr val="7F7F7F"/>
                </a:solidFill>
                <a:cs typeface="Segoe UI"/>
              </a:rPr>
              <a:t>Han var visjonær og så ut av bygda og begynte med å tilrettelegge turer  for utenlandske turoperatører . </a:t>
            </a:r>
          </a:p>
        </p:txBody>
      </p:sp>
      <p:sp>
        <p:nvSpPr>
          <p:cNvPr id="13" name="TekstSylinder 12">
            <a:extLst>
              <a:ext uri="{FF2B5EF4-FFF2-40B4-BE49-F238E27FC236}">
                <a16:creationId xmlns:a16="http://schemas.microsoft.com/office/drawing/2014/main" id="{318E5A1A-0953-804B-92EA-733F2A9AB8A5}"/>
              </a:ext>
            </a:extLst>
          </p:cNvPr>
          <p:cNvSpPr txBox="1"/>
          <p:nvPr/>
        </p:nvSpPr>
        <p:spPr>
          <a:xfrm>
            <a:off x="3630246" y="4809066"/>
            <a:ext cx="168161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nb-NO" sz="800" b="1" dirty="0">
                <a:cs typeface="Segoe UI"/>
              </a:rPr>
              <a:t>1999-2000</a:t>
            </a:r>
            <a:r>
              <a:rPr lang="en-US" sz="800" dirty="0">
                <a:cs typeface="Segoe UI"/>
              </a:rPr>
              <a:t>​</a:t>
            </a:r>
            <a:r>
              <a:rPr lang="nb-NO" sz="800" b="1" dirty="0">
                <a:solidFill>
                  <a:schemeClr val="bg1">
                    <a:lumMod val="50000"/>
                  </a:schemeClr>
                </a:solidFill>
                <a:cs typeface="Segoe UI"/>
              </a:rPr>
              <a:t>KONTRAKT,INVESTERING,  SAMARBEID </a:t>
            </a:r>
            <a:r>
              <a:rPr lang="nb-NO" sz="800" dirty="0">
                <a:solidFill>
                  <a:schemeClr val="bg1">
                    <a:lumMod val="50000"/>
                  </a:schemeClr>
                </a:solidFill>
                <a:cs typeface="Segoe UI"/>
              </a:rPr>
              <a:t>​</a:t>
            </a:r>
            <a:endParaRPr lang="nb-NO" dirty="0">
              <a:solidFill>
                <a:schemeClr val="bg1">
                  <a:lumMod val="50000"/>
                </a:schemeClr>
              </a:solidFill>
            </a:endParaRPr>
          </a:p>
          <a:p>
            <a:r>
              <a:rPr lang="nb-NO" sz="800" i="1" dirty="0">
                <a:solidFill>
                  <a:srgbClr val="7F7F7F"/>
                </a:solidFill>
                <a:cs typeface="Segoe UI"/>
              </a:rPr>
              <a:t>1995 Fikk Henry første kontrakt med Hålogaland teater. </a:t>
            </a:r>
          </a:p>
        </p:txBody>
      </p:sp>
      <p:sp>
        <p:nvSpPr>
          <p:cNvPr id="14" name="TekstSylinder 13">
            <a:extLst>
              <a:ext uri="{FF2B5EF4-FFF2-40B4-BE49-F238E27FC236}">
                <a16:creationId xmlns:a16="http://schemas.microsoft.com/office/drawing/2014/main" id="{706F68D3-CCAE-E88D-5799-BEDB5EDF9465}"/>
              </a:ext>
            </a:extLst>
          </p:cNvPr>
          <p:cNvSpPr txBox="1"/>
          <p:nvPr/>
        </p:nvSpPr>
        <p:spPr>
          <a:xfrm>
            <a:off x="3604191" y="4138248"/>
            <a:ext cx="170115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t>1997 </a:t>
            </a:r>
            <a:r>
              <a:rPr lang="nb-NO" sz="800" b="1">
                <a:solidFill>
                  <a:schemeClr val="bg1">
                    <a:lumMod val="50000"/>
                  </a:schemeClr>
                </a:solidFill>
              </a:rPr>
              <a:t>EGEN PRODUSERTE TURER</a:t>
            </a:r>
            <a:r>
              <a:rPr lang="nb-NO" sz="800" b="1" dirty="0">
                <a:solidFill>
                  <a:schemeClr val="bg1">
                    <a:lumMod val="50000"/>
                  </a:schemeClr>
                </a:solidFill>
              </a:rPr>
              <a:t>. </a:t>
            </a:r>
            <a:r>
              <a:rPr lang="nb-NO" sz="800" dirty="0">
                <a:solidFill>
                  <a:schemeClr val="bg1">
                    <a:lumMod val="50000"/>
                  </a:schemeClr>
                </a:solidFill>
              </a:rPr>
              <a:t>S</a:t>
            </a:r>
            <a:r>
              <a:rPr lang="nb-NO" sz="800">
                <a:solidFill>
                  <a:srgbClr val="7F7F7F"/>
                </a:solidFill>
              </a:rPr>
              <a:t>elskapet får oppdrag fra utenlandske reiselivsaktører og starter med egenproduserte turer.</a:t>
            </a:r>
            <a:endParaRPr lang="nb-NO"/>
          </a:p>
        </p:txBody>
      </p:sp>
      <p:sp>
        <p:nvSpPr>
          <p:cNvPr id="15" name="TekstSylinder 14">
            <a:extLst>
              <a:ext uri="{FF2B5EF4-FFF2-40B4-BE49-F238E27FC236}">
                <a16:creationId xmlns:a16="http://schemas.microsoft.com/office/drawing/2014/main" id="{0DD06607-5D86-8996-9494-A85A52F42E1B}"/>
              </a:ext>
            </a:extLst>
          </p:cNvPr>
          <p:cNvSpPr txBox="1"/>
          <p:nvPr/>
        </p:nvSpPr>
        <p:spPr>
          <a:xfrm>
            <a:off x="5597120" y="3389273"/>
            <a:ext cx="200725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latin typeface="Gill Sans MT"/>
                <a:ea typeface="Gill Sans MT"/>
                <a:cs typeface="Gill Sans MT"/>
              </a:rPr>
              <a:t>2002  </a:t>
            </a:r>
            <a:r>
              <a:rPr lang="nb-NO" sz="800" b="1">
                <a:solidFill>
                  <a:schemeClr val="bg1">
                    <a:lumMod val="50000"/>
                  </a:schemeClr>
                </a:solidFill>
                <a:latin typeface="Gill Sans MT"/>
                <a:ea typeface="Gill Sans MT"/>
                <a:cs typeface="Gill Sans MT"/>
              </a:rPr>
              <a:t>HMS-KVALITETS ARBEIDET PÅ ALVOR,  ACHILLES</a:t>
            </a:r>
            <a:endParaRPr lang="nb-NO" sz="800" b="1">
              <a:solidFill>
                <a:schemeClr val="bg1">
                  <a:lumMod val="50000"/>
                </a:schemeClr>
              </a:solidFill>
            </a:endParaRPr>
          </a:p>
        </p:txBody>
      </p:sp>
      <p:sp>
        <p:nvSpPr>
          <p:cNvPr id="24" name="TekstSylinder 23">
            <a:extLst>
              <a:ext uri="{FF2B5EF4-FFF2-40B4-BE49-F238E27FC236}">
                <a16:creationId xmlns:a16="http://schemas.microsoft.com/office/drawing/2014/main" id="{D16D9457-3D9C-5A6A-EE97-835193CBD84B}"/>
              </a:ext>
            </a:extLst>
          </p:cNvPr>
          <p:cNvSpPr txBox="1"/>
          <p:nvPr/>
        </p:nvSpPr>
        <p:spPr>
          <a:xfrm>
            <a:off x="5408248" y="1897834"/>
            <a:ext cx="210494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t>2002-2009 </a:t>
            </a:r>
            <a:r>
              <a:rPr lang="nb-NO" sz="800" b="1">
                <a:solidFill>
                  <a:schemeClr val="bg1">
                    <a:lumMod val="50000"/>
                  </a:schemeClr>
                </a:solidFill>
              </a:rPr>
              <a:t> VINNER ANBUD</a:t>
            </a:r>
            <a:r>
              <a:rPr lang="nb-NO" sz="800">
                <a:solidFill>
                  <a:srgbClr val="000000"/>
                </a:solidFill>
              </a:rPr>
              <a:t> </a:t>
            </a:r>
            <a:r>
              <a:rPr lang="nb-NO" sz="800" i="1">
                <a:solidFill>
                  <a:srgbClr val="7F7F7F"/>
                </a:solidFill>
              </a:rPr>
              <a:t>og får kontrakt med Statoil der oppdraget er å transportere </a:t>
            </a:r>
            <a:r>
              <a:rPr lang="nb-NO" sz="800" i="1" dirty="0">
                <a:solidFill>
                  <a:srgbClr val="7F7F7F"/>
                </a:solidFill>
              </a:rPr>
              <a:t>arbeidere</a:t>
            </a:r>
            <a:r>
              <a:rPr lang="nb-NO" sz="800" i="1">
                <a:solidFill>
                  <a:srgbClr val="7F7F7F"/>
                </a:solidFill>
              </a:rPr>
              <a:t> på Snøhvit prosjektet på Melkøya i Hammerfest.</a:t>
            </a:r>
            <a:r>
              <a:rPr lang="nb-NO" sz="800">
                <a:solidFill>
                  <a:srgbClr val="7F7F7F"/>
                </a:solidFill>
              </a:rPr>
              <a:t>​</a:t>
            </a:r>
            <a:endParaRPr lang="nb-NO"/>
          </a:p>
        </p:txBody>
      </p:sp>
      <p:sp>
        <p:nvSpPr>
          <p:cNvPr id="25" name="Ellipse 24">
            <a:extLst>
              <a:ext uri="{FF2B5EF4-FFF2-40B4-BE49-F238E27FC236}">
                <a16:creationId xmlns:a16="http://schemas.microsoft.com/office/drawing/2014/main" id="{72B2D3AE-16A3-EDB1-B646-85E825589A7C}"/>
              </a:ext>
            </a:extLst>
          </p:cNvPr>
          <p:cNvSpPr/>
          <p:nvPr/>
        </p:nvSpPr>
        <p:spPr>
          <a:xfrm>
            <a:off x="5233027" y="522224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29" name="TekstSylinder 28">
            <a:extLst>
              <a:ext uri="{FF2B5EF4-FFF2-40B4-BE49-F238E27FC236}">
                <a16:creationId xmlns:a16="http://schemas.microsoft.com/office/drawing/2014/main" id="{146E8C57-8907-5194-3498-ECAD0CEA3224}"/>
              </a:ext>
            </a:extLst>
          </p:cNvPr>
          <p:cNvSpPr txBox="1"/>
          <p:nvPr/>
        </p:nvSpPr>
        <p:spPr>
          <a:xfrm>
            <a:off x="5558041" y="4014501"/>
            <a:ext cx="1759766"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t>2005 </a:t>
            </a:r>
            <a:r>
              <a:rPr lang="nb-NO" sz="800" b="1">
                <a:solidFill>
                  <a:schemeClr val="bg1">
                    <a:lumMod val="50000"/>
                  </a:schemeClr>
                </a:solidFill>
              </a:rPr>
              <a:t>BLE </a:t>
            </a:r>
            <a:r>
              <a:rPr lang="nb-NO" sz="800" b="1" dirty="0">
                <a:solidFill>
                  <a:schemeClr val="bg1">
                    <a:lumMod val="50000"/>
                  </a:schemeClr>
                </a:solidFill>
              </a:rPr>
              <a:t>LÆRLINGEBEDRIFT</a:t>
            </a:r>
            <a:r>
              <a:rPr lang="nb-NO" sz="800" b="1">
                <a:solidFill>
                  <a:schemeClr val="bg1">
                    <a:lumMod val="50000"/>
                  </a:schemeClr>
                </a:solidFill>
              </a:rPr>
              <a:t>  </a:t>
            </a:r>
            <a:endParaRPr lang="nb-NO">
              <a:solidFill>
                <a:schemeClr val="bg1">
                  <a:lumMod val="50000"/>
                </a:schemeClr>
              </a:solidFill>
            </a:endParaRPr>
          </a:p>
        </p:txBody>
      </p:sp>
      <p:sp>
        <p:nvSpPr>
          <p:cNvPr id="30" name="Ellipse 29">
            <a:extLst>
              <a:ext uri="{FF2B5EF4-FFF2-40B4-BE49-F238E27FC236}">
                <a16:creationId xmlns:a16="http://schemas.microsoft.com/office/drawing/2014/main" id="{AEC559C8-6CAA-0E23-1279-02554B97C2D5}"/>
              </a:ext>
            </a:extLst>
          </p:cNvPr>
          <p:cNvSpPr/>
          <p:nvPr/>
        </p:nvSpPr>
        <p:spPr>
          <a:xfrm>
            <a:off x="5218139" y="4438377"/>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31" name="TekstSylinder 30">
            <a:extLst>
              <a:ext uri="{FF2B5EF4-FFF2-40B4-BE49-F238E27FC236}">
                <a16:creationId xmlns:a16="http://schemas.microsoft.com/office/drawing/2014/main" id="{1040044C-7311-CCB3-4089-64309017B119}"/>
              </a:ext>
            </a:extLst>
          </p:cNvPr>
          <p:cNvSpPr txBox="1"/>
          <p:nvPr/>
        </p:nvSpPr>
        <p:spPr>
          <a:xfrm>
            <a:off x="5556432" y="4440286"/>
            <a:ext cx="187952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sz="800" b="1">
                <a:cs typeface="Segoe UI"/>
              </a:rPr>
              <a:t>2008 </a:t>
            </a:r>
            <a:r>
              <a:rPr lang="nb-NO" sz="800" b="1">
                <a:solidFill>
                  <a:schemeClr val="bg1">
                    <a:lumMod val="50000"/>
                  </a:schemeClr>
                </a:solidFill>
                <a:cs typeface="Segoe UI"/>
              </a:rPr>
              <a:t>BRANN OG REDNINGSØVELSE </a:t>
            </a:r>
            <a:r>
              <a:rPr lang="nb-NO" sz="800">
                <a:solidFill>
                  <a:schemeClr val="bg1">
                    <a:lumMod val="50000"/>
                  </a:schemeClr>
                </a:solidFill>
                <a:cs typeface="Segoe UI"/>
              </a:rPr>
              <a:t> </a:t>
            </a:r>
            <a:r>
              <a:rPr lang="en-US" sz="800">
                <a:solidFill>
                  <a:schemeClr val="bg1">
                    <a:lumMod val="50000"/>
                  </a:schemeClr>
                </a:solidFill>
                <a:cs typeface="Segoe UI"/>
              </a:rPr>
              <a:t>​</a:t>
            </a:r>
          </a:p>
          <a:p>
            <a:r>
              <a:rPr lang="nb-NO" sz="800" i="1">
                <a:solidFill>
                  <a:srgbClr val="7F7F7F"/>
                </a:solidFill>
                <a:cs typeface="Segoe UI"/>
              </a:rPr>
              <a:t>Hva gjør vi når ulykken først er ute? Første store Beredskapsøvelse på Melkøya med alle etater involvert Brann, redning osv.</a:t>
            </a:r>
            <a:r>
              <a:rPr lang="en-US" sz="800">
                <a:solidFill>
                  <a:srgbClr val="7F7F7F"/>
                </a:solidFill>
                <a:cs typeface="Segoe UI"/>
              </a:rPr>
              <a:t>​</a:t>
            </a:r>
          </a:p>
        </p:txBody>
      </p:sp>
      <p:sp>
        <p:nvSpPr>
          <p:cNvPr id="32" name="Ellipse 31">
            <a:extLst>
              <a:ext uri="{FF2B5EF4-FFF2-40B4-BE49-F238E27FC236}">
                <a16:creationId xmlns:a16="http://schemas.microsoft.com/office/drawing/2014/main" id="{C1E93B80-60F9-3FF6-172F-62A3A62FBBD5}"/>
              </a:ext>
            </a:extLst>
          </p:cNvPr>
          <p:cNvSpPr/>
          <p:nvPr/>
        </p:nvSpPr>
        <p:spPr>
          <a:xfrm>
            <a:off x="3299553" y="4193136"/>
            <a:ext cx="393989" cy="362819"/>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33" name="Ellipse 32">
            <a:extLst>
              <a:ext uri="{FF2B5EF4-FFF2-40B4-BE49-F238E27FC236}">
                <a16:creationId xmlns:a16="http://schemas.microsoft.com/office/drawing/2014/main" id="{AC1B908F-58C3-9CBD-B4FF-120FC901F307}"/>
              </a:ext>
            </a:extLst>
          </p:cNvPr>
          <p:cNvSpPr/>
          <p:nvPr/>
        </p:nvSpPr>
        <p:spPr>
          <a:xfrm>
            <a:off x="3288669" y="4859891"/>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35" name="Ellipse 34">
            <a:extLst>
              <a:ext uri="{FF2B5EF4-FFF2-40B4-BE49-F238E27FC236}">
                <a16:creationId xmlns:a16="http://schemas.microsoft.com/office/drawing/2014/main" id="{E255B33D-8D4C-D765-6A83-9428A75FC0A9}"/>
              </a:ext>
            </a:extLst>
          </p:cNvPr>
          <p:cNvSpPr/>
          <p:nvPr/>
        </p:nvSpPr>
        <p:spPr>
          <a:xfrm>
            <a:off x="5218139" y="3891300"/>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36" name="Ellipse 35">
            <a:extLst>
              <a:ext uri="{FF2B5EF4-FFF2-40B4-BE49-F238E27FC236}">
                <a16:creationId xmlns:a16="http://schemas.microsoft.com/office/drawing/2014/main" id="{44B19996-793B-FA7F-BB05-B13F9ABFA1DA}"/>
              </a:ext>
            </a:extLst>
          </p:cNvPr>
          <p:cNvSpPr/>
          <p:nvPr/>
        </p:nvSpPr>
        <p:spPr>
          <a:xfrm>
            <a:off x="5211626" y="338981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pic>
        <p:nvPicPr>
          <p:cNvPr id="39" name="Bilde 38" descr="Et bilde som inneholder tekst&#10;&#10;Automatisk generert beskrivelse">
            <a:extLst>
              <a:ext uri="{FF2B5EF4-FFF2-40B4-BE49-F238E27FC236}">
                <a16:creationId xmlns:a16="http://schemas.microsoft.com/office/drawing/2014/main" id="{7E84AD00-0CBD-5909-27B9-D158E9D11C5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8822" y="2448346"/>
            <a:ext cx="1570781" cy="1029826"/>
          </a:xfrm>
          <a:prstGeom prst="rect">
            <a:avLst/>
          </a:prstGeom>
          <a:effectLst>
            <a:softEdge rad="237960"/>
          </a:effectLst>
        </p:spPr>
      </p:pic>
      <p:pic>
        <p:nvPicPr>
          <p:cNvPr id="43" name="Bilde 42">
            <a:extLst>
              <a:ext uri="{FF2B5EF4-FFF2-40B4-BE49-F238E27FC236}">
                <a16:creationId xmlns:a16="http://schemas.microsoft.com/office/drawing/2014/main" id="{3ECBE9E0-38AE-2B3D-06F2-2BC44D5C562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67482" y="2432275"/>
            <a:ext cx="1279937" cy="749753"/>
          </a:xfrm>
          <a:prstGeom prst="rect">
            <a:avLst/>
          </a:prstGeom>
          <a:ln>
            <a:solidFill>
              <a:schemeClr val="accent1"/>
            </a:solidFill>
          </a:ln>
          <a:effectLst>
            <a:softEdge rad="62258"/>
          </a:effectLst>
        </p:spPr>
      </p:pic>
      <p:pic>
        <p:nvPicPr>
          <p:cNvPr id="47" name="Bilde 46" descr="Et bilde som inneholder tekst, himmel&#10;&#10;Automatisk generert beskrivelse">
            <a:extLst>
              <a:ext uri="{FF2B5EF4-FFF2-40B4-BE49-F238E27FC236}">
                <a16:creationId xmlns:a16="http://schemas.microsoft.com/office/drawing/2014/main" id="{C16B455B-845A-B771-E21D-60695518A00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7717" y="5422522"/>
            <a:ext cx="1956514" cy="1155738"/>
          </a:xfrm>
          <a:prstGeom prst="rect">
            <a:avLst/>
          </a:prstGeom>
          <a:effectLst>
            <a:softEdge rad="124782"/>
          </a:effectLst>
        </p:spPr>
      </p:pic>
      <p:pic>
        <p:nvPicPr>
          <p:cNvPr id="49" name="Plassholder for innhold 3" descr="Et bilde som inneholder person, vei, folk, gruppe&#10;&#10;Automatisk generert beskrivelse">
            <a:extLst>
              <a:ext uri="{FF2B5EF4-FFF2-40B4-BE49-F238E27FC236}">
                <a16:creationId xmlns:a16="http://schemas.microsoft.com/office/drawing/2014/main" id="{1680D716-EC27-9583-C0BA-5205F45D035B}"/>
              </a:ext>
            </a:extLst>
          </p:cNvPr>
          <p:cNvPicPr>
            <a:picLocks/>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32107" y="5521965"/>
            <a:ext cx="1975690" cy="1148784"/>
          </a:xfrm>
          <a:prstGeom prst="rect">
            <a:avLst/>
          </a:prstGeom>
          <a:noFill/>
          <a:ln>
            <a:noFill/>
          </a:ln>
          <a:effectLst>
            <a:softEdge rad="135417"/>
          </a:effectLst>
          <a:extLst>
            <a:ext uri="{FAA26D3D-D897-4be2-8F04-BA451C77F1D7}">
              <ma14:placeholderFlag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 uri="{909E8E84-426E-40dd-AFC4-6F175D3DCCD1}">
              <a14:hiddenFill xmlns:lc="http://schemas.openxmlformats.org/drawingml/2006/lockedCanva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xmlns="">
                <a:solidFill>
                  <a:srgbClr val="FFFFFF"/>
                </a:solidFill>
              </a14:hiddenFill>
            </a:ext>
            <a:ext uri="{91240B29-F687-4f45-9708-019B960494DF}">
              <a14:hiddenLine xmlns:lc="http://schemas.openxmlformats.org/drawingml/2006/lockedCanvas" xmlns:o="urn:schemas-microsoft-com:office:office" xmlns:v="urn:schemas-microsoft-com:vml" xmlns:w10="urn:schemas-microsoft-com:office:word" xmlns:w="http://schemas.openxmlformats.org/wordprocessingml/2006/main" xmlns:a14="http://schemas.microsoft.com/office/drawing/2010/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mv="urn:schemas-microsoft-com:mac:vml" xmlns:mc="http://schemas.openxmlformats.org/markup-compatibility/2006" xmlns:mo="http://schemas.microsoft.com/office/mac/office/2008/main" xmlns:wpc="http://schemas.microsoft.com/office/word/2010/wordprocessingCanvas" xmlns="" w="9525">
                <a:solidFill>
                  <a:srgbClr val="000000"/>
                </a:solidFill>
                <a:miter lim="800000"/>
                <a:headEnd/>
                <a:tailEnd/>
              </a14:hiddenLine>
            </a:ext>
          </a:extLst>
        </p:spPr>
      </p:pic>
      <p:sp>
        <p:nvSpPr>
          <p:cNvPr id="50" name="Ellipse 49">
            <a:extLst>
              <a:ext uri="{FF2B5EF4-FFF2-40B4-BE49-F238E27FC236}">
                <a16:creationId xmlns:a16="http://schemas.microsoft.com/office/drawing/2014/main" id="{D2E38164-6180-3091-DA03-D37044236940}"/>
              </a:ext>
            </a:extLst>
          </p:cNvPr>
          <p:cNvSpPr/>
          <p:nvPr/>
        </p:nvSpPr>
        <p:spPr>
          <a:xfrm>
            <a:off x="7315269" y="232822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3" name="Ellipse 2">
            <a:extLst>
              <a:ext uri="{FF2B5EF4-FFF2-40B4-BE49-F238E27FC236}">
                <a16:creationId xmlns:a16="http://schemas.microsoft.com/office/drawing/2014/main" id="{E36E8F4B-9CDE-942B-BD3F-626695D74CD1}"/>
              </a:ext>
            </a:extLst>
          </p:cNvPr>
          <p:cNvSpPr/>
          <p:nvPr/>
        </p:nvSpPr>
        <p:spPr>
          <a:xfrm>
            <a:off x="9390084" y="5695409"/>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
        <p:nvSpPr>
          <p:cNvPr id="20" name="TekstSylinder 19">
            <a:extLst>
              <a:ext uri="{FF2B5EF4-FFF2-40B4-BE49-F238E27FC236}">
                <a16:creationId xmlns:a16="http://schemas.microsoft.com/office/drawing/2014/main" id="{9B57A75D-C8CE-139C-46B5-483489F42F24}"/>
              </a:ext>
            </a:extLst>
          </p:cNvPr>
          <p:cNvSpPr txBox="1"/>
          <p:nvPr/>
        </p:nvSpPr>
        <p:spPr>
          <a:xfrm>
            <a:off x="9747259" y="5717429"/>
            <a:ext cx="2211094" cy="707886"/>
          </a:xfrm>
          <a:prstGeom prst="rect">
            <a:avLst/>
          </a:prstGeom>
          <a:noFill/>
        </p:spPr>
        <p:txBody>
          <a:bodyPr wrap="square" rtlCol="0">
            <a:spAutoFit/>
          </a:bodyPr>
          <a:lstStyle/>
          <a:p>
            <a:r>
              <a:rPr lang="nb-NO" sz="800" b="1" dirty="0"/>
              <a:t>2023</a:t>
            </a:r>
            <a:r>
              <a:rPr lang="nb-NO" sz="800" dirty="0">
                <a:solidFill>
                  <a:schemeClr val="bg1">
                    <a:lumMod val="50000"/>
                  </a:schemeClr>
                </a:solidFill>
              </a:rPr>
              <a:t> </a:t>
            </a:r>
            <a:r>
              <a:rPr lang="nb-NO" sz="800" b="1" dirty="0">
                <a:solidFill>
                  <a:schemeClr val="bg1">
                    <a:lumMod val="50000"/>
                  </a:schemeClr>
                </a:solidFill>
              </a:rPr>
              <a:t>re sertifisert miljøfyrtårn Bussring, og Best Arctic</a:t>
            </a:r>
          </a:p>
          <a:p>
            <a:endParaRPr lang="nb-NO" sz="800" b="1" dirty="0">
              <a:solidFill>
                <a:schemeClr val="bg1">
                  <a:lumMod val="50000"/>
                </a:schemeClr>
              </a:solidFill>
            </a:endParaRPr>
          </a:p>
          <a:p>
            <a:r>
              <a:rPr lang="nb-NO" sz="800" b="1" dirty="0">
                <a:latin typeface="Asap" pitchFamily="2" charset="77"/>
              </a:rPr>
              <a:t>2023</a:t>
            </a:r>
            <a:r>
              <a:rPr lang="nb-NO" sz="800" b="1" dirty="0">
                <a:solidFill>
                  <a:schemeClr val="bg1">
                    <a:lumMod val="50000"/>
                  </a:schemeClr>
                </a:solidFill>
              </a:rPr>
              <a:t> Re sertifisert ISO 9001 , 14001 og 39001 </a:t>
            </a:r>
          </a:p>
        </p:txBody>
      </p:sp>
      <p:sp>
        <p:nvSpPr>
          <p:cNvPr id="28" name="TekstSylinder 27">
            <a:extLst>
              <a:ext uri="{FF2B5EF4-FFF2-40B4-BE49-F238E27FC236}">
                <a16:creationId xmlns:a16="http://schemas.microsoft.com/office/drawing/2014/main" id="{2241FC97-142B-D6C2-926E-32C101C3B43F}"/>
              </a:ext>
            </a:extLst>
          </p:cNvPr>
          <p:cNvSpPr txBox="1"/>
          <p:nvPr/>
        </p:nvSpPr>
        <p:spPr>
          <a:xfrm>
            <a:off x="9786536" y="4023859"/>
            <a:ext cx="2249582" cy="338554"/>
          </a:xfrm>
          <a:prstGeom prst="rect">
            <a:avLst/>
          </a:prstGeom>
          <a:noFill/>
        </p:spPr>
        <p:txBody>
          <a:bodyPr wrap="square">
            <a:spAutoFit/>
          </a:bodyPr>
          <a:lstStyle/>
          <a:p>
            <a:r>
              <a:rPr lang="nb-NO" sz="800" b="1" i="0" u="none" strike="noStrike" dirty="0">
                <a:effectLst/>
              </a:rPr>
              <a:t>2022 </a:t>
            </a:r>
            <a:r>
              <a:rPr lang="nb-NO" sz="800" b="1" i="0" u="none" strike="noStrike" dirty="0">
                <a:solidFill>
                  <a:schemeClr val="bg1">
                    <a:lumMod val="50000"/>
                  </a:schemeClr>
                </a:solidFill>
                <a:effectLst/>
              </a:rPr>
              <a:t>Oppstart av Sommer Arctic Route </a:t>
            </a:r>
            <a:r>
              <a:rPr lang="nb-NO" sz="800" b="1" dirty="0">
                <a:solidFill>
                  <a:schemeClr val="bg1">
                    <a:lumMod val="50000"/>
                  </a:schemeClr>
                </a:solidFill>
              </a:rPr>
              <a:t>Ønsker å få til helårsdrift i Best Arctic.</a:t>
            </a:r>
            <a:endParaRPr lang="nb-NO" sz="800" dirty="0">
              <a:solidFill>
                <a:schemeClr val="bg1">
                  <a:lumMod val="50000"/>
                </a:schemeClr>
              </a:solidFill>
            </a:endParaRPr>
          </a:p>
        </p:txBody>
      </p:sp>
      <p:sp>
        <p:nvSpPr>
          <p:cNvPr id="21" name="Ellipse 20">
            <a:extLst>
              <a:ext uri="{FF2B5EF4-FFF2-40B4-BE49-F238E27FC236}">
                <a16:creationId xmlns:a16="http://schemas.microsoft.com/office/drawing/2014/main" id="{CBDE7F90-5643-3D86-0A38-7EBF5EC5861F}"/>
              </a:ext>
            </a:extLst>
          </p:cNvPr>
          <p:cNvSpPr/>
          <p:nvPr/>
        </p:nvSpPr>
        <p:spPr>
          <a:xfrm>
            <a:off x="9397726" y="6141993"/>
            <a:ext cx="387477" cy="369332"/>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200" b="1"/>
              <a:t>M</a:t>
            </a:r>
          </a:p>
        </p:txBody>
      </p:sp>
    </p:spTree>
    <p:extLst>
      <p:ext uri="{BB962C8B-B14F-4D97-AF65-F5344CB8AC3E}">
        <p14:creationId xmlns:p14="http://schemas.microsoft.com/office/powerpoint/2010/main" val="2412985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1" y="0"/>
            <a:ext cx="2875722"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solidFill>
                  <a:schemeClr val="bg1"/>
                </a:solidFill>
              </a:rPr>
            </a:br>
            <a:br>
              <a:rPr lang="nb-NO" sz="18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cap="none" dirty="0">
                <a:solidFill>
                  <a:srgbClr val="006165"/>
                </a:solidFill>
                <a:latin typeface="Asap" pitchFamily="2" charset="0"/>
              </a:rPr>
              <a:t>-</a:t>
            </a:r>
            <a:r>
              <a:rPr lang="nb-NO" sz="1100"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i="1" cap="none" dirty="0">
                <a:solidFill>
                  <a:srgbClr val="006165"/>
                </a:solidFill>
                <a:latin typeface="Asap" pitchFamily="2" charset="0"/>
              </a:rPr>
              <a:t>-tidslinje</a:t>
            </a:r>
            <a:br>
              <a:rPr lang="nb-NO" sz="1100" b="1" cap="none" dirty="0">
                <a:solidFill>
                  <a:schemeClr val="bg1"/>
                </a:solidFill>
                <a:latin typeface="Asap" pitchFamily="2" charset="0"/>
              </a:rPr>
            </a:br>
            <a:r>
              <a:rPr lang="nb-NO" sz="1100" b="1" cap="none" dirty="0">
                <a:solidFill>
                  <a:schemeClr val="bg1"/>
                </a:solidFill>
                <a:latin typeface="Asap" pitchFamily="2" charset="0"/>
              </a:rPr>
              <a:t>KART OVER Best Arctic</a:t>
            </a:r>
            <a:br>
              <a:rPr lang="nb-NO" sz="1100" b="1" cap="none" dirty="0">
                <a:solidFill>
                  <a:schemeClr val="bg1"/>
                </a:solidFill>
                <a:latin typeface="Asap" pitchFamily="2" charset="0"/>
              </a:rPr>
            </a:br>
            <a:r>
              <a:rPr lang="nb-NO" sz="1100" i="1" cap="none" dirty="0">
                <a:solidFill>
                  <a:schemeClr val="bg1"/>
                </a:solidFill>
                <a:latin typeface="Asap" pitchFamily="2" charset="0"/>
              </a:rPr>
              <a:t>-verdikjeden</a:t>
            </a:r>
            <a:br>
              <a:rPr lang="nb-NO" sz="1100" i="1" cap="none" dirty="0">
                <a:solidFill>
                  <a:schemeClr val="bg1"/>
                </a:solidFill>
                <a:latin typeface="Asap" pitchFamily="2" charset="0"/>
              </a:rPr>
            </a:br>
            <a:r>
              <a:rPr lang="nb-NO" sz="1100" i="1" cap="none" dirty="0">
                <a:solidFill>
                  <a:schemeClr val="bg1"/>
                </a:solidFill>
                <a:latin typeface="Asap" pitchFamily="2" charset="0"/>
              </a:rPr>
              <a:t>-vesentlighetsanalysen</a:t>
            </a:r>
            <a:br>
              <a:rPr lang="nb-NO" sz="1100" i="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chemeClr val="bg1"/>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cap="none" dirty="0">
              <a:solidFill>
                <a:srgbClr val="006165"/>
              </a:solidFill>
              <a:latin typeface="Asap" pitchFamily="2" charset="0"/>
            </a:endParaRPr>
          </a:p>
        </p:txBody>
      </p:sp>
      <p:pic>
        <p:nvPicPr>
          <p:cNvPr id="9" name="Plassholder for innhold 4" descr="Et bilde som inneholder tekst, kart, skjermbilde&#10;&#10;Automatisk generert beskrivelse">
            <a:extLst>
              <a:ext uri="{FF2B5EF4-FFF2-40B4-BE49-F238E27FC236}">
                <a16:creationId xmlns:a16="http://schemas.microsoft.com/office/drawing/2014/main" id="{3DAFE071-1C25-7078-F8C9-8B46A130FFBF}"/>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tretch/>
        </p:blipFill>
        <p:spPr>
          <a:xfrm>
            <a:off x="4362764" y="1350262"/>
            <a:ext cx="7226652" cy="4619263"/>
          </a:xfrm>
          <a:prstGeom prst="rect">
            <a:avLst/>
          </a:prstGeom>
        </p:spPr>
      </p:pic>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8565" y="194558"/>
            <a:ext cx="2131060" cy="845185"/>
          </a:xfrm>
          <a:prstGeom prst="rect">
            <a:avLst/>
          </a:prstGeom>
          <a:noFill/>
          <a:ln>
            <a:noFill/>
          </a:ln>
        </p:spPr>
      </p:pic>
      <p:sp>
        <p:nvSpPr>
          <p:cNvPr id="4" name="TekstSylinder 3">
            <a:extLst>
              <a:ext uri="{FF2B5EF4-FFF2-40B4-BE49-F238E27FC236}">
                <a16:creationId xmlns:a16="http://schemas.microsoft.com/office/drawing/2014/main" id="{9985B2D3-82CB-0A64-B3CE-0C3979ED04C0}"/>
              </a:ext>
            </a:extLst>
          </p:cNvPr>
          <p:cNvSpPr txBox="1"/>
          <p:nvPr/>
        </p:nvSpPr>
        <p:spPr>
          <a:xfrm>
            <a:off x="4917989" y="432485"/>
            <a:ext cx="5745892" cy="461665"/>
          </a:xfrm>
          <a:prstGeom prst="rect">
            <a:avLst/>
          </a:prstGeom>
          <a:noFill/>
        </p:spPr>
        <p:txBody>
          <a:bodyPr wrap="square" rtlCol="0">
            <a:spAutoFit/>
          </a:bodyPr>
          <a:lstStyle/>
          <a:p>
            <a:pPr algn="ctr"/>
            <a:r>
              <a:rPr lang="nb-NO" sz="2400" b="1" dirty="0">
                <a:latin typeface="Asap" pitchFamily="2" charset="0"/>
              </a:rPr>
              <a:t>Kart over konsernet Best Arctic </a:t>
            </a:r>
          </a:p>
        </p:txBody>
      </p:sp>
      <p:cxnSp>
        <p:nvCxnSpPr>
          <p:cNvPr id="3" name="Rett pil 2">
            <a:extLst>
              <a:ext uri="{FF2B5EF4-FFF2-40B4-BE49-F238E27FC236}">
                <a16:creationId xmlns:a16="http://schemas.microsoft.com/office/drawing/2014/main" id="{4E80F9CA-C83B-C0DF-B424-76C4EB345D0F}"/>
              </a:ext>
            </a:extLst>
          </p:cNvPr>
          <p:cNvCxnSpPr>
            <a:cxnSpLocks/>
          </p:cNvCxnSpPr>
          <p:nvPr/>
        </p:nvCxnSpPr>
        <p:spPr>
          <a:xfrm>
            <a:off x="7790935" y="1311331"/>
            <a:ext cx="817321" cy="1012544"/>
          </a:xfrm>
          <a:prstGeom prst="straightConnector1">
            <a:avLst/>
          </a:prstGeom>
          <a:ln>
            <a:solidFill>
              <a:srgbClr val="009599"/>
            </a:solidFill>
            <a:tailEnd type="triangle"/>
          </a:ln>
        </p:spPr>
        <p:style>
          <a:lnRef idx="3">
            <a:schemeClr val="accent1"/>
          </a:lnRef>
          <a:fillRef idx="0">
            <a:schemeClr val="accent1"/>
          </a:fillRef>
          <a:effectRef idx="2">
            <a:schemeClr val="accent1"/>
          </a:effectRef>
          <a:fontRef idx="minor">
            <a:schemeClr val="tx1"/>
          </a:fontRef>
        </p:style>
      </p:cxnSp>
      <p:sp>
        <p:nvSpPr>
          <p:cNvPr id="6" name="TekstSylinder 5">
            <a:extLst>
              <a:ext uri="{FF2B5EF4-FFF2-40B4-BE49-F238E27FC236}">
                <a16:creationId xmlns:a16="http://schemas.microsoft.com/office/drawing/2014/main" id="{F3B6AABC-9831-DBD1-BB81-8467F14788ED}"/>
              </a:ext>
            </a:extLst>
          </p:cNvPr>
          <p:cNvSpPr txBox="1"/>
          <p:nvPr/>
        </p:nvSpPr>
        <p:spPr>
          <a:xfrm>
            <a:off x="6826608" y="941999"/>
            <a:ext cx="1781647" cy="369332"/>
          </a:xfrm>
          <a:prstGeom prst="rect">
            <a:avLst/>
          </a:prstGeom>
          <a:solidFill>
            <a:srgbClr val="009599"/>
          </a:solidFill>
          <a:ln>
            <a:solidFill>
              <a:srgbClr val="009599"/>
            </a:solidFill>
          </a:ln>
        </p:spPr>
        <p:txBody>
          <a:bodyPr wrap="square" rtlCol="0">
            <a:spAutoFit/>
          </a:bodyPr>
          <a:lstStyle/>
          <a:p>
            <a:r>
              <a:rPr lang="nb-NO" dirty="0">
                <a:solidFill>
                  <a:schemeClr val="bg1"/>
                </a:solidFill>
                <a:latin typeface="Asap" pitchFamily="2" charset="0"/>
              </a:rPr>
              <a:t>Her holder vi til</a:t>
            </a:r>
          </a:p>
        </p:txBody>
      </p:sp>
      <p:cxnSp>
        <p:nvCxnSpPr>
          <p:cNvPr id="13" name="Rett pil 12">
            <a:extLst>
              <a:ext uri="{FF2B5EF4-FFF2-40B4-BE49-F238E27FC236}">
                <a16:creationId xmlns:a16="http://schemas.microsoft.com/office/drawing/2014/main" id="{D68578DA-A80F-915B-B19C-C8F14883CC85}"/>
              </a:ext>
            </a:extLst>
          </p:cNvPr>
          <p:cNvCxnSpPr>
            <a:cxnSpLocks/>
          </p:cNvCxnSpPr>
          <p:nvPr/>
        </p:nvCxnSpPr>
        <p:spPr>
          <a:xfrm>
            <a:off x="8123747" y="1299153"/>
            <a:ext cx="1966184" cy="813426"/>
          </a:xfrm>
          <a:prstGeom prst="straightConnector1">
            <a:avLst/>
          </a:prstGeom>
          <a:ln>
            <a:solidFill>
              <a:srgbClr val="009599"/>
            </a:solidFill>
            <a:tailEnd type="triangle"/>
          </a:ln>
        </p:spPr>
        <p:style>
          <a:lnRef idx="3">
            <a:schemeClr val="accent1"/>
          </a:lnRef>
          <a:fillRef idx="0">
            <a:schemeClr val="accent1"/>
          </a:fillRef>
          <a:effectRef idx="2">
            <a:schemeClr val="accent1"/>
          </a:effectRef>
          <a:fontRef idx="minor">
            <a:schemeClr val="tx1"/>
          </a:fontRef>
        </p:style>
      </p:cxnSp>
      <p:sp>
        <p:nvSpPr>
          <p:cNvPr id="15" name="TekstSylinder 14">
            <a:extLst>
              <a:ext uri="{FF2B5EF4-FFF2-40B4-BE49-F238E27FC236}">
                <a16:creationId xmlns:a16="http://schemas.microsoft.com/office/drawing/2014/main" id="{A3686416-798C-9E53-2098-7493D05EE859}"/>
              </a:ext>
            </a:extLst>
          </p:cNvPr>
          <p:cNvSpPr txBox="1"/>
          <p:nvPr/>
        </p:nvSpPr>
        <p:spPr>
          <a:xfrm>
            <a:off x="9905394" y="2111542"/>
            <a:ext cx="573950" cy="213370"/>
          </a:xfrm>
          <a:prstGeom prst="rect">
            <a:avLst/>
          </a:prstGeom>
          <a:solidFill>
            <a:srgbClr val="FF0000"/>
          </a:solidFill>
        </p:spPr>
        <p:txBody>
          <a:bodyPr wrap="square" rtlCol="0">
            <a:spAutoFit/>
          </a:bodyPr>
          <a:lstStyle/>
          <a:p>
            <a:r>
              <a:rPr lang="nb-NO" sz="800">
                <a:solidFill>
                  <a:schemeClr val="bg1"/>
                </a:solidFill>
              </a:rPr>
              <a:t>Oksfjord</a:t>
            </a:r>
          </a:p>
        </p:txBody>
      </p:sp>
      <p:sp>
        <p:nvSpPr>
          <p:cNvPr id="16" name="TekstSylinder 15">
            <a:extLst>
              <a:ext uri="{FF2B5EF4-FFF2-40B4-BE49-F238E27FC236}">
                <a16:creationId xmlns:a16="http://schemas.microsoft.com/office/drawing/2014/main" id="{2C225936-D06C-C202-5E50-16DCA72E97BC}"/>
              </a:ext>
            </a:extLst>
          </p:cNvPr>
          <p:cNvSpPr txBox="1"/>
          <p:nvPr/>
        </p:nvSpPr>
        <p:spPr>
          <a:xfrm>
            <a:off x="2879582" y="1714830"/>
            <a:ext cx="1481537" cy="2970044"/>
          </a:xfrm>
          <a:prstGeom prst="rect">
            <a:avLst/>
          </a:prstGeom>
          <a:noFill/>
        </p:spPr>
        <p:txBody>
          <a:bodyPr wrap="square" lIns="91440" tIns="45720" rIns="91440" bIns="45720" rtlCol="0" anchor="t">
            <a:spAutoFit/>
          </a:bodyPr>
          <a:lstStyle/>
          <a:p>
            <a:r>
              <a:rPr lang="nb-NO" sz="1100" dirty="0">
                <a:latin typeface="Asap" pitchFamily="2" charset="77"/>
              </a:rPr>
              <a:t>Adresser:</a:t>
            </a:r>
          </a:p>
          <a:p>
            <a:endParaRPr lang="nb-NO" sz="1100" dirty="0">
              <a:latin typeface="Asap" pitchFamily="2" charset="77"/>
            </a:endParaRPr>
          </a:p>
          <a:p>
            <a:r>
              <a:rPr lang="nb-NO" sz="1100" dirty="0">
                <a:latin typeface="Asap" pitchFamily="2" charset="77"/>
              </a:rPr>
              <a:t>Best Arctic </a:t>
            </a:r>
          </a:p>
          <a:p>
            <a:r>
              <a:rPr lang="nb-NO" sz="1100" dirty="0">
                <a:latin typeface="Asap" pitchFamily="2" charset="77"/>
              </a:rPr>
              <a:t>Sjøgata 7 </a:t>
            </a:r>
          </a:p>
          <a:p>
            <a:r>
              <a:rPr lang="nb-NO" sz="1100" dirty="0">
                <a:latin typeface="Asap" pitchFamily="2" charset="77"/>
              </a:rPr>
              <a:t>9008 Tromsø</a:t>
            </a:r>
          </a:p>
          <a:p>
            <a:endParaRPr lang="nb-NO" sz="1100" dirty="0">
              <a:latin typeface="Asap" pitchFamily="2" charset="77"/>
            </a:endParaRPr>
          </a:p>
          <a:p>
            <a:r>
              <a:rPr lang="nb-NO" sz="1100" dirty="0">
                <a:latin typeface="Asap" pitchFamily="2" charset="77"/>
              </a:rPr>
              <a:t>Bussring</a:t>
            </a:r>
          </a:p>
          <a:p>
            <a:r>
              <a:rPr lang="nb-NO" sz="1100" dirty="0">
                <a:latin typeface="Asap" pitchFamily="2" charset="77"/>
              </a:rPr>
              <a:t>Terminalgata 17</a:t>
            </a:r>
          </a:p>
          <a:p>
            <a:r>
              <a:rPr lang="nb-NO" sz="1100" dirty="0">
                <a:latin typeface="Asap" pitchFamily="2" charset="77"/>
              </a:rPr>
              <a:t>9019 Tromsø</a:t>
            </a:r>
          </a:p>
          <a:p>
            <a:endParaRPr lang="nb-NO" sz="1100" dirty="0">
              <a:latin typeface="Asap" pitchFamily="2" charset="77"/>
            </a:endParaRPr>
          </a:p>
          <a:p>
            <a:endParaRPr lang="nb-NO" sz="1100" dirty="0">
              <a:latin typeface="Asap" pitchFamily="2" charset="77"/>
            </a:endParaRPr>
          </a:p>
          <a:p>
            <a:r>
              <a:rPr lang="nb-NO" sz="1100" dirty="0">
                <a:latin typeface="Asap" pitchFamily="2" charset="77"/>
              </a:rPr>
              <a:t>Bussring </a:t>
            </a:r>
          </a:p>
          <a:p>
            <a:r>
              <a:rPr lang="nb-NO" sz="1100" dirty="0">
                <a:latin typeface="Asap" pitchFamily="2" charset="77"/>
              </a:rPr>
              <a:t>Oksfjord</a:t>
            </a:r>
          </a:p>
          <a:p>
            <a:r>
              <a:rPr lang="nb-NO" sz="1100" dirty="0">
                <a:latin typeface="Asap" pitchFamily="2" charset="77"/>
              </a:rPr>
              <a:t>Øvergårdvn. 104</a:t>
            </a:r>
          </a:p>
          <a:p>
            <a:r>
              <a:rPr lang="nb-NO" sz="1100" dirty="0">
                <a:latin typeface="Asap" pitchFamily="2" charset="77"/>
              </a:rPr>
              <a:t>9151 Storslett</a:t>
            </a:r>
          </a:p>
          <a:p>
            <a:endParaRPr lang="nb-NO" sz="1100" dirty="0">
              <a:latin typeface="Asap" pitchFamily="2" charset="77"/>
            </a:endParaRPr>
          </a:p>
          <a:p>
            <a:r>
              <a:rPr lang="nb-NO" sz="1100" dirty="0">
                <a:latin typeface="Asap" pitchFamily="2" charset="77"/>
              </a:rPr>
              <a:t>Norge</a:t>
            </a:r>
          </a:p>
        </p:txBody>
      </p:sp>
    </p:spTree>
    <p:extLst>
      <p:ext uri="{BB962C8B-B14F-4D97-AF65-F5344CB8AC3E}">
        <p14:creationId xmlns:p14="http://schemas.microsoft.com/office/powerpoint/2010/main" val="2790380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33282" cy="6858000"/>
          </a:xfrm>
          <a:solidFill>
            <a:srgbClr val="009599">
              <a:alpha val="96222"/>
            </a:srgbClr>
          </a:solidFill>
          <a:ln>
            <a:noFill/>
          </a:ln>
          <a:effectLst>
            <a:softEdge rad="0"/>
          </a:effectLst>
        </p:spPr>
        <p:txBody>
          <a:bodyPr>
            <a:normAutofit/>
          </a:bodyPr>
          <a:lstStyle/>
          <a:p>
            <a:pPr algn="l">
              <a:lnSpc>
                <a:spcPct val="150000"/>
              </a:lnSpc>
            </a:pPr>
            <a:br>
              <a:rPr lang="nb-NO" sz="1800" b="1" cap="none" dirty="0">
                <a:solidFill>
                  <a:schemeClr val="bg1"/>
                </a:solidFill>
              </a:rPr>
            </a:br>
            <a:br>
              <a:rPr lang="nb-NO" sz="18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b="1"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i="1" cap="none" dirty="0">
                <a:solidFill>
                  <a:srgbClr val="006165"/>
                </a:solidFill>
                <a:latin typeface="Asap" pitchFamily="2" charset="0"/>
              </a:rPr>
              <a:t>-tidslinje</a:t>
            </a:r>
            <a:br>
              <a:rPr lang="nb-NO" sz="1100" i="1" cap="none" dirty="0">
                <a:solidFill>
                  <a:srgbClr val="006165"/>
                </a:solidFill>
                <a:latin typeface="Asap" pitchFamily="2" charset="0"/>
              </a:rPr>
            </a:br>
            <a:r>
              <a:rPr lang="nb-NO" sz="1100" i="1" cap="none" dirty="0">
                <a:solidFill>
                  <a:srgbClr val="006165"/>
                </a:solidFill>
                <a:latin typeface="Asap" pitchFamily="2" charset="0"/>
              </a:rPr>
              <a:t>-kart over Best Arctic</a:t>
            </a:r>
            <a:br>
              <a:rPr lang="nb-NO" sz="1100" b="1" cap="none" dirty="0">
                <a:solidFill>
                  <a:schemeClr val="bg1"/>
                </a:solidFill>
                <a:latin typeface="Asap" pitchFamily="2" charset="0"/>
              </a:rPr>
            </a:br>
            <a:r>
              <a:rPr lang="nb-NO" sz="1100" b="1" cap="none" dirty="0">
                <a:solidFill>
                  <a:schemeClr val="bg1"/>
                </a:solidFill>
                <a:latin typeface="Asap" pitchFamily="2" charset="0"/>
              </a:rPr>
              <a:t>VERDIKJEDEN</a:t>
            </a:r>
            <a:br>
              <a:rPr lang="nb-NO" sz="1100" b="1" cap="none" dirty="0">
                <a:solidFill>
                  <a:schemeClr val="bg1"/>
                </a:solidFill>
                <a:latin typeface="Asap" pitchFamily="2" charset="0"/>
              </a:rPr>
            </a:br>
            <a:r>
              <a:rPr lang="nb-NO" sz="1100" i="1" cap="none" dirty="0">
                <a:solidFill>
                  <a:schemeClr val="bg1"/>
                </a:solidFill>
                <a:latin typeface="Asap" pitchFamily="2" charset="0"/>
              </a:rPr>
              <a:t>-her holder vi til </a:t>
            </a:r>
            <a:br>
              <a:rPr lang="nb-NO" sz="1100" i="1" cap="none" dirty="0">
                <a:solidFill>
                  <a:schemeClr val="bg1"/>
                </a:solidFill>
                <a:latin typeface="Asap" pitchFamily="2" charset="0"/>
              </a:rPr>
            </a:br>
            <a:r>
              <a:rPr lang="nb-NO" sz="1100" i="1" cap="none" dirty="0">
                <a:solidFill>
                  <a:schemeClr val="bg1"/>
                </a:solidFill>
                <a:latin typeface="Asap" pitchFamily="2" charset="0"/>
              </a:rPr>
              <a:t>-vesentlighetsanalysen</a:t>
            </a:r>
            <a:br>
              <a:rPr lang="nb-NO" sz="1100" i="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chemeClr val="bg1"/>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cap="none" dirty="0">
              <a:solidFill>
                <a:srgbClr val="006165"/>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46433" y="194558"/>
            <a:ext cx="2131060" cy="845185"/>
          </a:xfrm>
          <a:prstGeom prst="rect">
            <a:avLst/>
          </a:prstGeom>
          <a:noFill/>
          <a:ln>
            <a:noFill/>
          </a:ln>
        </p:spPr>
      </p:pic>
      <p:sp>
        <p:nvSpPr>
          <p:cNvPr id="4" name="TekstSylinder 3">
            <a:extLst>
              <a:ext uri="{FF2B5EF4-FFF2-40B4-BE49-F238E27FC236}">
                <a16:creationId xmlns:a16="http://schemas.microsoft.com/office/drawing/2014/main" id="{9985B2D3-82CB-0A64-B3CE-0C3979ED04C0}"/>
              </a:ext>
            </a:extLst>
          </p:cNvPr>
          <p:cNvSpPr txBox="1"/>
          <p:nvPr/>
        </p:nvSpPr>
        <p:spPr>
          <a:xfrm>
            <a:off x="4917989" y="432485"/>
            <a:ext cx="5745892" cy="461665"/>
          </a:xfrm>
          <a:prstGeom prst="rect">
            <a:avLst/>
          </a:prstGeom>
          <a:noFill/>
        </p:spPr>
        <p:txBody>
          <a:bodyPr wrap="square" rtlCol="0">
            <a:spAutoFit/>
          </a:bodyPr>
          <a:lstStyle/>
          <a:p>
            <a:pPr algn="ctr"/>
            <a:r>
              <a:rPr lang="nb-NO" sz="2400" b="1" dirty="0">
                <a:latin typeface="Asap" pitchFamily="2" charset="0"/>
              </a:rPr>
              <a:t>Verdikjeden </a:t>
            </a:r>
          </a:p>
        </p:txBody>
      </p:sp>
      <p:sp>
        <p:nvSpPr>
          <p:cNvPr id="5" name="Ellipse 4">
            <a:extLst>
              <a:ext uri="{FF2B5EF4-FFF2-40B4-BE49-F238E27FC236}">
                <a16:creationId xmlns:a16="http://schemas.microsoft.com/office/drawing/2014/main" id="{6264B7AA-80AB-A034-352A-35492CC67FED}"/>
              </a:ext>
            </a:extLst>
          </p:cNvPr>
          <p:cNvSpPr/>
          <p:nvPr/>
        </p:nvSpPr>
        <p:spPr>
          <a:xfrm>
            <a:off x="3747683" y="2577205"/>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a:t>Kunde</a:t>
            </a:r>
          </a:p>
        </p:txBody>
      </p:sp>
      <p:sp>
        <p:nvSpPr>
          <p:cNvPr id="6" name="Ellipse 5">
            <a:extLst>
              <a:ext uri="{FF2B5EF4-FFF2-40B4-BE49-F238E27FC236}">
                <a16:creationId xmlns:a16="http://schemas.microsoft.com/office/drawing/2014/main" id="{8BCEADAA-C5B5-859D-205A-4D794B5C4895}"/>
              </a:ext>
            </a:extLst>
          </p:cNvPr>
          <p:cNvSpPr/>
          <p:nvPr/>
        </p:nvSpPr>
        <p:spPr>
          <a:xfrm>
            <a:off x="4870234" y="2577205"/>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a:t>Salg og markedsføring</a:t>
            </a:r>
          </a:p>
        </p:txBody>
      </p:sp>
      <p:sp>
        <p:nvSpPr>
          <p:cNvPr id="7" name="Ellipse 6">
            <a:extLst>
              <a:ext uri="{FF2B5EF4-FFF2-40B4-BE49-F238E27FC236}">
                <a16:creationId xmlns:a16="http://schemas.microsoft.com/office/drawing/2014/main" id="{9A0692E8-E711-9595-B899-C40A814250AC}"/>
              </a:ext>
            </a:extLst>
          </p:cNvPr>
          <p:cNvSpPr/>
          <p:nvPr/>
        </p:nvSpPr>
        <p:spPr>
          <a:xfrm>
            <a:off x="8146694" y="2577205"/>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a:t>Tjenestelevering</a:t>
            </a:r>
          </a:p>
        </p:txBody>
      </p:sp>
      <p:sp>
        <p:nvSpPr>
          <p:cNvPr id="8" name="Ellipse 7">
            <a:extLst>
              <a:ext uri="{FF2B5EF4-FFF2-40B4-BE49-F238E27FC236}">
                <a16:creationId xmlns:a16="http://schemas.microsoft.com/office/drawing/2014/main" id="{73C65B6B-7774-009D-7FFE-12169D6C9E4F}"/>
              </a:ext>
            </a:extLst>
          </p:cNvPr>
          <p:cNvSpPr/>
          <p:nvPr/>
        </p:nvSpPr>
        <p:spPr>
          <a:xfrm>
            <a:off x="9303159" y="2576542"/>
            <a:ext cx="914400" cy="959778"/>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a:t>Kunde</a:t>
            </a:r>
          </a:p>
        </p:txBody>
      </p:sp>
      <p:cxnSp>
        <p:nvCxnSpPr>
          <p:cNvPr id="12" name="Rett linje 11">
            <a:extLst>
              <a:ext uri="{FF2B5EF4-FFF2-40B4-BE49-F238E27FC236}">
                <a16:creationId xmlns:a16="http://schemas.microsoft.com/office/drawing/2014/main" id="{64264959-20BF-D424-B57F-9685BCD64C3B}"/>
              </a:ext>
            </a:extLst>
          </p:cNvPr>
          <p:cNvCxnSpPr>
            <a:cxnSpLocks/>
          </p:cNvCxnSpPr>
          <p:nvPr/>
        </p:nvCxnSpPr>
        <p:spPr>
          <a:xfrm>
            <a:off x="3790008" y="3307619"/>
            <a:ext cx="0" cy="1815789"/>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6" name="Rett linje 15">
            <a:extLst>
              <a:ext uri="{FF2B5EF4-FFF2-40B4-BE49-F238E27FC236}">
                <a16:creationId xmlns:a16="http://schemas.microsoft.com/office/drawing/2014/main" id="{4249B899-3645-CE65-6F13-1096ADEE5493}"/>
              </a:ext>
            </a:extLst>
          </p:cNvPr>
          <p:cNvCxnSpPr>
            <a:cxnSpLocks/>
            <a:stCxn id="15" idx="2"/>
          </p:cNvCxnSpPr>
          <p:nvPr/>
        </p:nvCxnSpPr>
        <p:spPr>
          <a:xfrm>
            <a:off x="5965899" y="3034405"/>
            <a:ext cx="4905" cy="2032235"/>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8" name="Rett linje 17">
            <a:extLst>
              <a:ext uri="{FF2B5EF4-FFF2-40B4-BE49-F238E27FC236}">
                <a16:creationId xmlns:a16="http://schemas.microsoft.com/office/drawing/2014/main" id="{FE1532EB-E4C7-801A-0915-4C44C82232D8}"/>
              </a:ext>
            </a:extLst>
          </p:cNvPr>
          <p:cNvCxnSpPr>
            <a:cxnSpLocks/>
          </p:cNvCxnSpPr>
          <p:nvPr/>
        </p:nvCxnSpPr>
        <p:spPr>
          <a:xfrm>
            <a:off x="7074869" y="968795"/>
            <a:ext cx="10128" cy="1876686"/>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D313E66-E3CD-A189-B371-5C428F319E27}"/>
              </a:ext>
            </a:extLst>
          </p:cNvPr>
          <p:cNvCxnSpPr>
            <a:cxnSpLocks/>
          </p:cNvCxnSpPr>
          <p:nvPr/>
        </p:nvCxnSpPr>
        <p:spPr>
          <a:xfrm>
            <a:off x="8146694" y="3142627"/>
            <a:ext cx="0" cy="2116907"/>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sp>
        <p:nvSpPr>
          <p:cNvPr id="30" name="TekstSylinder 29">
            <a:extLst>
              <a:ext uri="{FF2B5EF4-FFF2-40B4-BE49-F238E27FC236}">
                <a16:creationId xmlns:a16="http://schemas.microsoft.com/office/drawing/2014/main" id="{05822447-1AD2-8FE6-D134-279472FDFCBF}"/>
              </a:ext>
            </a:extLst>
          </p:cNvPr>
          <p:cNvSpPr txBox="1"/>
          <p:nvPr/>
        </p:nvSpPr>
        <p:spPr>
          <a:xfrm>
            <a:off x="3814100" y="3607256"/>
            <a:ext cx="1865270" cy="1785104"/>
          </a:xfrm>
          <a:prstGeom prst="rect">
            <a:avLst/>
          </a:prstGeom>
          <a:noFill/>
        </p:spPr>
        <p:txBody>
          <a:bodyPr wrap="square" lIns="91440" tIns="45720" rIns="91440" bIns="45720" rtlCol="0" anchor="t">
            <a:spAutoFit/>
          </a:bodyPr>
          <a:lstStyle/>
          <a:p>
            <a:r>
              <a:rPr lang="nb-NO" sz="1100" dirty="0">
                <a:latin typeface="Asap"/>
              </a:rPr>
              <a:t>Vi driver med reiseliv,  opplevelser og transport  </a:t>
            </a:r>
          </a:p>
          <a:p>
            <a:r>
              <a:rPr lang="nb-NO" sz="1100" dirty="0">
                <a:latin typeface="Asap"/>
              </a:rPr>
              <a:t>Våre kunder er fra lokale markeder og tilreisende. De er distributører, FIT, privatkunder, forretningskunder og offentlige kunder.</a:t>
            </a:r>
            <a:endParaRPr lang="nb-NO" sz="1100" dirty="0">
              <a:latin typeface="Asap" pitchFamily="2" charset="0"/>
            </a:endParaRPr>
          </a:p>
          <a:p>
            <a:endParaRPr lang="nb-NO" sz="1100" dirty="0">
              <a:latin typeface="Asap"/>
            </a:endParaRPr>
          </a:p>
        </p:txBody>
      </p:sp>
      <p:sp>
        <p:nvSpPr>
          <p:cNvPr id="33" name="TekstSylinder 32">
            <a:extLst>
              <a:ext uri="{FF2B5EF4-FFF2-40B4-BE49-F238E27FC236}">
                <a16:creationId xmlns:a16="http://schemas.microsoft.com/office/drawing/2014/main" id="{7498E060-24F4-8865-78AA-A6F8F51D114C}"/>
              </a:ext>
            </a:extLst>
          </p:cNvPr>
          <p:cNvSpPr txBox="1"/>
          <p:nvPr/>
        </p:nvSpPr>
        <p:spPr>
          <a:xfrm>
            <a:off x="3073472" y="934417"/>
            <a:ext cx="2711162" cy="1615827"/>
          </a:xfrm>
          <a:prstGeom prst="rect">
            <a:avLst/>
          </a:prstGeom>
          <a:noFill/>
        </p:spPr>
        <p:txBody>
          <a:bodyPr wrap="square" lIns="91440" tIns="45720" rIns="91440" bIns="45720" rtlCol="0" anchor="t">
            <a:spAutoFit/>
          </a:bodyPr>
          <a:lstStyle/>
          <a:p>
            <a:r>
              <a:rPr lang="nb-NO" sz="1100" dirty="0">
                <a:latin typeface="Asap"/>
              </a:rPr>
              <a:t>Vi har eget salgs- og markedsteam som sørger for at vi vises i flere salgskanaler og sørger for tilstedeværelse og kvalitet i kommunikasjon utad .  Agenter er viktige for salg mot grupper. Agenter er incomming turoperatører, reisebyråer og nettselskaper  som bidrar med å selge og kjøper våre tjenester. Her kvalitet sikrer vi gjennom avtaler og kontrakter.</a:t>
            </a:r>
            <a:endParaRPr lang="nb-NO" sz="1100" dirty="0">
              <a:latin typeface="Asap" pitchFamily="2" charset="0"/>
            </a:endParaRPr>
          </a:p>
        </p:txBody>
      </p:sp>
      <p:sp>
        <p:nvSpPr>
          <p:cNvPr id="39" name="TekstSylinder 38">
            <a:extLst>
              <a:ext uri="{FF2B5EF4-FFF2-40B4-BE49-F238E27FC236}">
                <a16:creationId xmlns:a16="http://schemas.microsoft.com/office/drawing/2014/main" id="{112CC359-54F4-1AB2-E135-AA924A3C869F}"/>
              </a:ext>
            </a:extLst>
          </p:cNvPr>
          <p:cNvSpPr txBox="1"/>
          <p:nvPr/>
        </p:nvSpPr>
        <p:spPr>
          <a:xfrm>
            <a:off x="7173823" y="1167726"/>
            <a:ext cx="1607949" cy="1107996"/>
          </a:xfrm>
          <a:prstGeom prst="rect">
            <a:avLst/>
          </a:prstGeom>
          <a:noFill/>
        </p:spPr>
        <p:txBody>
          <a:bodyPr wrap="square" lIns="91440" tIns="45720" rIns="91440" bIns="45720" rtlCol="0" anchor="t">
            <a:spAutoFit/>
          </a:bodyPr>
          <a:lstStyle/>
          <a:p>
            <a:r>
              <a:rPr lang="nb-NO" sz="1100" dirty="0">
                <a:latin typeface="Asap"/>
              </a:rPr>
              <a:t>Vi har egen booking- avdeling som sender ut bekreftelse til kunde med info. De kvalitets sikrer at kunden får den turen de har bestilt. </a:t>
            </a:r>
            <a:endParaRPr lang="nb-NO" sz="1100" dirty="0">
              <a:latin typeface="Asap" pitchFamily="2" charset="0"/>
            </a:endParaRPr>
          </a:p>
        </p:txBody>
      </p:sp>
      <p:sp>
        <p:nvSpPr>
          <p:cNvPr id="41" name="TekstSylinder 40">
            <a:extLst>
              <a:ext uri="{FF2B5EF4-FFF2-40B4-BE49-F238E27FC236}">
                <a16:creationId xmlns:a16="http://schemas.microsoft.com/office/drawing/2014/main" id="{CBFD62A9-EBCD-8D8D-EDC3-815737BDDF3D}"/>
              </a:ext>
            </a:extLst>
          </p:cNvPr>
          <p:cNvSpPr txBox="1"/>
          <p:nvPr/>
        </p:nvSpPr>
        <p:spPr>
          <a:xfrm>
            <a:off x="8140211" y="3599826"/>
            <a:ext cx="3620841" cy="2123658"/>
          </a:xfrm>
          <a:prstGeom prst="rect">
            <a:avLst/>
          </a:prstGeom>
          <a:noFill/>
        </p:spPr>
        <p:txBody>
          <a:bodyPr wrap="square" rtlCol="0">
            <a:spAutoFit/>
          </a:bodyPr>
          <a:lstStyle/>
          <a:p>
            <a:r>
              <a:rPr lang="nb-NO" sz="1100" dirty="0">
                <a:latin typeface="Asap" pitchFamily="2" charset="0"/>
              </a:rPr>
              <a:t>Transport og levering av opplevelser gjennomføres også  av samarbeidspartnere som vi stiller krav til og har kontrakter med</a:t>
            </a:r>
            <a:r>
              <a:rPr lang="nb-NO" sz="1100" dirty="0"/>
              <a:t>.</a:t>
            </a:r>
          </a:p>
          <a:p>
            <a:r>
              <a:rPr lang="nb-NO" sz="1100" dirty="0">
                <a:latin typeface="Asap"/>
              </a:rPr>
              <a:t>Vi har egen innkjøpsansvarlig og utarbeidet innkjøpsveileder. Vi har kartlagt hvilke leverandører og produkter som vi ønsker å bruke.  Våre leverandører  er internasjonale, nasjonale, regionale og lokale.</a:t>
            </a:r>
          </a:p>
          <a:p>
            <a:r>
              <a:rPr lang="nb-NO" sz="1100" dirty="0">
                <a:latin typeface="Asap"/>
              </a:rPr>
              <a:t>Vi trenger materiell, Buss, dekk, drivstoff, mat, klær, landområder og tillatelser. Ved gjennomføring av tjenester sørger vi for at ansatte har fått den opplæringen de skal ha samt følger lov og regler, bedriftens retningslinjer, krav ,prosedyrer og instrukser . </a:t>
            </a:r>
          </a:p>
        </p:txBody>
      </p:sp>
      <p:cxnSp>
        <p:nvCxnSpPr>
          <p:cNvPr id="10" name="Rett linje 9">
            <a:extLst>
              <a:ext uri="{FF2B5EF4-FFF2-40B4-BE49-F238E27FC236}">
                <a16:creationId xmlns:a16="http://schemas.microsoft.com/office/drawing/2014/main" id="{2ADCC4D2-9E61-5A77-5C68-386BEDF30240}"/>
              </a:ext>
            </a:extLst>
          </p:cNvPr>
          <p:cNvCxnSpPr>
            <a:cxnSpLocks/>
          </p:cNvCxnSpPr>
          <p:nvPr/>
        </p:nvCxnSpPr>
        <p:spPr>
          <a:xfrm>
            <a:off x="5676397" y="1108048"/>
            <a:ext cx="0" cy="1737433"/>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sp>
        <p:nvSpPr>
          <p:cNvPr id="15" name="Ellipse 14">
            <a:extLst>
              <a:ext uri="{FF2B5EF4-FFF2-40B4-BE49-F238E27FC236}">
                <a16:creationId xmlns:a16="http://schemas.microsoft.com/office/drawing/2014/main" id="{DCA78212-7338-EC29-72C4-3A9EB0D5611F}"/>
              </a:ext>
            </a:extLst>
          </p:cNvPr>
          <p:cNvSpPr/>
          <p:nvPr/>
        </p:nvSpPr>
        <p:spPr>
          <a:xfrm>
            <a:off x="5965899" y="2577205"/>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a:t>Ordre/ faktura</a:t>
            </a:r>
          </a:p>
        </p:txBody>
      </p:sp>
      <p:sp>
        <p:nvSpPr>
          <p:cNvPr id="21" name="Ellipse 20">
            <a:extLst>
              <a:ext uri="{FF2B5EF4-FFF2-40B4-BE49-F238E27FC236}">
                <a16:creationId xmlns:a16="http://schemas.microsoft.com/office/drawing/2014/main" id="{0547F3A9-5FD5-7EC6-34FC-366278EC7E81}"/>
              </a:ext>
            </a:extLst>
          </p:cNvPr>
          <p:cNvSpPr/>
          <p:nvPr/>
        </p:nvSpPr>
        <p:spPr>
          <a:xfrm>
            <a:off x="7074869" y="2577205"/>
            <a:ext cx="914400" cy="914400"/>
          </a:xfrm>
          <a:prstGeom prst="ellipse">
            <a:avLst/>
          </a:prstGeom>
          <a:solidFill>
            <a:srgbClr val="40C3D9">
              <a:alpha val="50663"/>
            </a:srgb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nb-NO" sz="1000" dirty="0"/>
              <a:t>Bestilling/klar-gjøring av turer og buss</a:t>
            </a:r>
          </a:p>
        </p:txBody>
      </p:sp>
      <p:cxnSp>
        <p:nvCxnSpPr>
          <p:cNvPr id="44" name="Rett linje 43">
            <a:extLst>
              <a:ext uri="{FF2B5EF4-FFF2-40B4-BE49-F238E27FC236}">
                <a16:creationId xmlns:a16="http://schemas.microsoft.com/office/drawing/2014/main" id="{B449A6D2-DDAD-BA30-F9D3-79BC0D426C2F}"/>
              </a:ext>
            </a:extLst>
          </p:cNvPr>
          <p:cNvCxnSpPr>
            <a:cxnSpLocks/>
            <a:stCxn id="5" idx="6"/>
            <a:endCxn id="6" idx="2"/>
          </p:cNvCxnSpPr>
          <p:nvPr/>
        </p:nvCxnSpPr>
        <p:spPr>
          <a:xfrm>
            <a:off x="4662083" y="3034405"/>
            <a:ext cx="208151" cy="0"/>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48" name="Rett linje 47">
            <a:extLst>
              <a:ext uri="{FF2B5EF4-FFF2-40B4-BE49-F238E27FC236}">
                <a16:creationId xmlns:a16="http://schemas.microsoft.com/office/drawing/2014/main" id="{E6FC2213-2955-5ED2-0710-BD6DDD88178F}"/>
              </a:ext>
            </a:extLst>
          </p:cNvPr>
          <p:cNvCxnSpPr>
            <a:cxnSpLocks/>
            <a:stCxn id="15" idx="2"/>
            <a:endCxn id="6" idx="6"/>
          </p:cNvCxnSpPr>
          <p:nvPr/>
        </p:nvCxnSpPr>
        <p:spPr>
          <a:xfrm flipH="1">
            <a:off x="5784634" y="3034405"/>
            <a:ext cx="181265" cy="0"/>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03F341-50D3-1444-A9D5-EC3DBA29C617}"/>
              </a:ext>
            </a:extLst>
          </p:cNvPr>
          <p:cNvCxnSpPr>
            <a:cxnSpLocks/>
            <a:stCxn id="21" idx="2"/>
            <a:endCxn id="15" idx="6"/>
          </p:cNvCxnSpPr>
          <p:nvPr/>
        </p:nvCxnSpPr>
        <p:spPr>
          <a:xfrm flipH="1">
            <a:off x="6880299" y="3034405"/>
            <a:ext cx="194570" cy="0"/>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984866CB-7348-E8DF-397B-B82FF6F28F0B}"/>
              </a:ext>
            </a:extLst>
          </p:cNvPr>
          <p:cNvCxnSpPr>
            <a:cxnSpLocks/>
            <a:stCxn id="7" idx="2"/>
            <a:endCxn id="21" idx="6"/>
          </p:cNvCxnSpPr>
          <p:nvPr/>
        </p:nvCxnSpPr>
        <p:spPr>
          <a:xfrm flipH="1">
            <a:off x="7989269" y="3034405"/>
            <a:ext cx="157425" cy="0"/>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cxnSp>
        <p:nvCxnSpPr>
          <p:cNvPr id="67" name="Rett linje 66">
            <a:extLst>
              <a:ext uri="{FF2B5EF4-FFF2-40B4-BE49-F238E27FC236}">
                <a16:creationId xmlns:a16="http://schemas.microsoft.com/office/drawing/2014/main" id="{4926BB31-3704-5287-E195-B3163B9DAD54}"/>
              </a:ext>
            </a:extLst>
          </p:cNvPr>
          <p:cNvCxnSpPr>
            <a:cxnSpLocks/>
            <a:stCxn id="8" idx="2"/>
          </p:cNvCxnSpPr>
          <p:nvPr/>
        </p:nvCxnSpPr>
        <p:spPr>
          <a:xfrm flipH="1">
            <a:off x="9061094" y="3056431"/>
            <a:ext cx="242065" cy="6118"/>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sp>
        <p:nvSpPr>
          <p:cNvPr id="73" name="TekstSylinder 72">
            <a:extLst>
              <a:ext uri="{FF2B5EF4-FFF2-40B4-BE49-F238E27FC236}">
                <a16:creationId xmlns:a16="http://schemas.microsoft.com/office/drawing/2014/main" id="{2B00AFB8-6443-8981-8E82-AE2A4A99613D}"/>
              </a:ext>
            </a:extLst>
          </p:cNvPr>
          <p:cNvSpPr txBox="1"/>
          <p:nvPr/>
        </p:nvSpPr>
        <p:spPr>
          <a:xfrm>
            <a:off x="6015561" y="3643707"/>
            <a:ext cx="1860363" cy="1446550"/>
          </a:xfrm>
          <a:prstGeom prst="rect">
            <a:avLst/>
          </a:prstGeom>
          <a:noFill/>
        </p:spPr>
        <p:txBody>
          <a:bodyPr wrap="square" lIns="91440" tIns="45720" rIns="91440" bIns="45720" rtlCol="0" anchor="t">
            <a:spAutoFit/>
          </a:bodyPr>
          <a:lstStyle/>
          <a:p>
            <a:r>
              <a:rPr lang="nb-NO" sz="1100" dirty="0">
                <a:latin typeface="Asap"/>
              </a:rPr>
              <a:t>Vi har egen økonomi- avdeling som kvalitet sikrer kunde ved å kredittsjekker nye kunder og sjekke ut dårlige betalere. De sender ut faktura og har betalingsoppfølging samt purrerutiner.</a:t>
            </a:r>
          </a:p>
        </p:txBody>
      </p:sp>
      <p:cxnSp>
        <p:nvCxnSpPr>
          <p:cNvPr id="13" name="Rett linje 12">
            <a:extLst>
              <a:ext uri="{FF2B5EF4-FFF2-40B4-BE49-F238E27FC236}">
                <a16:creationId xmlns:a16="http://schemas.microsoft.com/office/drawing/2014/main" id="{655BBAC6-CC88-AE74-3CED-AF9E1E167309}"/>
              </a:ext>
            </a:extLst>
          </p:cNvPr>
          <p:cNvCxnSpPr>
            <a:cxnSpLocks/>
          </p:cNvCxnSpPr>
          <p:nvPr/>
        </p:nvCxnSpPr>
        <p:spPr>
          <a:xfrm>
            <a:off x="9336604" y="721823"/>
            <a:ext cx="0" cy="2093209"/>
          </a:xfrm>
          <a:prstGeom prst="line">
            <a:avLst/>
          </a:prstGeom>
          <a:ln>
            <a:solidFill>
              <a:srgbClr val="40C3D9"/>
            </a:solidFil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75D28D0A-5668-1ED3-8F1E-F703CF50F5FB}"/>
              </a:ext>
            </a:extLst>
          </p:cNvPr>
          <p:cNvSpPr txBox="1"/>
          <p:nvPr/>
        </p:nvSpPr>
        <p:spPr>
          <a:xfrm>
            <a:off x="9346148" y="795961"/>
            <a:ext cx="2587019" cy="1785104"/>
          </a:xfrm>
          <a:prstGeom prst="rect">
            <a:avLst/>
          </a:prstGeom>
          <a:noFill/>
        </p:spPr>
        <p:txBody>
          <a:bodyPr wrap="square" lIns="91440" tIns="45720" rIns="91440" bIns="45720" rtlCol="0" anchor="t">
            <a:spAutoFit/>
          </a:bodyPr>
          <a:lstStyle/>
          <a:p>
            <a:r>
              <a:rPr lang="nb-NO" sz="1100" dirty="0">
                <a:latin typeface="Asap"/>
              </a:rPr>
              <a:t>Vi har egen booking- avdeling som etter utført  oppdrag følger opp kunde og samler inn tilbakemeldinger. De fører og behandler avvik og behandler reklamasjoner</a:t>
            </a:r>
            <a:endParaRPr lang="nb-NO" sz="1100" dirty="0"/>
          </a:p>
          <a:p>
            <a:r>
              <a:rPr lang="nb-NO" sz="1100" dirty="0">
                <a:latin typeface="Asap"/>
              </a:rPr>
              <a:t>Dette for å sikre  kvalitet på vår gjennomføring og at vi skal kunne jobbe med kontinuerlige forbedringer og gi kunden ,samarbeidspartnere en god oppfølging. </a:t>
            </a:r>
            <a:endParaRPr lang="nb-NO" dirty="0"/>
          </a:p>
        </p:txBody>
      </p:sp>
      <p:sp>
        <p:nvSpPr>
          <p:cNvPr id="42" name="TekstSylinder 41">
            <a:extLst>
              <a:ext uri="{FF2B5EF4-FFF2-40B4-BE49-F238E27FC236}">
                <a16:creationId xmlns:a16="http://schemas.microsoft.com/office/drawing/2014/main" id="{E0C08DA2-0298-1067-14C4-2947855BDE92}"/>
              </a:ext>
            </a:extLst>
          </p:cNvPr>
          <p:cNvSpPr txBox="1"/>
          <p:nvPr/>
        </p:nvSpPr>
        <p:spPr>
          <a:xfrm>
            <a:off x="2931918" y="5673170"/>
            <a:ext cx="5264047" cy="938719"/>
          </a:xfrm>
          <a:prstGeom prst="rect">
            <a:avLst/>
          </a:prstGeom>
          <a:noFill/>
        </p:spPr>
        <p:txBody>
          <a:bodyPr wrap="square" rtlCol="0">
            <a:spAutoFit/>
          </a:bodyPr>
          <a:lstStyle/>
          <a:p>
            <a:r>
              <a:rPr lang="nb-NO" sz="1100" b="1" dirty="0">
                <a:latin typeface="Asap" pitchFamily="2" charset="77"/>
              </a:rPr>
              <a:t>Vår verdikjede er basert på livssyklusen på tjenesten vi leverer til kunde. </a:t>
            </a:r>
          </a:p>
          <a:p>
            <a:r>
              <a:rPr lang="nb-NO" sz="1100" dirty="0">
                <a:latin typeface="Asap" pitchFamily="2" charset="77"/>
              </a:rPr>
              <a:t>Fra vi planlegger drift til vi selger tjenesten til vi har gjennomført og kunde er vel hjemme igjen. For å kunne gjennomføre  våre tjenester som er persontransport og opplevelser er vi avhengig av kunder, leverandører, ansatte, samarbeidspartnere og eksterne ressurser, her under offentlige og privateide naturressurser.  </a:t>
            </a:r>
          </a:p>
        </p:txBody>
      </p:sp>
    </p:spTree>
    <p:extLst>
      <p:ext uri="{BB962C8B-B14F-4D97-AF65-F5344CB8AC3E}">
        <p14:creationId xmlns:p14="http://schemas.microsoft.com/office/powerpoint/2010/main" val="348988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6897" cy="6858000"/>
          </a:xfrm>
          <a:solidFill>
            <a:srgbClr val="009599">
              <a:alpha val="96222"/>
            </a:srgbClr>
          </a:solidFill>
          <a:ln>
            <a:noFill/>
          </a:ln>
          <a:effectLst>
            <a:softEdge rad="0"/>
          </a:effectLst>
        </p:spPr>
        <p:txBody>
          <a:bodyPr>
            <a:normAutofit/>
          </a:bodyPr>
          <a:lstStyle/>
          <a:p>
            <a:pPr algn="l">
              <a:lnSpc>
                <a:spcPct val="150000"/>
              </a:lnSpc>
            </a:pPr>
            <a:br>
              <a:rPr lang="nb-NO" sz="1400" b="1" cap="none" dirty="0">
                <a:solidFill>
                  <a:schemeClr val="bg1"/>
                </a:solidFill>
              </a:rPr>
            </a:br>
            <a:br>
              <a:rPr lang="nb-NO" sz="14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cap="none" dirty="0">
                <a:solidFill>
                  <a:srgbClr val="006165"/>
                </a:solidFill>
                <a:latin typeface="Asap" pitchFamily="2" charset="0"/>
              </a:rPr>
              <a:t>-</a:t>
            </a:r>
            <a:r>
              <a:rPr lang="nb-NO" sz="1100" i="1" cap="none" dirty="0">
                <a:solidFill>
                  <a:srgbClr val="006165"/>
                </a:solidFill>
                <a:latin typeface="Asap" pitchFamily="2" charset="0"/>
              </a:rPr>
              <a:t>tidslinje</a:t>
            </a:r>
            <a:br>
              <a:rPr lang="nb-NO" sz="1100" i="1" cap="none" dirty="0">
                <a:solidFill>
                  <a:srgbClr val="006165"/>
                </a:solidFill>
                <a:latin typeface="Asap" pitchFamily="2" charset="0"/>
              </a:rPr>
            </a:br>
            <a:r>
              <a:rPr lang="nb-NO" sz="1100" i="1" cap="none" dirty="0">
                <a:solidFill>
                  <a:srgbClr val="006165"/>
                </a:solidFill>
                <a:latin typeface="Asap" pitchFamily="2" charset="0"/>
              </a:rPr>
              <a:t>-kart over Best Arctic</a:t>
            </a:r>
            <a:br>
              <a:rPr lang="nb-NO" sz="1100" i="1" cap="none" dirty="0">
                <a:solidFill>
                  <a:srgbClr val="006165"/>
                </a:solidFill>
                <a:latin typeface="Asap" pitchFamily="2" charset="0"/>
              </a:rPr>
            </a:br>
            <a:r>
              <a:rPr lang="nb-NO" sz="1100" i="1" cap="none" dirty="0">
                <a:solidFill>
                  <a:srgbClr val="006165"/>
                </a:solidFill>
                <a:latin typeface="Asap" pitchFamily="2" charset="0"/>
              </a:rPr>
              <a:t>-verdikjeden</a:t>
            </a:r>
            <a:br>
              <a:rPr lang="nb-NO" sz="1100" b="1" cap="none" dirty="0">
                <a:solidFill>
                  <a:srgbClr val="006165"/>
                </a:solidFill>
                <a:latin typeface="Asap" pitchFamily="2" charset="0"/>
              </a:rPr>
            </a:br>
            <a:r>
              <a:rPr lang="nb-NO" sz="1100" b="1" cap="none" dirty="0">
                <a:solidFill>
                  <a:srgbClr val="006165"/>
                </a:solidFill>
                <a:latin typeface="Asap" pitchFamily="2" charset="0"/>
              </a:rPr>
              <a:t>-</a:t>
            </a:r>
            <a:r>
              <a:rPr lang="nb-NO" sz="1100" i="1" cap="none" dirty="0">
                <a:solidFill>
                  <a:srgbClr val="006165"/>
                </a:solidFill>
                <a:latin typeface="Asap" pitchFamily="2" charset="0"/>
              </a:rPr>
              <a:t>her holder vi til </a:t>
            </a:r>
            <a:r>
              <a:rPr lang="nb-NO" sz="1100" b="1" cap="none" dirty="0">
                <a:solidFill>
                  <a:schemeClr val="bg1"/>
                </a:solidFill>
                <a:latin typeface="Asap" pitchFamily="2" charset="0"/>
              </a:rPr>
              <a:t>VESENTLIGHETS-ANALYSEN</a:t>
            </a:r>
            <a:br>
              <a:rPr lang="nb-NO" sz="1100" b="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rgbClr val="006165"/>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dirty="0">
              <a:solidFill>
                <a:srgbClr val="006165"/>
              </a:solidFill>
              <a:latin typeface="Asap" pitchFamily="2" charset="0"/>
            </a:endParaRPr>
          </a:p>
        </p:txBody>
      </p:sp>
      <p:sp>
        <p:nvSpPr>
          <p:cNvPr id="17" name="Plassholder for innhold 16">
            <a:extLst>
              <a:ext uri="{FF2B5EF4-FFF2-40B4-BE49-F238E27FC236}">
                <a16:creationId xmlns:a16="http://schemas.microsoft.com/office/drawing/2014/main" id="{F0E83CBE-D2DB-0D62-9234-47C5E3673954}"/>
              </a:ext>
            </a:extLst>
          </p:cNvPr>
          <p:cNvSpPr>
            <a:spLocks noGrp="1"/>
          </p:cNvSpPr>
          <p:nvPr>
            <p:ph idx="1"/>
          </p:nvPr>
        </p:nvSpPr>
        <p:spPr>
          <a:xfrm>
            <a:off x="3062762" y="769397"/>
            <a:ext cx="3507399" cy="5055176"/>
          </a:xfrm>
          <a:noFill/>
        </p:spPr>
        <p:txBody>
          <a:bodyPr vert="horz" lIns="91440" tIns="45720" rIns="91440" bIns="45720" rtlCol="0" anchor="t">
            <a:normAutofit fontScale="92500" lnSpcReduction="20000"/>
          </a:bodyPr>
          <a:lstStyle/>
          <a:p>
            <a:pPr marL="0" indent="0">
              <a:buNone/>
            </a:pPr>
            <a:endParaRPr lang="nb-NO" sz="1300" dirty="0"/>
          </a:p>
          <a:p>
            <a:pPr marL="0" indent="0">
              <a:buNone/>
            </a:pPr>
            <a:r>
              <a:rPr lang="nb-NO" sz="1300" dirty="0">
                <a:solidFill>
                  <a:schemeClr val="tx1"/>
                </a:solidFill>
                <a:latin typeface="Asap" pitchFamily="2" charset="0"/>
              </a:rPr>
              <a:t>For kalender året 2022</a:t>
            </a:r>
            <a:r>
              <a:rPr lang="nb-NO" sz="1300" b="0" i="0" u="none" strike="noStrike" dirty="0">
                <a:solidFill>
                  <a:schemeClr val="tx1"/>
                </a:solidFill>
                <a:effectLst/>
                <a:latin typeface="Asap" pitchFamily="2" charset="0"/>
              </a:rPr>
              <a:t> gjennomførte vi en vesentlighetsanalyse Analysen er viktig for å avdekke hvilke  forventninger våre eksterne og  interessenter har til arbeidet vårt, samt identifisere de områdene vi har størst potensiale til å påvirke.</a:t>
            </a:r>
          </a:p>
          <a:p>
            <a:pPr marL="0" indent="0">
              <a:buNone/>
            </a:pPr>
            <a:r>
              <a:rPr lang="nb-NO" sz="1300" b="0" dirty="0">
                <a:solidFill>
                  <a:schemeClr val="tx1"/>
                </a:solidFill>
                <a:effectLst/>
                <a:latin typeface="Asap" pitchFamily="2" charset="0"/>
              </a:rPr>
              <a:t>Funnene fra vesentlighetsanalysen gir grunnlaget for hvor vi legger hovedfokuset i rapporteringen. </a:t>
            </a:r>
            <a:r>
              <a:rPr lang="nb-NO" sz="1300" dirty="0">
                <a:solidFill>
                  <a:schemeClr val="tx1"/>
                </a:solidFill>
                <a:latin typeface="Asap" pitchFamily="2" charset="0"/>
              </a:rPr>
              <a:t>Dette er</a:t>
            </a:r>
            <a:r>
              <a:rPr lang="nb-NO" sz="1300" b="0" dirty="0">
                <a:solidFill>
                  <a:schemeClr val="tx1"/>
                </a:solidFill>
                <a:effectLst/>
                <a:latin typeface="Asap" pitchFamily="2" charset="0"/>
              </a:rPr>
              <a:t> fundamentet for våre fire fokusområder; </a:t>
            </a:r>
          </a:p>
          <a:p>
            <a:pPr marL="0" indent="0">
              <a:buNone/>
            </a:pPr>
            <a:r>
              <a:rPr lang="nb-NO" sz="1300" b="1" dirty="0">
                <a:solidFill>
                  <a:schemeClr val="tx1"/>
                </a:solidFill>
                <a:effectLst/>
                <a:latin typeface="Asap" pitchFamily="2" charset="0"/>
              </a:rPr>
              <a:t>Tjenestene, Naturen, Folkene, Fremtiden</a:t>
            </a:r>
          </a:p>
          <a:p>
            <a:pPr marL="0" indent="0">
              <a:buNone/>
            </a:pPr>
            <a:r>
              <a:rPr lang="nb-NO" sz="1300" b="0" dirty="0">
                <a:solidFill>
                  <a:schemeClr val="tx1"/>
                </a:solidFill>
                <a:effectLst/>
                <a:latin typeface="Asap" pitchFamily="2" charset="0"/>
              </a:rPr>
              <a:t>Vesentlighetsanalysen tar utgangspunkt i</a:t>
            </a:r>
            <a:r>
              <a:rPr lang="nb-NO" sz="1300" dirty="0">
                <a:solidFill>
                  <a:schemeClr val="tx1"/>
                </a:solidFill>
                <a:latin typeface="Asap" pitchFamily="2" charset="0"/>
              </a:rPr>
              <a:t> </a:t>
            </a:r>
            <a:r>
              <a:rPr lang="nb-NO" sz="1300" b="0" dirty="0">
                <a:solidFill>
                  <a:schemeClr val="tx1"/>
                </a:solidFill>
                <a:effectLst/>
                <a:latin typeface="Asap" pitchFamily="2" charset="0"/>
              </a:rPr>
              <a:t> data som ble innhentet gjennom undersøkelser blant </a:t>
            </a:r>
            <a:r>
              <a:rPr lang="nb-NO" sz="1300" dirty="0">
                <a:solidFill>
                  <a:schemeClr val="tx1"/>
                </a:solidFill>
                <a:latin typeface="Asap" pitchFamily="2" charset="0"/>
              </a:rPr>
              <a:t>i</a:t>
            </a:r>
            <a:r>
              <a:rPr lang="nb-NO" sz="1300" b="0" dirty="0">
                <a:solidFill>
                  <a:schemeClr val="tx1"/>
                </a:solidFill>
                <a:effectLst/>
                <a:latin typeface="Asap" pitchFamily="2" charset="0"/>
              </a:rPr>
              <a:t>nteressentgrupper definert gjennom en inn- ledende interessentkartlegging; ansatte, samarbeidspartnere, kunder, samfunn, leverandører, eiere og styret. </a:t>
            </a:r>
          </a:p>
          <a:p>
            <a:pPr marL="0" indent="0">
              <a:buNone/>
            </a:pPr>
            <a:r>
              <a:rPr lang="nb-NO" sz="1300" b="0" dirty="0">
                <a:solidFill>
                  <a:schemeClr val="tx1"/>
                </a:solidFill>
                <a:effectLst/>
                <a:latin typeface="Asap" pitchFamily="2" charset="0"/>
              </a:rPr>
              <a:t>Disse interessegruppene er våre premissgivere</a:t>
            </a:r>
            <a:br>
              <a:rPr lang="nb-NO" sz="1300" b="0" dirty="0">
                <a:effectLst/>
                <a:latin typeface="Asap" pitchFamily="2" charset="0"/>
              </a:rPr>
            </a:br>
            <a:r>
              <a:rPr lang="nb-NO" sz="1300" b="0" dirty="0">
                <a:solidFill>
                  <a:schemeClr val="tx1"/>
                </a:solidFill>
                <a:effectLst/>
                <a:latin typeface="Asap" pitchFamily="2" charset="0"/>
              </a:rPr>
              <a:t>som både påvirker og bli påvirket av vårt arbeid.</a:t>
            </a:r>
            <a:r>
              <a:rPr lang="nb-NO" sz="1300" dirty="0">
                <a:solidFill>
                  <a:schemeClr val="tx1"/>
                </a:solidFill>
                <a:latin typeface="Asap" pitchFamily="2" charset="0"/>
              </a:rPr>
              <a:t> </a:t>
            </a:r>
            <a:endParaRPr lang="nb-NO" sz="1300" dirty="0">
              <a:solidFill>
                <a:schemeClr val="tx1"/>
              </a:solidFill>
              <a:effectLst/>
              <a:latin typeface="Asap" pitchFamily="2" charset="0"/>
            </a:endParaRPr>
          </a:p>
          <a:p>
            <a:pPr marL="0" indent="0">
              <a:buNone/>
            </a:pPr>
            <a:r>
              <a:rPr lang="nb-NO" sz="1300" b="0" dirty="0">
                <a:solidFill>
                  <a:schemeClr val="tx1"/>
                </a:solidFill>
                <a:effectLst/>
                <a:latin typeface="Asap" pitchFamily="2" charset="0"/>
              </a:rPr>
              <a:t>Undersøkelsene ble sendt til interessenter og utvalgte. Samlet sett, fikk vi innsikt fra 8 interessenter. Det ble gjennom undersøkelsene identifiserer </a:t>
            </a:r>
            <a:r>
              <a:rPr lang="nb-NO" sz="1300" dirty="0">
                <a:solidFill>
                  <a:schemeClr val="tx1"/>
                </a:solidFill>
                <a:latin typeface="Asap" pitchFamily="2" charset="0"/>
              </a:rPr>
              <a:t>3</a:t>
            </a:r>
            <a:r>
              <a:rPr lang="nb-NO" sz="1300" b="0" dirty="0">
                <a:solidFill>
                  <a:schemeClr val="tx1"/>
                </a:solidFill>
                <a:effectLst/>
                <a:latin typeface="Asap" pitchFamily="2" charset="0"/>
              </a:rPr>
              <a:t> vesentlige temaer vi må̊ forholde oss til, gruppert i de fire nevnte fokusområdene.</a:t>
            </a:r>
            <a:r>
              <a:rPr lang="nb-NO" sz="1300" dirty="0">
                <a:solidFill>
                  <a:schemeClr val="tx1"/>
                </a:solidFill>
                <a:latin typeface="Asap" pitchFamily="2" charset="0"/>
              </a:rPr>
              <a:t> </a:t>
            </a:r>
          </a:p>
          <a:p>
            <a:pPr marL="0" indent="0">
              <a:buNone/>
            </a:pPr>
            <a:r>
              <a:rPr lang="nb-NO" sz="1300" dirty="0">
                <a:solidFill>
                  <a:schemeClr val="tx1"/>
                </a:solidFill>
                <a:effectLst/>
                <a:latin typeface="Asap" pitchFamily="2" charset="0"/>
              </a:rPr>
              <a:t>Vi gjennomfører vesentlig analyser 2 hvert år. Neste analyse vil bli gjennomført for kalender året 2024</a:t>
            </a:r>
          </a:p>
          <a:p>
            <a:pPr marL="0" indent="0">
              <a:buNone/>
            </a:pPr>
            <a:endParaRPr lang="nb-NO" dirty="0"/>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25" y="61334"/>
            <a:ext cx="1996770" cy="791925"/>
          </a:xfrm>
          <a:prstGeom prst="rect">
            <a:avLst/>
          </a:prstGeom>
          <a:noFill/>
          <a:ln>
            <a:noFill/>
          </a:ln>
        </p:spPr>
      </p:pic>
      <p:sp>
        <p:nvSpPr>
          <p:cNvPr id="13" name="Rectangle 3">
            <a:extLst>
              <a:ext uri="{FF2B5EF4-FFF2-40B4-BE49-F238E27FC236}">
                <a16:creationId xmlns:a16="http://schemas.microsoft.com/office/drawing/2014/main" id="{5629DD15-9DB3-613B-8DB5-5147246F33EC}"/>
              </a:ext>
            </a:extLst>
          </p:cNvPr>
          <p:cNvSpPr>
            <a:spLocks noChangeArrowheads="1"/>
          </p:cNvSpPr>
          <p:nvPr/>
        </p:nvSpPr>
        <p:spPr bwMode="auto">
          <a:xfrm>
            <a:off x="5152769" y="945679"/>
            <a:ext cx="6091880" cy="4727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0" marR="0" lvl="0" indent="-228600" defTabSz="914400" fontAlgn="base">
              <a:lnSpc>
                <a:spcPct val="90000"/>
              </a:lnSpc>
              <a:spcBef>
                <a:spcPts val="1000"/>
              </a:spcBef>
              <a:spcAft>
                <a:spcPts val="600"/>
              </a:spcAft>
              <a:buClr>
                <a:schemeClr val="accent2"/>
              </a:buClr>
              <a:buSzTx/>
              <a:buFont typeface="Arial" panose="020B0604020202020204" pitchFamily="34" charset="0"/>
              <a:buChar char="•"/>
              <a:tabLst/>
            </a:pPr>
            <a:endParaRPr kumimoji="0" lang="en-US" altLang="nb-NO" sz="1100" b="0" i="0" u="none" strike="noStrike" cap="none" normalizeH="0" baseline="0">
              <a:ln>
                <a:noFill/>
              </a:ln>
              <a:solidFill>
                <a:schemeClr val="tx1">
                  <a:lumMod val="85000"/>
                  <a:lumOff val="15000"/>
                </a:schemeClr>
              </a:solidFill>
              <a:effectLst/>
            </a:endParaRPr>
          </a:p>
        </p:txBody>
      </p:sp>
      <p:sp>
        <p:nvSpPr>
          <p:cNvPr id="3" name="TekstSylinder 2">
            <a:extLst>
              <a:ext uri="{FF2B5EF4-FFF2-40B4-BE49-F238E27FC236}">
                <a16:creationId xmlns:a16="http://schemas.microsoft.com/office/drawing/2014/main" id="{B00223E0-961E-501C-0017-7A1AA64AFDC8}"/>
              </a:ext>
            </a:extLst>
          </p:cNvPr>
          <p:cNvSpPr txBox="1"/>
          <p:nvPr/>
        </p:nvSpPr>
        <p:spPr>
          <a:xfrm>
            <a:off x="4186973" y="257404"/>
            <a:ext cx="5745892" cy="461665"/>
          </a:xfrm>
          <a:prstGeom prst="rect">
            <a:avLst/>
          </a:prstGeom>
          <a:noFill/>
        </p:spPr>
        <p:txBody>
          <a:bodyPr wrap="square" rtlCol="0">
            <a:spAutoFit/>
          </a:bodyPr>
          <a:lstStyle/>
          <a:p>
            <a:pPr algn="ctr"/>
            <a:r>
              <a:rPr lang="nb-NO" sz="2400" b="1">
                <a:latin typeface="Asap" pitchFamily="2" charset="0"/>
              </a:rPr>
              <a:t>Vesentlighetsanalysen</a:t>
            </a:r>
          </a:p>
        </p:txBody>
      </p:sp>
      <p:sp>
        <p:nvSpPr>
          <p:cNvPr id="4" name="TekstSylinder 3">
            <a:extLst>
              <a:ext uri="{FF2B5EF4-FFF2-40B4-BE49-F238E27FC236}">
                <a16:creationId xmlns:a16="http://schemas.microsoft.com/office/drawing/2014/main" id="{D22598BB-89BD-E5D1-FD45-3933300230B9}"/>
              </a:ext>
            </a:extLst>
          </p:cNvPr>
          <p:cNvSpPr txBox="1"/>
          <p:nvPr/>
        </p:nvSpPr>
        <p:spPr>
          <a:xfrm>
            <a:off x="7749615" y="5115980"/>
            <a:ext cx="3959868" cy="1383260"/>
          </a:xfrm>
          <a:prstGeom prst="rect">
            <a:avLst/>
          </a:prstGeom>
          <a:noFill/>
        </p:spPr>
        <p:txBody>
          <a:bodyPr wrap="square" rtlCol="0">
            <a:spAutoFit/>
          </a:bodyPr>
          <a:lstStyle/>
          <a:p>
            <a:r>
              <a:rPr lang="nb-NO" sz="1200">
                <a:solidFill>
                  <a:srgbClr val="00B0F0"/>
                </a:solidFill>
                <a:latin typeface="Asap" pitchFamily="2" charset="0"/>
              </a:rPr>
              <a:t>Tjenester (Transport/Aktiviteter) : Kontrakter</a:t>
            </a:r>
            <a:r>
              <a:rPr lang="nb-NO" sz="1200" b="0">
                <a:solidFill>
                  <a:srgbClr val="00B0F0"/>
                </a:solidFill>
                <a:effectLst/>
                <a:latin typeface="Asap" pitchFamily="2" charset="0"/>
              </a:rPr>
              <a:t> </a:t>
            </a:r>
          </a:p>
          <a:p>
            <a:endParaRPr lang="nb-NO" sz="1200">
              <a:latin typeface="Asap" pitchFamily="2" charset="0"/>
            </a:endParaRPr>
          </a:p>
          <a:p>
            <a:r>
              <a:rPr lang="nb-NO" sz="1200" b="1">
                <a:solidFill>
                  <a:srgbClr val="78B044"/>
                </a:solidFill>
                <a:effectLst/>
                <a:latin typeface="Asap" pitchFamily="2" charset="0"/>
              </a:rPr>
              <a:t>Naturen: Avfallshåndtering, kildesortering, resirkulering</a:t>
            </a:r>
          </a:p>
          <a:p>
            <a:endParaRPr lang="nb-NO" sz="1200" b="0">
              <a:effectLst/>
              <a:latin typeface="Asap" pitchFamily="2" charset="0"/>
            </a:endParaRPr>
          </a:p>
          <a:p>
            <a:r>
              <a:rPr lang="nb-NO" sz="1200" b="0">
                <a:solidFill>
                  <a:srgbClr val="FF0000"/>
                </a:solidFill>
                <a:effectLst/>
                <a:latin typeface="Asap" pitchFamily="2" charset="0"/>
              </a:rPr>
              <a:t>Folkene : Arbeidsavtaler.</a:t>
            </a:r>
          </a:p>
          <a:p>
            <a:r>
              <a:rPr lang="nb-NO" sz="1200" b="0">
                <a:effectLst/>
                <a:latin typeface="Asap" pitchFamily="2" charset="0"/>
              </a:rPr>
              <a:t> </a:t>
            </a:r>
          </a:p>
          <a:p>
            <a:r>
              <a:rPr lang="nb-NO" sz="1200" b="0">
                <a:solidFill>
                  <a:srgbClr val="006B6E"/>
                </a:solidFill>
                <a:effectLst/>
                <a:latin typeface="Asap" pitchFamily="2" charset="0"/>
              </a:rPr>
              <a:t>Fremtiden: Bærekraftfokus</a:t>
            </a:r>
            <a:endParaRPr lang="nb-NO" sz="1200">
              <a:solidFill>
                <a:srgbClr val="006B6E"/>
              </a:solidFill>
              <a:effectLst/>
              <a:latin typeface="Asap" pitchFamily="2" charset="0"/>
            </a:endParaRPr>
          </a:p>
        </p:txBody>
      </p:sp>
      <p:pic>
        <p:nvPicPr>
          <p:cNvPr id="10" name="Grafikk 9" descr="Buss med heldekkende fyll">
            <a:extLst>
              <a:ext uri="{FF2B5EF4-FFF2-40B4-BE49-F238E27FC236}">
                <a16:creationId xmlns:a16="http://schemas.microsoft.com/office/drawing/2014/main" id="{F6FC09C3-A4CA-4487-F4C6-2533BE6CADD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216953" y="5143272"/>
            <a:ext cx="216329" cy="216329"/>
          </a:xfrm>
          <a:prstGeom prst="rect">
            <a:avLst/>
          </a:prstGeom>
        </p:spPr>
      </p:pic>
      <p:pic>
        <p:nvPicPr>
          <p:cNvPr id="19" name="Grafikk 18" descr="Fottur med heldekkende fyll">
            <a:extLst>
              <a:ext uri="{FF2B5EF4-FFF2-40B4-BE49-F238E27FC236}">
                <a16:creationId xmlns:a16="http://schemas.microsoft.com/office/drawing/2014/main" id="{B3C113EA-ECCE-404F-9152-05873BC1FCEE}"/>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487712" y="5159616"/>
            <a:ext cx="173402" cy="177425"/>
          </a:xfrm>
          <a:prstGeom prst="rect">
            <a:avLst/>
          </a:prstGeom>
        </p:spPr>
      </p:pic>
      <p:pic>
        <p:nvPicPr>
          <p:cNvPr id="25" name="Grafikk 24" descr="Skogsmotiv med heldekkende fyll">
            <a:extLst>
              <a:ext uri="{FF2B5EF4-FFF2-40B4-BE49-F238E27FC236}">
                <a16:creationId xmlns:a16="http://schemas.microsoft.com/office/drawing/2014/main" id="{99305C81-E4E5-5851-F72E-A08671DB2CE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7348601" y="5435110"/>
            <a:ext cx="273858" cy="273858"/>
          </a:xfrm>
          <a:prstGeom prst="rect">
            <a:avLst/>
          </a:prstGeom>
        </p:spPr>
      </p:pic>
      <p:pic>
        <p:nvPicPr>
          <p:cNvPr id="27" name="Grafikk 26" descr="Hjerte med heldekkende fyll">
            <a:extLst>
              <a:ext uri="{FF2B5EF4-FFF2-40B4-BE49-F238E27FC236}">
                <a16:creationId xmlns:a16="http://schemas.microsoft.com/office/drawing/2014/main" id="{5109BB57-DC0B-4921-B4E4-ACCF7DB48DF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352578" y="5872039"/>
            <a:ext cx="273858" cy="273858"/>
          </a:xfrm>
          <a:prstGeom prst="rect">
            <a:avLst/>
          </a:prstGeom>
        </p:spPr>
      </p:pic>
      <p:pic>
        <p:nvPicPr>
          <p:cNvPr id="29" name="Grafikk 28" descr="Globus: Afrika og Europa med heldekkende fyll">
            <a:extLst>
              <a:ext uri="{FF2B5EF4-FFF2-40B4-BE49-F238E27FC236}">
                <a16:creationId xmlns:a16="http://schemas.microsoft.com/office/drawing/2014/main" id="{694D58D2-C242-48D8-BF1A-AD01E0A5C30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7348601" y="6192805"/>
            <a:ext cx="271940" cy="271940"/>
          </a:xfrm>
          <a:prstGeom prst="rect">
            <a:avLst/>
          </a:prstGeom>
        </p:spPr>
      </p:pic>
      <p:sp>
        <p:nvSpPr>
          <p:cNvPr id="33" name="Pil opp 32">
            <a:extLst>
              <a:ext uri="{FF2B5EF4-FFF2-40B4-BE49-F238E27FC236}">
                <a16:creationId xmlns:a16="http://schemas.microsoft.com/office/drawing/2014/main" id="{5D3D6A10-1867-D503-D719-49B4542421AD}"/>
              </a:ext>
            </a:extLst>
          </p:cNvPr>
          <p:cNvSpPr/>
          <p:nvPr/>
        </p:nvSpPr>
        <p:spPr>
          <a:xfrm>
            <a:off x="6827202" y="801817"/>
            <a:ext cx="484632" cy="3732698"/>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4" name="Pil høyre 33">
            <a:extLst>
              <a:ext uri="{FF2B5EF4-FFF2-40B4-BE49-F238E27FC236}">
                <a16:creationId xmlns:a16="http://schemas.microsoft.com/office/drawing/2014/main" id="{C79EC5C9-BDA1-F548-326C-10A66CA12765}"/>
              </a:ext>
            </a:extLst>
          </p:cNvPr>
          <p:cNvSpPr/>
          <p:nvPr/>
        </p:nvSpPr>
        <p:spPr>
          <a:xfrm>
            <a:off x="7171169" y="4424242"/>
            <a:ext cx="4739502" cy="508270"/>
          </a:xfrm>
          <a:prstGeom prst="rightArrow">
            <a:avLst>
              <a:gd name="adj1" fmla="val 60938"/>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nb-NO" sz="800">
                <a:solidFill>
                  <a:schemeClr val="tx1"/>
                </a:solidFill>
                <a:effectLst/>
                <a:latin typeface="Asap" pitchFamily="2" charset="0"/>
              </a:rPr>
              <a:t>Høy    Best </a:t>
            </a:r>
            <a:r>
              <a:rPr lang="nb-NO" sz="800">
                <a:solidFill>
                  <a:schemeClr val="tx1"/>
                </a:solidFill>
                <a:latin typeface="Asap" pitchFamily="2" charset="0"/>
              </a:rPr>
              <a:t>A</a:t>
            </a:r>
            <a:r>
              <a:rPr lang="nb-NO" sz="800">
                <a:solidFill>
                  <a:schemeClr val="tx1"/>
                </a:solidFill>
                <a:effectLst/>
                <a:latin typeface="Asap" pitchFamily="2" charset="0"/>
              </a:rPr>
              <a:t>rctics MULIGHET FOR PÅVIRKNING AV SAMFUNN, MILJØ OG ØKONOMISKE FORHOLD     Høyere </a:t>
            </a:r>
          </a:p>
        </p:txBody>
      </p:sp>
      <p:sp>
        <p:nvSpPr>
          <p:cNvPr id="35" name="TekstSylinder 34">
            <a:extLst>
              <a:ext uri="{FF2B5EF4-FFF2-40B4-BE49-F238E27FC236}">
                <a16:creationId xmlns:a16="http://schemas.microsoft.com/office/drawing/2014/main" id="{267CA240-D69C-8061-EEB8-A29FB16B3D4F}"/>
              </a:ext>
            </a:extLst>
          </p:cNvPr>
          <p:cNvSpPr txBox="1"/>
          <p:nvPr/>
        </p:nvSpPr>
        <p:spPr>
          <a:xfrm rot="16200000">
            <a:off x="5161316" y="2611089"/>
            <a:ext cx="3773483" cy="215444"/>
          </a:xfrm>
          <a:prstGeom prst="rect">
            <a:avLst/>
          </a:prstGeom>
          <a:noFill/>
        </p:spPr>
        <p:txBody>
          <a:bodyPr wrap="square" rtlCol="0">
            <a:spAutoFit/>
          </a:bodyPr>
          <a:lstStyle/>
          <a:p>
            <a:r>
              <a:rPr lang="nb-NO" sz="800"/>
              <a:t>Høy             Vesentlighet for våre interessenter                                           Høyere</a:t>
            </a:r>
          </a:p>
        </p:txBody>
      </p:sp>
      <p:sp>
        <p:nvSpPr>
          <p:cNvPr id="82" name="Bue 81">
            <a:extLst>
              <a:ext uri="{FF2B5EF4-FFF2-40B4-BE49-F238E27FC236}">
                <a16:creationId xmlns:a16="http://schemas.microsoft.com/office/drawing/2014/main" id="{CFCB8578-D8E4-0CE1-5387-CA3084EB6002}"/>
              </a:ext>
            </a:extLst>
          </p:cNvPr>
          <p:cNvSpPr/>
          <p:nvPr/>
        </p:nvSpPr>
        <p:spPr>
          <a:xfrm>
            <a:off x="5152769" y="2955235"/>
            <a:ext cx="3668935" cy="2957086"/>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5" name="Bue 4">
            <a:extLst>
              <a:ext uri="{FF2B5EF4-FFF2-40B4-BE49-F238E27FC236}">
                <a16:creationId xmlns:a16="http://schemas.microsoft.com/office/drawing/2014/main" id="{5358722D-1F95-BF51-8A32-E3573B1EB340}"/>
              </a:ext>
            </a:extLst>
          </p:cNvPr>
          <p:cNvSpPr/>
          <p:nvPr/>
        </p:nvSpPr>
        <p:spPr>
          <a:xfrm>
            <a:off x="4486747" y="2213112"/>
            <a:ext cx="5386124" cy="4176685"/>
          </a:xfrm>
          <a:prstGeom prst="arc">
            <a:avLst>
              <a:gd name="adj1" fmla="val 16200000"/>
              <a:gd name="adj2" fmla="val 50256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7" name="Bue 6">
            <a:extLst>
              <a:ext uri="{FF2B5EF4-FFF2-40B4-BE49-F238E27FC236}">
                <a16:creationId xmlns:a16="http://schemas.microsoft.com/office/drawing/2014/main" id="{5FB0F27F-CC92-B35B-3631-472E32AADC1C}"/>
              </a:ext>
            </a:extLst>
          </p:cNvPr>
          <p:cNvSpPr/>
          <p:nvPr/>
        </p:nvSpPr>
        <p:spPr>
          <a:xfrm>
            <a:off x="3489857" y="1526417"/>
            <a:ext cx="7278268" cy="4781864"/>
          </a:xfrm>
          <a:prstGeom prst="arc">
            <a:avLst>
              <a:gd name="adj1" fmla="val 16295257"/>
              <a:gd name="adj2" fmla="val 50842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
        <p:nvSpPr>
          <p:cNvPr id="8" name="TekstSylinder 7">
            <a:extLst>
              <a:ext uri="{FF2B5EF4-FFF2-40B4-BE49-F238E27FC236}">
                <a16:creationId xmlns:a16="http://schemas.microsoft.com/office/drawing/2014/main" id="{AB13DA01-AE26-CFED-A776-89D68E062993}"/>
              </a:ext>
            </a:extLst>
          </p:cNvPr>
          <p:cNvSpPr txBox="1"/>
          <p:nvPr/>
        </p:nvSpPr>
        <p:spPr>
          <a:xfrm>
            <a:off x="7590969" y="3685022"/>
            <a:ext cx="1399742" cy="338554"/>
          </a:xfrm>
          <a:prstGeom prst="rect">
            <a:avLst/>
          </a:prstGeom>
          <a:noFill/>
        </p:spPr>
        <p:txBody>
          <a:bodyPr wrap="none" rtlCol="0">
            <a:spAutoFit/>
          </a:bodyPr>
          <a:lstStyle/>
          <a:p>
            <a:r>
              <a:rPr lang="nb-NO" sz="800">
                <a:solidFill>
                  <a:srgbClr val="FF0000"/>
                </a:solidFill>
              </a:rPr>
              <a:t>Konkurransedyktig adferd</a:t>
            </a:r>
          </a:p>
          <a:p>
            <a:r>
              <a:rPr lang="nb-NO" sz="800">
                <a:solidFill>
                  <a:srgbClr val="FF0000"/>
                </a:solidFill>
              </a:rPr>
              <a:t>Datasikkerhet og personvern</a:t>
            </a:r>
          </a:p>
        </p:txBody>
      </p:sp>
      <p:sp>
        <p:nvSpPr>
          <p:cNvPr id="9" name="TekstSylinder 8">
            <a:extLst>
              <a:ext uri="{FF2B5EF4-FFF2-40B4-BE49-F238E27FC236}">
                <a16:creationId xmlns:a16="http://schemas.microsoft.com/office/drawing/2014/main" id="{C7A46E16-44CB-1FEB-F155-41514BFCAF5C}"/>
              </a:ext>
            </a:extLst>
          </p:cNvPr>
          <p:cNvSpPr txBox="1"/>
          <p:nvPr/>
        </p:nvSpPr>
        <p:spPr>
          <a:xfrm>
            <a:off x="7269371" y="4255937"/>
            <a:ext cx="1425390" cy="215444"/>
          </a:xfrm>
          <a:prstGeom prst="rect">
            <a:avLst/>
          </a:prstGeom>
          <a:noFill/>
        </p:spPr>
        <p:txBody>
          <a:bodyPr wrap="none" rtlCol="0">
            <a:spAutoFit/>
          </a:bodyPr>
          <a:lstStyle/>
          <a:p>
            <a:r>
              <a:rPr lang="nb-NO" sz="800">
                <a:solidFill>
                  <a:schemeClr val="bg1">
                    <a:lumMod val="50000"/>
                  </a:schemeClr>
                </a:solidFill>
              </a:rPr>
              <a:t>Ikke relevant for rapportering</a:t>
            </a:r>
          </a:p>
        </p:txBody>
      </p:sp>
      <p:sp>
        <p:nvSpPr>
          <p:cNvPr id="12" name="TekstSylinder 11">
            <a:extLst>
              <a:ext uri="{FF2B5EF4-FFF2-40B4-BE49-F238E27FC236}">
                <a16:creationId xmlns:a16="http://schemas.microsoft.com/office/drawing/2014/main" id="{9623A291-9CF6-38C6-6B03-68E6750B74F9}"/>
              </a:ext>
            </a:extLst>
          </p:cNvPr>
          <p:cNvSpPr txBox="1"/>
          <p:nvPr/>
        </p:nvSpPr>
        <p:spPr>
          <a:xfrm>
            <a:off x="8959020" y="4170813"/>
            <a:ext cx="770529" cy="338554"/>
          </a:xfrm>
          <a:prstGeom prst="rect">
            <a:avLst/>
          </a:prstGeom>
          <a:noFill/>
        </p:spPr>
        <p:txBody>
          <a:bodyPr wrap="square" rtlCol="0">
            <a:spAutoFit/>
          </a:bodyPr>
          <a:lstStyle/>
          <a:p>
            <a:r>
              <a:rPr lang="nb-NO" sz="800">
                <a:solidFill>
                  <a:schemeClr val="bg1">
                    <a:lumMod val="50000"/>
                  </a:schemeClr>
                </a:solidFill>
              </a:rPr>
              <a:t>Relevant for rapportering</a:t>
            </a:r>
          </a:p>
        </p:txBody>
      </p:sp>
      <p:sp>
        <p:nvSpPr>
          <p:cNvPr id="14" name="TekstSylinder 13">
            <a:extLst>
              <a:ext uri="{FF2B5EF4-FFF2-40B4-BE49-F238E27FC236}">
                <a16:creationId xmlns:a16="http://schemas.microsoft.com/office/drawing/2014/main" id="{D58C6596-CFF9-AE0A-D20E-EE3C31DAE0C7}"/>
              </a:ext>
            </a:extLst>
          </p:cNvPr>
          <p:cNvSpPr txBox="1"/>
          <p:nvPr/>
        </p:nvSpPr>
        <p:spPr>
          <a:xfrm>
            <a:off x="9838251" y="4177442"/>
            <a:ext cx="770529" cy="338554"/>
          </a:xfrm>
          <a:prstGeom prst="rect">
            <a:avLst/>
          </a:prstGeom>
          <a:noFill/>
        </p:spPr>
        <p:txBody>
          <a:bodyPr wrap="square" rtlCol="0">
            <a:spAutoFit/>
          </a:bodyPr>
          <a:lstStyle/>
          <a:p>
            <a:r>
              <a:rPr lang="nb-NO" sz="800">
                <a:solidFill>
                  <a:schemeClr val="bg1">
                    <a:lumMod val="50000"/>
                  </a:schemeClr>
                </a:solidFill>
              </a:rPr>
              <a:t>Fokus for  rapportering</a:t>
            </a:r>
          </a:p>
        </p:txBody>
      </p:sp>
      <p:sp>
        <p:nvSpPr>
          <p:cNvPr id="15" name="TekstSylinder 14">
            <a:extLst>
              <a:ext uri="{FF2B5EF4-FFF2-40B4-BE49-F238E27FC236}">
                <a16:creationId xmlns:a16="http://schemas.microsoft.com/office/drawing/2014/main" id="{EBD44911-9E4B-EF87-5BB6-3BF525489E7F}"/>
              </a:ext>
            </a:extLst>
          </p:cNvPr>
          <p:cNvSpPr txBox="1"/>
          <p:nvPr/>
        </p:nvSpPr>
        <p:spPr>
          <a:xfrm>
            <a:off x="10768125" y="4177442"/>
            <a:ext cx="1009186" cy="338554"/>
          </a:xfrm>
          <a:prstGeom prst="rect">
            <a:avLst/>
          </a:prstGeom>
          <a:noFill/>
        </p:spPr>
        <p:txBody>
          <a:bodyPr wrap="square" rtlCol="0">
            <a:spAutoFit/>
          </a:bodyPr>
          <a:lstStyle/>
          <a:p>
            <a:r>
              <a:rPr lang="nb-NO" sz="800">
                <a:solidFill>
                  <a:schemeClr val="bg1">
                    <a:lumMod val="50000"/>
                  </a:schemeClr>
                </a:solidFill>
              </a:rPr>
              <a:t>Hovedfokus for rapportering</a:t>
            </a:r>
          </a:p>
        </p:txBody>
      </p:sp>
      <p:sp>
        <p:nvSpPr>
          <p:cNvPr id="22" name="TekstSylinder 21">
            <a:extLst>
              <a:ext uri="{FF2B5EF4-FFF2-40B4-BE49-F238E27FC236}">
                <a16:creationId xmlns:a16="http://schemas.microsoft.com/office/drawing/2014/main" id="{F49BB6C5-A5F6-36D2-A796-F65F2D6CDF25}"/>
              </a:ext>
            </a:extLst>
          </p:cNvPr>
          <p:cNvSpPr txBox="1"/>
          <p:nvPr/>
        </p:nvSpPr>
        <p:spPr>
          <a:xfrm>
            <a:off x="10958066" y="1231787"/>
            <a:ext cx="999902" cy="707886"/>
          </a:xfrm>
          <a:prstGeom prst="rect">
            <a:avLst/>
          </a:prstGeom>
          <a:noFill/>
        </p:spPr>
        <p:txBody>
          <a:bodyPr wrap="square" rtlCol="0">
            <a:spAutoFit/>
          </a:bodyPr>
          <a:lstStyle/>
          <a:p>
            <a:r>
              <a:rPr lang="nb-NO" sz="800">
                <a:solidFill>
                  <a:srgbClr val="00B0F0"/>
                </a:solidFill>
              </a:rPr>
              <a:t>Påvirkning og samarbeid med leverandører og partnere (krav og kontrakter)</a:t>
            </a:r>
          </a:p>
        </p:txBody>
      </p:sp>
      <p:sp>
        <p:nvSpPr>
          <p:cNvPr id="23" name="TekstSylinder 22">
            <a:extLst>
              <a:ext uri="{FF2B5EF4-FFF2-40B4-BE49-F238E27FC236}">
                <a16:creationId xmlns:a16="http://schemas.microsoft.com/office/drawing/2014/main" id="{B71E2744-F45E-AE5D-6064-4901C24C60FA}"/>
              </a:ext>
            </a:extLst>
          </p:cNvPr>
          <p:cNvSpPr txBox="1"/>
          <p:nvPr/>
        </p:nvSpPr>
        <p:spPr>
          <a:xfrm>
            <a:off x="11015445" y="2893305"/>
            <a:ext cx="1077036" cy="338554"/>
          </a:xfrm>
          <a:prstGeom prst="rect">
            <a:avLst/>
          </a:prstGeom>
          <a:noFill/>
        </p:spPr>
        <p:txBody>
          <a:bodyPr wrap="square" rtlCol="0">
            <a:spAutoFit/>
          </a:bodyPr>
          <a:lstStyle/>
          <a:p>
            <a:r>
              <a:rPr lang="nb-NO" sz="800">
                <a:solidFill>
                  <a:srgbClr val="006165"/>
                </a:solidFill>
                <a:cs typeface="Arial" panose="020B0604020202020204" pitchFamily="34" charset="0"/>
              </a:rPr>
              <a:t>Klima utslipp fra egen virksomhet</a:t>
            </a:r>
          </a:p>
        </p:txBody>
      </p:sp>
      <p:pic>
        <p:nvPicPr>
          <p:cNvPr id="24" name="Grafikk 23" descr="Globus: Afrika og Europa med heldekkende fyll">
            <a:extLst>
              <a:ext uri="{FF2B5EF4-FFF2-40B4-BE49-F238E27FC236}">
                <a16:creationId xmlns:a16="http://schemas.microsoft.com/office/drawing/2014/main" id="{599978FC-6B3C-9F8A-330C-D08D4DA0E840}"/>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0858726" y="2910959"/>
            <a:ext cx="229388" cy="229388"/>
          </a:xfrm>
          <a:prstGeom prst="rect">
            <a:avLst/>
          </a:prstGeom>
        </p:spPr>
      </p:pic>
      <p:pic>
        <p:nvPicPr>
          <p:cNvPr id="26" name="Grafikk 25" descr="Skogsmotiv med heldekkende fyll">
            <a:extLst>
              <a:ext uri="{FF2B5EF4-FFF2-40B4-BE49-F238E27FC236}">
                <a16:creationId xmlns:a16="http://schemas.microsoft.com/office/drawing/2014/main" id="{806505D2-C429-6864-0F13-A7DC8E60030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00919" y="1795397"/>
            <a:ext cx="231946" cy="231946"/>
          </a:xfrm>
          <a:prstGeom prst="rect">
            <a:avLst/>
          </a:prstGeom>
        </p:spPr>
      </p:pic>
      <p:sp>
        <p:nvSpPr>
          <p:cNvPr id="28" name="TekstSylinder 27">
            <a:extLst>
              <a:ext uri="{FF2B5EF4-FFF2-40B4-BE49-F238E27FC236}">
                <a16:creationId xmlns:a16="http://schemas.microsoft.com/office/drawing/2014/main" id="{3C72C101-3E38-66CF-2FD8-78BED8C5393C}"/>
              </a:ext>
            </a:extLst>
          </p:cNvPr>
          <p:cNvSpPr txBox="1"/>
          <p:nvPr/>
        </p:nvSpPr>
        <p:spPr>
          <a:xfrm>
            <a:off x="9539988" y="1573034"/>
            <a:ext cx="1079142" cy="215444"/>
          </a:xfrm>
          <a:prstGeom prst="rect">
            <a:avLst/>
          </a:prstGeom>
          <a:noFill/>
        </p:spPr>
        <p:txBody>
          <a:bodyPr wrap="none" rtlCol="0">
            <a:spAutoFit/>
          </a:bodyPr>
          <a:lstStyle/>
          <a:p>
            <a:r>
              <a:rPr lang="nb-NO" sz="800">
                <a:solidFill>
                  <a:srgbClr val="78B044"/>
                </a:solidFill>
              </a:rPr>
              <a:t>Påvirkning på naturen</a:t>
            </a:r>
          </a:p>
        </p:txBody>
      </p:sp>
      <p:pic>
        <p:nvPicPr>
          <p:cNvPr id="30" name="Grafikk 29" descr="Buss med heldekkende fyll">
            <a:extLst>
              <a:ext uri="{FF2B5EF4-FFF2-40B4-BE49-F238E27FC236}">
                <a16:creationId xmlns:a16="http://schemas.microsoft.com/office/drawing/2014/main" id="{9DEC178C-B206-6A38-4B10-009D4DC1C53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83127" y="2587474"/>
            <a:ext cx="216329" cy="216329"/>
          </a:xfrm>
          <a:prstGeom prst="rect">
            <a:avLst/>
          </a:prstGeom>
        </p:spPr>
      </p:pic>
      <p:pic>
        <p:nvPicPr>
          <p:cNvPr id="31" name="Grafikk 30" descr="Fottur med heldekkende fyll">
            <a:extLst>
              <a:ext uri="{FF2B5EF4-FFF2-40B4-BE49-F238E27FC236}">
                <a16:creationId xmlns:a16="http://schemas.microsoft.com/office/drawing/2014/main" id="{DEEEC2E4-48DF-9441-AB81-7999019BE06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878102" y="2198628"/>
            <a:ext cx="216329" cy="221347"/>
          </a:xfrm>
          <a:prstGeom prst="rect">
            <a:avLst/>
          </a:prstGeom>
        </p:spPr>
      </p:pic>
      <p:sp>
        <p:nvSpPr>
          <p:cNvPr id="32" name="TekstSylinder 31">
            <a:extLst>
              <a:ext uri="{FF2B5EF4-FFF2-40B4-BE49-F238E27FC236}">
                <a16:creationId xmlns:a16="http://schemas.microsoft.com/office/drawing/2014/main" id="{B0AF4CD5-A7EB-3E83-E384-4C1278324F0F}"/>
              </a:ext>
            </a:extLst>
          </p:cNvPr>
          <p:cNvSpPr txBox="1"/>
          <p:nvPr/>
        </p:nvSpPr>
        <p:spPr>
          <a:xfrm>
            <a:off x="11023175" y="2600966"/>
            <a:ext cx="1099981" cy="215444"/>
          </a:xfrm>
          <a:prstGeom prst="rect">
            <a:avLst/>
          </a:prstGeom>
          <a:noFill/>
        </p:spPr>
        <p:txBody>
          <a:bodyPr wrap="none" rtlCol="0">
            <a:spAutoFit/>
          </a:bodyPr>
          <a:lstStyle/>
          <a:p>
            <a:r>
              <a:rPr lang="nb-NO" sz="800">
                <a:solidFill>
                  <a:srgbClr val="00B0F0"/>
                </a:solidFill>
              </a:rPr>
              <a:t>Bruk av sertifiseringer</a:t>
            </a:r>
          </a:p>
        </p:txBody>
      </p:sp>
      <p:sp>
        <p:nvSpPr>
          <p:cNvPr id="36" name="TekstSylinder 35">
            <a:extLst>
              <a:ext uri="{FF2B5EF4-FFF2-40B4-BE49-F238E27FC236}">
                <a16:creationId xmlns:a16="http://schemas.microsoft.com/office/drawing/2014/main" id="{1D72724E-168C-6589-403A-E674A72DAEC6}"/>
              </a:ext>
            </a:extLst>
          </p:cNvPr>
          <p:cNvSpPr txBox="1"/>
          <p:nvPr/>
        </p:nvSpPr>
        <p:spPr>
          <a:xfrm>
            <a:off x="9006731" y="2213810"/>
            <a:ext cx="1195527" cy="215444"/>
          </a:xfrm>
          <a:prstGeom prst="rect">
            <a:avLst/>
          </a:prstGeom>
          <a:noFill/>
        </p:spPr>
        <p:txBody>
          <a:bodyPr wrap="square" rtlCol="0">
            <a:spAutoFit/>
          </a:bodyPr>
          <a:lstStyle/>
          <a:p>
            <a:r>
              <a:rPr lang="nb-NO" sz="800">
                <a:solidFill>
                  <a:srgbClr val="00B0F0"/>
                </a:solidFill>
              </a:rPr>
              <a:t>Markedskommunikasjon</a:t>
            </a:r>
          </a:p>
        </p:txBody>
      </p:sp>
      <p:pic>
        <p:nvPicPr>
          <p:cNvPr id="37" name="Grafikk 36" descr="Globus: Afrika og Europa med heldekkende fyll">
            <a:extLst>
              <a:ext uri="{FF2B5EF4-FFF2-40B4-BE49-F238E27FC236}">
                <a16:creationId xmlns:a16="http://schemas.microsoft.com/office/drawing/2014/main" id="{FA39587B-5D39-740C-736A-A989775906E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8463870" y="1880708"/>
            <a:ext cx="271940" cy="271940"/>
          </a:xfrm>
          <a:prstGeom prst="rect">
            <a:avLst/>
          </a:prstGeom>
        </p:spPr>
      </p:pic>
      <p:pic>
        <p:nvPicPr>
          <p:cNvPr id="38" name="Grafikk 37" descr="Globus: Afrika og Europa med heldekkende fyll">
            <a:extLst>
              <a:ext uri="{FF2B5EF4-FFF2-40B4-BE49-F238E27FC236}">
                <a16:creationId xmlns:a16="http://schemas.microsoft.com/office/drawing/2014/main" id="{C1A684D5-6180-29AB-9666-653947519D24}"/>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003924" y="944066"/>
            <a:ext cx="271940" cy="271940"/>
          </a:xfrm>
          <a:prstGeom prst="rect">
            <a:avLst/>
          </a:prstGeom>
        </p:spPr>
      </p:pic>
      <p:pic>
        <p:nvPicPr>
          <p:cNvPr id="39" name="Grafikk 38" descr="Globus: Afrika og Europa med heldekkende fyll">
            <a:extLst>
              <a:ext uri="{FF2B5EF4-FFF2-40B4-BE49-F238E27FC236}">
                <a16:creationId xmlns:a16="http://schemas.microsoft.com/office/drawing/2014/main" id="{5E2F0F3D-B5F2-7B3E-6EC2-0BC975894788}"/>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903754" y="3476828"/>
            <a:ext cx="271940" cy="271940"/>
          </a:xfrm>
          <a:prstGeom prst="rect">
            <a:avLst/>
          </a:prstGeom>
        </p:spPr>
      </p:pic>
      <p:pic>
        <p:nvPicPr>
          <p:cNvPr id="40" name="Grafikk 39" descr="Hjerte med heldekkende fyll">
            <a:extLst>
              <a:ext uri="{FF2B5EF4-FFF2-40B4-BE49-F238E27FC236}">
                <a16:creationId xmlns:a16="http://schemas.microsoft.com/office/drawing/2014/main" id="{D9F2061A-3314-25DF-7A7B-1CEDEB2C0D8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225374" y="2075014"/>
            <a:ext cx="273858" cy="273858"/>
          </a:xfrm>
          <a:prstGeom prst="rect">
            <a:avLst/>
          </a:prstGeom>
        </p:spPr>
      </p:pic>
      <p:pic>
        <p:nvPicPr>
          <p:cNvPr id="41" name="Grafikk 40" descr="Hjerte med heldekkende fyll">
            <a:extLst>
              <a:ext uri="{FF2B5EF4-FFF2-40B4-BE49-F238E27FC236}">
                <a16:creationId xmlns:a16="http://schemas.microsoft.com/office/drawing/2014/main" id="{9EDF0584-1A72-942D-5999-54272FF54CDE}"/>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750457" y="2270824"/>
            <a:ext cx="273858" cy="273858"/>
          </a:xfrm>
          <a:prstGeom prst="rect">
            <a:avLst/>
          </a:prstGeom>
        </p:spPr>
      </p:pic>
      <p:pic>
        <p:nvPicPr>
          <p:cNvPr id="42" name="Grafikk 41" descr="Hjerte med heldekkende fyll">
            <a:extLst>
              <a:ext uri="{FF2B5EF4-FFF2-40B4-BE49-F238E27FC236}">
                <a16:creationId xmlns:a16="http://schemas.microsoft.com/office/drawing/2014/main" id="{00E4C00E-F0C8-5453-036A-98D96961BE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316675" y="3728970"/>
            <a:ext cx="273858" cy="273858"/>
          </a:xfrm>
          <a:prstGeom prst="rect">
            <a:avLst/>
          </a:prstGeom>
        </p:spPr>
      </p:pic>
      <p:pic>
        <p:nvPicPr>
          <p:cNvPr id="43" name="Grafikk 42" descr="Hjerte med heldekkende fyll">
            <a:extLst>
              <a:ext uri="{FF2B5EF4-FFF2-40B4-BE49-F238E27FC236}">
                <a16:creationId xmlns:a16="http://schemas.microsoft.com/office/drawing/2014/main" id="{89D8BE9B-3FD9-4C8E-6F7B-5EF4FA6D076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50703" y="2810688"/>
            <a:ext cx="273858" cy="273858"/>
          </a:xfrm>
          <a:prstGeom prst="rect">
            <a:avLst/>
          </a:prstGeom>
        </p:spPr>
      </p:pic>
      <p:pic>
        <p:nvPicPr>
          <p:cNvPr id="44" name="Grafikk 43" descr="Hjerte med heldekkende fyll">
            <a:extLst>
              <a:ext uri="{FF2B5EF4-FFF2-40B4-BE49-F238E27FC236}">
                <a16:creationId xmlns:a16="http://schemas.microsoft.com/office/drawing/2014/main" id="{EA64E4AF-3213-BB12-0F4A-A73A6012988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023192" y="2477004"/>
            <a:ext cx="273858" cy="273858"/>
          </a:xfrm>
          <a:prstGeom prst="rect">
            <a:avLst/>
          </a:prstGeom>
        </p:spPr>
      </p:pic>
      <p:sp>
        <p:nvSpPr>
          <p:cNvPr id="45" name="TekstSylinder 44">
            <a:extLst>
              <a:ext uri="{FF2B5EF4-FFF2-40B4-BE49-F238E27FC236}">
                <a16:creationId xmlns:a16="http://schemas.microsoft.com/office/drawing/2014/main" id="{2E07EBBD-232A-9E1F-047C-0D5126D830C1}"/>
              </a:ext>
            </a:extLst>
          </p:cNvPr>
          <p:cNvSpPr txBox="1"/>
          <p:nvPr/>
        </p:nvSpPr>
        <p:spPr>
          <a:xfrm>
            <a:off x="11024480" y="2310203"/>
            <a:ext cx="713657" cy="215444"/>
          </a:xfrm>
          <a:prstGeom prst="rect">
            <a:avLst/>
          </a:prstGeom>
          <a:noFill/>
        </p:spPr>
        <p:txBody>
          <a:bodyPr wrap="none" rtlCol="0">
            <a:spAutoFit/>
          </a:bodyPr>
          <a:lstStyle/>
          <a:p>
            <a:r>
              <a:rPr lang="nb-NO" sz="800">
                <a:solidFill>
                  <a:srgbClr val="FF0000"/>
                </a:solidFill>
              </a:rPr>
              <a:t>Risikostyring</a:t>
            </a:r>
          </a:p>
        </p:txBody>
      </p:sp>
      <p:sp>
        <p:nvSpPr>
          <p:cNvPr id="46" name="TekstSylinder 45">
            <a:extLst>
              <a:ext uri="{FF2B5EF4-FFF2-40B4-BE49-F238E27FC236}">
                <a16:creationId xmlns:a16="http://schemas.microsoft.com/office/drawing/2014/main" id="{6EC737B5-D86B-EE62-ECE1-0FA256782745}"/>
              </a:ext>
            </a:extLst>
          </p:cNvPr>
          <p:cNvSpPr txBox="1"/>
          <p:nvPr/>
        </p:nvSpPr>
        <p:spPr>
          <a:xfrm>
            <a:off x="10446352" y="2058456"/>
            <a:ext cx="1627369" cy="215444"/>
          </a:xfrm>
          <a:prstGeom prst="rect">
            <a:avLst/>
          </a:prstGeom>
          <a:noFill/>
        </p:spPr>
        <p:txBody>
          <a:bodyPr wrap="none" rtlCol="0">
            <a:spAutoFit/>
          </a:bodyPr>
          <a:lstStyle/>
          <a:p>
            <a:r>
              <a:rPr lang="nb-NO" sz="800">
                <a:solidFill>
                  <a:srgbClr val="FF0000"/>
                </a:solidFill>
              </a:rPr>
              <a:t>Mangfold, likestilling og inkludering</a:t>
            </a:r>
          </a:p>
        </p:txBody>
      </p:sp>
      <p:sp>
        <p:nvSpPr>
          <p:cNvPr id="47" name="TekstSylinder 46">
            <a:extLst>
              <a:ext uri="{FF2B5EF4-FFF2-40B4-BE49-F238E27FC236}">
                <a16:creationId xmlns:a16="http://schemas.microsoft.com/office/drawing/2014/main" id="{0952E01E-83AB-FA2A-5DA4-549FD0B1222E}"/>
              </a:ext>
            </a:extLst>
          </p:cNvPr>
          <p:cNvSpPr txBox="1"/>
          <p:nvPr/>
        </p:nvSpPr>
        <p:spPr>
          <a:xfrm>
            <a:off x="9249255" y="2813895"/>
            <a:ext cx="1420582" cy="215444"/>
          </a:xfrm>
          <a:prstGeom prst="rect">
            <a:avLst/>
          </a:prstGeom>
          <a:noFill/>
        </p:spPr>
        <p:txBody>
          <a:bodyPr wrap="none" rtlCol="0">
            <a:spAutoFit/>
          </a:bodyPr>
          <a:lstStyle/>
          <a:p>
            <a:r>
              <a:rPr lang="nb-NO" sz="800">
                <a:solidFill>
                  <a:srgbClr val="FF0000"/>
                </a:solidFill>
              </a:rPr>
              <a:t>HMS og ansattes engasjement</a:t>
            </a:r>
          </a:p>
        </p:txBody>
      </p:sp>
      <p:sp>
        <p:nvSpPr>
          <p:cNvPr id="48" name="TekstSylinder 47">
            <a:extLst>
              <a:ext uri="{FF2B5EF4-FFF2-40B4-BE49-F238E27FC236}">
                <a16:creationId xmlns:a16="http://schemas.microsoft.com/office/drawing/2014/main" id="{A59C5D42-FFC0-E5AC-F471-B206838DBD69}"/>
              </a:ext>
            </a:extLst>
          </p:cNvPr>
          <p:cNvSpPr txBox="1"/>
          <p:nvPr/>
        </p:nvSpPr>
        <p:spPr>
          <a:xfrm>
            <a:off x="7885240" y="918047"/>
            <a:ext cx="1281379" cy="707886"/>
          </a:xfrm>
          <a:prstGeom prst="rect">
            <a:avLst/>
          </a:prstGeom>
          <a:noFill/>
        </p:spPr>
        <p:txBody>
          <a:bodyPr wrap="square" rtlCol="0">
            <a:spAutoFit/>
          </a:bodyPr>
          <a:lstStyle/>
          <a:p>
            <a:r>
              <a:rPr lang="nb-NO" sz="800">
                <a:solidFill>
                  <a:srgbClr val="FF0000"/>
                </a:solidFill>
              </a:rPr>
              <a:t>Etterlevelse av lover og stander. Etterfølge de retningslinjer som er bestemt i bedriften.</a:t>
            </a:r>
          </a:p>
          <a:p>
            <a:endParaRPr lang="nb-NO" sz="800"/>
          </a:p>
        </p:txBody>
      </p:sp>
      <p:sp>
        <p:nvSpPr>
          <p:cNvPr id="49" name="TekstSylinder 48">
            <a:extLst>
              <a:ext uri="{FF2B5EF4-FFF2-40B4-BE49-F238E27FC236}">
                <a16:creationId xmlns:a16="http://schemas.microsoft.com/office/drawing/2014/main" id="{600FF620-4C9C-30BB-3977-CA2C86D33FD5}"/>
              </a:ext>
            </a:extLst>
          </p:cNvPr>
          <p:cNvSpPr txBox="1"/>
          <p:nvPr/>
        </p:nvSpPr>
        <p:spPr>
          <a:xfrm>
            <a:off x="8237086" y="2444502"/>
            <a:ext cx="1153837" cy="338554"/>
          </a:xfrm>
          <a:prstGeom prst="rect">
            <a:avLst/>
          </a:prstGeom>
          <a:noFill/>
        </p:spPr>
        <p:txBody>
          <a:bodyPr wrap="square" rtlCol="0">
            <a:spAutoFit/>
          </a:bodyPr>
          <a:lstStyle/>
          <a:p>
            <a:r>
              <a:rPr lang="nb-NO" sz="800">
                <a:solidFill>
                  <a:srgbClr val="FF0000"/>
                </a:solidFill>
              </a:rPr>
              <a:t>Lokalt samfunnsansvar og engasjement</a:t>
            </a:r>
          </a:p>
        </p:txBody>
      </p:sp>
      <p:sp>
        <p:nvSpPr>
          <p:cNvPr id="50" name="TekstSylinder 49">
            <a:extLst>
              <a:ext uri="{FF2B5EF4-FFF2-40B4-BE49-F238E27FC236}">
                <a16:creationId xmlns:a16="http://schemas.microsoft.com/office/drawing/2014/main" id="{D7E0C96B-435E-4153-F6F1-D9D336E898F5}"/>
              </a:ext>
            </a:extLst>
          </p:cNvPr>
          <p:cNvSpPr txBox="1"/>
          <p:nvPr/>
        </p:nvSpPr>
        <p:spPr>
          <a:xfrm>
            <a:off x="8688558" y="1922720"/>
            <a:ext cx="1063112" cy="215444"/>
          </a:xfrm>
          <a:prstGeom prst="rect">
            <a:avLst/>
          </a:prstGeom>
          <a:noFill/>
        </p:spPr>
        <p:txBody>
          <a:bodyPr wrap="none" rtlCol="0">
            <a:spAutoFit/>
          </a:bodyPr>
          <a:lstStyle/>
          <a:p>
            <a:r>
              <a:rPr lang="nb-NO" sz="800">
                <a:solidFill>
                  <a:srgbClr val="006165"/>
                </a:solidFill>
              </a:rPr>
              <a:t>God forretningsskikk</a:t>
            </a:r>
          </a:p>
        </p:txBody>
      </p:sp>
      <p:sp>
        <p:nvSpPr>
          <p:cNvPr id="51" name="TekstSylinder 50">
            <a:extLst>
              <a:ext uri="{FF2B5EF4-FFF2-40B4-BE49-F238E27FC236}">
                <a16:creationId xmlns:a16="http://schemas.microsoft.com/office/drawing/2014/main" id="{0BDE55FF-9ABA-624D-11BE-AA61AAF8DFCB}"/>
              </a:ext>
            </a:extLst>
          </p:cNvPr>
          <p:cNvSpPr txBox="1"/>
          <p:nvPr/>
        </p:nvSpPr>
        <p:spPr>
          <a:xfrm>
            <a:off x="9240765" y="905125"/>
            <a:ext cx="1661032" cy="338554"/>
          </a:xfrm>
          <a:prstGeom prst="rect">
            <a:avLst/>
          </a:prstGeom>
          <a:noFill/>
        </p:spPr>
        <p:txBody>
          <a:bodyPr wrap="none" rtlCol="0">
            <a:spAutoFit/>
          </a:bodyPr>
          <a:lstStyle/>
          <a:p>
            <a:r>
              <a:rPr lang="nb-NO" sz="800">
                <a:solidFill>
                  <a:srgbClr val="006B6E"/>
                </a:solidFill>
              </a:rPr>
              <a:t>Usikre arbeidsforhold leverandører</a:t>
            </a:r>
          </a:p>
          <a:p>
            <a:r>
              <a:rPr lang="nb-NO" sz="800">
                <a:solidFill>
                  <a:srgbClr val="006B6E"/>
                </a:solidFill>
              </a:rPr>
              <a:t>Leverandør krav og oppfølging</a:t>
            </a:r>
          </a:p>
        </p:txBody>
      </p:sp>
      <p:sp>
        <p:nvSpPr>
          <p:cNvPr id="52" name="TekstSylinder 51">
            <a:extLst>
              <a:ext uri="{FF2B5EF4-FFF2-40B4-BE49-F238E27FC236}">
                <a16:creationId xmlns:a16="http://schemas.microsoft.com/office/drawing/2014/main" id="{B2ECBA3F-F973-6391-EE97-D4CB8345B293}"/>
              </a:ext>
            </a:extLst>
          </p:cNvPr>
          <p:cNvSpPr txBox="1"/>
          <p:nvPr/>
        </p:nvSpPr>
        <p:spPr>
          <a:xfrm>
            <a:off x="10117938" y="3464535"/>
            <a:ext cx="989670" cy="461665"/>
          </a:xfrm>
          <a:prstGeom prst="rect">
            <a:avLst/>
          </a:prstGeom>
          <a:noFill/>
        </p:spPr>
        <p:txBody>
          <a:bodyPr wrap="square" rtlCol="0">
            <a:spAutoFit/>
          </a:bodyPr>
          <a:lstStyle/>
          <a:p>
            <a:r>
              <a:rPr lang="nb-NO" sz="800">
                <a:solidFill>
                  <a:srgbClr val="006165"/>
                </a:solidFill>
              </a:rPr>
              <a:t>Bærekraftig og innovativ forretningsmodell</a:t>
            </a:r>
          </a:p>
        </p:txBody>
      </p:sp>
      <p:pic>
        <p:nvPicPr>
          <p:cNvPr id="53" name="Grafikk 52" descr="Skogsmotiv med heldekkende fyll">
            <a:extLst>
              <a:ext uri="{FF2B5EF4-FFF2-40B4-BE49-F238E27FC236}">
                <a16:creationId xmlns:a16="http://schemas.microsoft.com/office/drawing/2014/main" id="{A0F58F91-6121-F7DE-9055-EA17A7B8557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043918" y="1292337"/>
            <a:ext cx="231946" cy="231946"/>
          </a:xfrm>
          <a:prstGeom prst="rect">
            <a:avLst/>
          </a:prstGeom>
        </p:spPr>
      </p:pic>
      <p:sp>
        <p:nvSpPr>
          <p:cNvPr id="54" name="TekstSylinder 53">
            <a:extLst>
              <a:ext uri="{FF2B5EF4-FFF2-40B4-BE49-F238E27FC236}">
                <a16:creationId xmlns:a16="http://schemas.microsoft.com/office/drawing/2014/main" id="{8E65B972-1002-6993-6360-89F5A7B94D32}"/>
              </a:ext>
            </a:extLst>
          </p:cNvPr>
          <p:cNvSpPr txBox="1"/>
          <p:nvPr/>
        </p:nvSpPr>
        <p:spPr>
          <a:xfrm>
            <a:off x="9267805" y="1290954"/>
            <a:ext cx="968535" cy="215444"/>
          </a:xfrm>
          <a:prstGeom prst="rect">
            <a:avLst/>
          </a:prstGeom>
          <a:noFill/>
        </p:spPr>
        <p:txBody>
          <a:bodyPr wrap="none" rtlCol="0">
            <a:spAutoFit/>
          </a:bodyPr>
          <a:lstStyle/>
          <a:p>
            <a:r>
              <a:rPr lang="nb-NO" sz="800">
                <a:solidFill>
                  <a:srgbClr val="78B044"/>
                </a:solidFill>
              </a:rPr>
              <a:t>Redusere utslipp   </a:t>
            </a:r>
          </a:p>
        </p:txBody>
      </p:sp>
      <p:pic>
        <p:nvPicPr>
          <p:cNvPr id="55" name="Grafikk 54" descr="Buss med heldekkende fyll">
            <a:extLst>
              <a:ext uri="{FF2B5EF4-FFF2-40B4-BE49-F238E27FC236}">
                <a16:creationId xmlns:a16="http://schemas.microsoft.com/office/drawing/2014/main" id="{92B06B9B-8C30-C0E7-F3B0-02D33F7DB71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637403" y="3234794"/>
            <a:ext cx="216329" cy="216329"/>
          </a:xfrm>
          <a:prstGeom prst="rect">
            <a:avLst/>
          </a:prstGeom>
        </p:spPr>
      </p:pic>
      <p:pic>
        <p:nvPicPr>
          <p:cNvPr id="56" name="Grafikk 55" descr="Fottur med heldekkende fyll">
            <a:extLst>
              <a:ext uri="{FF2B5EF4-FFF2-40B4-BE49-F238E27FC236}">
                <a16:creationId xmlns:a16="http://schemas.microsoft.com/office/drawing/2014/main" id="{09F3CABC-042A-0D5B-E516-7F1AE1F60C6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36135" y="3240389"/>
            <a:ext cx="216329" cy="221347"/>
          </a:xfrm>
          <a:prstGeom prst="rect">
            <a:avLst/>
          </a:prstGeom>
        </p:spPr>
      </p:pic>
      <p:sp>
        <p:nvSpPr>
          <p:cNvPr id="57" name="TekstSylinder 56">
            <a:extLst>
              <a:ext uri="{FF2B5EF4-FFF2-40B4-BE49-F238E27FC236}">
                <a16:creationId xmlns:a16="http://schemas.microsoft.com/office/drawing/2014/main" id="{B87CF70F-F19E-4F77-A5FE-937D88F49553}"/>
              </a:ext>
            </a:extLst>
          </p:cNvPr>
          <p:cNvSpPr txBox="1"/>
          <p:nvPr/>
        </p:nvSpPr>
        <p:spPr>
          <a:xfrm>
            <a:off x="11008615" y="3224188"/>
            <a:ext cx="1114541" cy="338554"/>
          </a:xfrm>
          <a:prstGeom prst="rect">
            <a:avLst/>
          </a:prstGeom>
          <a:noFill/>
        </p:spPr>
        <p:txBody>
          <a:bodyPr wrap="square" rtlCol="0">
            <a:spAutoFit/>
          </a:bodyPr>
          <a:lstStyle/>
          <a:p>
            <a:r>
              <a:rPr lang="nb-NO" sz="800">
                <a:solidFill>
                  <a:srgbClr val="00B0F0"/>
                </a:solidFill>
              </a:rPr>
              <a:t>Ressursbruk og utnyttelsesgrad</a:t>
            </a:r>
          </a:p>
        </p:txBody>
      </p:sp>
      <p:pic>
        <p:nvPicPr>
          <p:cNvPr id="58" name="Grafikk 57" descr="Fottur med heldekkende fyll">
            <a:extLst>
              <a:ext uri="{FF2B5EF4-FFF2-40B4-BE49-F238E27FC236}">
                <a16:creationId xmlns:a16="http://schemas.microsoft.com/office/drawing/2014/main" id="{11416937-F854-8591-5E1E-DDAC79C28188}"/>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470348" y="3092123"/>
            <a:ext cx="216329" cy="221347"/>
          </a:xfrm>
          <a:prstGeom prst="rect">
            <a:avLst/>
          </a:prstGeom>
        </p:spPr>
      </p:pic>
      <p:pic>
        <p:nvPicPr>
          <p:cNvPr id="59" name="Grafikk 58" descr="Buss med heldekkende fyll">
            <a:extLst>
              <a:ext uri="{FF2B5EF4-FFF2-40B4-BE49-F238E27FC236}">
                <a16:creationId xmlns:a16="http://schemas.microsoft.com/office/drawing/2014/main" id="{B4B39FD3-9167-7AA1-33AA-9B4B7665B02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60793" y="3117901"/>
            <a:ext cx="216329" cy="216329"/>
          </a:xfrm>
          <a:prstGeom prst="rect">
            <a:avLst/>
          </a:prstGeom>
        </p:spPr>
      </p:pic>
      <p:sp>
        <p:nvSpPr>
          <p:cNvPr id="60" name="TekstSylinder 59">
            <a:extLst>
              <a:ext uri="{FF2B5EF4-FFF2-40B4-BE49-F238E27FC236}">
                <a16:creationId xmlns:a16="http://schemas.microsoft.com/office/drawing/2014/main" id="{2C35B6FE-5657-FD98-0FF6-A76B67CEF1AB}"/>
              </a:ext>
            </a:extLst>
          </p:cNvPr>
          <p:cNvSpPr txBox="1"/>
          <p:nvPr/>
        </p:nvSpPr>
        <p:spPr>
          <a:xfrm>
            <a:off x="9633657" y="3060178"/>
            <a:ext cx="1087216" cy="338554"/>
          </a:xfrm>
          <a:prstGeom prst="rect">
            <a:avLst/>
          </a:prstGeom>
          <a:noFill/>
        </p:spPr>
        <p:txBody>
          <a:bodyPr wrap="square" rtlCol="0">
            <a:spAutoFit/>
          </a:bodyPr>
          <a:lstStyle/>
          <a:p>
            <a:r>
              <a:rPr lang="nb-NO" sz="800">
                <a:solidFill>
                  <a:srgbClr val="00B0F0"/>
                </a:solidFill>
              </a:rPr>
              <a:t>Produktkvalitet og trafikksikkerhet</a:t>
            </a:r>
          </a:p>
        </p:txBody>
      </p:sp>
      <p:pic>
        <p:nvPicPr>
          <p:cNvPr id="61" name="Grafikk 60" descr="Buss med heldekkende fyll">
            <a:extLst>
              <a:ext uri="{FF2B5EF4-FFF2-40B4-BE49-F238E27FC236}">
                <a16:creationId xmlns:a16="http://schemas.microsoft.com/office/drawing/2014/main" id="{9E059F24-43CB-749E-B3C4-6454461E0A5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16134" y="2239214"/>
            <a:ext cx="216329" cy="216329"/>
          </a:xfrm>
          <a:prstGeom prst="rect">
            <a:avLst/>
          </a:prstGeom>
        </p:spPr>
      </p:pic>
      <p:pic>
        <p:nvPicPr>
          <p:cNvPr id="62" name="Grafikk 61" descr="Fottur med heldekkende fyll">
            <a:extLst>
              <a:ext uri="{FF2B5EF4-FFF2-40B4-BE49-F238E27FC236}">
                <a16:creationId xmlns:a16="http://schemas.microsoft.com/office/drawing/2014/main" id="{6350B91E-82BB-356D-438C-42EF7D96242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30788" y="2584966"/>
            <a:ext cx="216329" cy="221347"/>
          </a:xfrm>
          <a:prstGeom prst="rect">
            <a:avLst/>
          </a:prstGeom>
        </p:spPr>
      </p:pic>
      <p:pic>
        <p:nvPicPr>
          <p:cNvPr id="63" name="Grafikk 62" descr="Skogsmotiv med heldekkende fyll">
            <a:extLst>
              <a:ext uri="{FF2B5EF4-FFF2-40B4-BE49-F238E27FC236}">
                <a16:creationId xmlns:a16="http://schemas.microsoft.com/office/drawing/2014/main" id="{85B8A849-EF09-DAF9-1095-9C1EC18870D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0853732" y="927910"/>
            <a:ext cx="231946" cy="231946"/>
          </a:xfrm>
          <a:prstGeom prst="rect">
            <a:avLst/>
          </a:prstGeom>
        </p:spPr>
      </p:pic>
      <p:sp>
        <p:nvSpPr>
          <p:cNvPr id="64" name="TekstSylinder 63">
            <a:extLst>
              <a:ext uri="{FF2B5EF4-FFF2-40B4-BE49-F238E27FC236}">
                <a16:creationId xmlns:a16="http://schemas.microsoft.com/office/drawing/2014/main" id="{5DBD603D-348D-4B5B-4C5A-95094C92ED48}"/>
              </a:ext>
            </a:extLst>
          </p:cNvPr>
          <p:cNvSpPr txBox="1"/>
          <p:nvPr/>
        </p:nvSpPr>
        <p:spPr>
          <a:xfrm>
            <a:off x="11111560" y="910233"/>
            <a:ext cx="822934" cy="338554"/>
          </a:xfrm>
          <a:prstGeom prst="rect">
            <a:avLst/>
          </a:prstGeom>
          <a:noFill/>
        </p:spPr>
        <p:txBody>
          <a:bodyPr wrap="square" rtlCol="0">
            <a:spAutoFit/>
          </a:bodyPr>
          <a:lstStyle/>
          <a:p>
            <a:r>
              <a:rPr lang="nb-NO" sz="800">
                <a:solidFill>
                  <a:srgbClr val="78B044"/>
                </a:solidFill>
              </a:rPr>
              <a:t>Redusere avfall , kildesorter</a:t>
            </a:r>
          </a:p>
        </p:txBody>
      </p:sp>
      <p:pic>
        <p:nvPicPr>
          <p:cNvPr id="6" name="Grafikk 5" descr="Skogsmotiv med heldekkende fyll">
            <a:extLst>
              <a:ext uri="{FF2B5EF4-FFF2-40B4-BE49-F238E27FC236}">
                <a16:creationId xmlns:a16="http://schemas.microsoft.com/office/drawing/2014/main" id="{DD9A1780-7331-3396-A4E8-EE72DF24024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294733" y="1556113"/>
            <a:ext cx="231946" cy="231946"/>
          </a:xfrm>
          <a:prstGeom prst="rect">
            <a:avLst/>
          </a:prstGeom>
        </p:spPr>
      </p:pic>
      <p:sp>
        <p:nvSpPr>
          <p:cNvPr id="65" name="TekstSylinder 64">
            <a:extLst>
              <a:ext uri="{FF2B5EF4-FFF2-40B4-BE49-F238E27FC236}">
                <a16:creationId xmlns:a16="http://schemas.microsoft.com/office/drawing/2014/main" id="{EED2E6D0-FD55-5ECF-9264-C497EE8B834E}"/>
              </a:ext>
            </a:extLst>
          </p:cNvPr>
          <p:cNvSpPr txBox="1"/>
          <p:nvPr/>
        </p:nvSpPr>
        <p:spPr>
          <a:xfrm>
            <a:off x="9941611" y="1824124"/>
            <a:ext cx="780983" cy="215444"/>
          </a:xfrm>
          <a:prstGeom prst="rect">
            <a:avLst/>
          </a:prstGeom>
          <a:noFill/>
        </p:spPr>
        <p:txBody>
          <a:bodyPr wrap="none" rtlCol="0">
            <a:spAutoFit/>
          </a:bodyPr>
          <a:lstStyle/>
          <a:p>
            <a:r>
              <a:rPr lang="nb-NO" sz="800">
                <a:solidFill>
                  <a:srgbClr val="78B044"/>
                </a:solidFill>
              </a:rPr>
              <a:t>Resirkulering,</a:t>
            </a:r>
          </a:p>
        </p:txBody>
      </p:sp>
      <p:pic>
        <p:nvPicPr>
          <p:cNvPr id="69" name="Grafikk 68" descr="Buss med heldekkende fyll">
            <a:extLst>
              <a:ext uri="{FF2B5EF4-FFF2-40B4-BE49-F238E27FC236}">
                <a16:creationId xmlns:a16="http://schemas.microsoft.com/office/drawing/2014/main" id="{77F82C45-3ABA-B2A1-2D46-F9C8B80CCC2A}"/>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55716" y="1263698"/>
            <a:ext cx="216329" cy="216329"/>
          </a:xfrm>
          <a:prstGeom prst="rect">
            <a:avLst/>
          </a:prstGeom>
        </p:spPr>
      </p:pic>
      <p:pic>
        <p:nvPicPr>
          <p:cNvPr id="70" name="Grafikk 69" descr="Fottur med heldekkende fyll">
            <a:extLst>
              <a:ext uri="{FF2B5EF4-FFF2-40B4-BE49-F238E27FC236}">
                <a16:creationId xmlns:a16="http://schemas.microsoft.com/office/drawing/2014/main" id="{8ABCC554-304D-28D1-AFF8-5D5D65568E9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0804720" y="1222409"/>
            <a:ext cx="216329" cy="221347"/>
          </a:xfrm>
          <a:prstGeom prst="rect">
            <a:avLst/>
          </a:prstGeom>
        </p:spPr>
      </p:pic>
      <p:pic>
        <p:nvPicPr>
          <p:cNvPr id="77" name="Grafikk 76" descr="Hjerte med heldekkende fyll">
            <a:extLst>
              <a:ext uri="{FF2B5EF4-FFF2-40B4-BE49-F238E27FC236}">
                <a16:creationId xmlns:a16="http://schemas.microsoft.com/office/drawing/2014/main" id="{AA09A05F-3769-0304-A10B-03C58AD9626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654006" y="984384"/>
            <a:ext cx="273858" cy="273858"/>
          </a:xfrm>
          <a:prstGeom prst="rect">
            <a:avLst/>
          </a:prstGeom>
        </p:spPr>
      </p:pic>
    </p:spTree>
    <p:extLst>
      <p:ext uri="{BB962C8B-B14F-4D97-AF65-F5344CB8AC3E}">
        <p14:creationId xmlns:p14="http://schemas.microsoft.com/office/powerpoint/2010/main" val="1987663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97C370-918D-B1CA-2CBC-55A172DB5A6A}"/>
              </a:ext>
            </a:extLst>
          </p:cNvPr>
          <p:cNvSpPr>
            <a:spLocks noGrp="1"/>
          </p:cNvSpPr>
          <p:nvPr>
            <p:ph type="title"/>
          </p:nvPr>
        </p:nvSpPr>
        <p:spPr>
          <a:xfrm>
            <a:off x="0" y="0"/>
            <a:ext cx="2846897" cy="6858000"/>
          </a:xfrm>
          <a:solidFill>
            <a:srgbClr val="009599">
              <a:alpha val="96222"/>
            </a:srgbClr>
          </a:solidFill>
          <a:ln>
            <a:noFill/>
          </a:ln>
          <a:effectLst>
            <a:softEdge rad="0"/>
          </a:effectLst>
        </p:spPr>
        <p:txBody>
          <a:bodyPr>
            <a:normAutofit/>
          </a:bodyPr>
          <a:lstStyle/>
          <a:p>
            <a:pPr algn="l">
              <a:lnSpc>
                <a:spcPct val="150000"/>
              </a:lnSpc>
            </a:pPr>
            <a:br>
              <a:rPr lang="nb-NO" sz="1400" b="1" cap="none" dirty="0">
                <a:solidFill>
                  <a:schemeClr val="bg1"/>
                </a:solidFill>
              </a:rPr>
            </a:br>
            <a:br>
              <a:rPr lang="nb-NO" sz="1400" b="1" cap="none" dirty="0">
                <a:solidFill>
                  <a:schemeClr val="bg1"/>
                </a:solidFill>
              </a:rPr>
            </a:br>
            <a:r>
              <a:rPr lang="nb-NO" sz="1100" b="1" cap="none" dirty="0">
                <a:solidFill>
                  <a:schemeClr val="bg1"/>
                </a:solidFill>
                <a:latin typeface="Asap" pitchFamily="2" charset="0"/>
              </a:rPr>
              <a:t>OM OSS</a:t>
            </a:r>
            <a:br>
              <a:rPr lang="nb-NO" sz="1100" b="1" cap="none" dirty="0">
                <a:solidFill>
                  <a:schemeClr val="bg1"/>
                </a:solidFill>
                <a:latin typeface="Asap" pitchFamily="2" charset="0"/>
              </a:rPr>
            </a:br>
            <a:r>
              <a:rPr lang="nb-NO" sz="1100" b="1" i="1" cap="none" dirty="0">
                <a:solidFill>
                  <a:srgbClr val="006165"/>
                </a:solidFill>
                <a:latin typeface="Asap" pitchFamily="2" charset="0"/>
              </a:rPr>
              <a:t>-året 2023</a:t>
            </a:r>
            <a:br>
              <a:rPr lang="nb-NO" sz="1100" b="1" cap="none" dirty="0">
                <a:solidFill>
                  <a:schemeClr val="bg1"/>
                </a:solidFill>
                <a:latin typeface="Asap" pitchFamily="2" charset="0"/>
              </a:rPr>
            </a:br>
            <a:r>
              <a:rPr lang="nb-NO" sz="1100" cap="none" dirty="0">
                <a:solidFill>
                  <a:srgbClr val="006165"/>
                </a:solidFill>
                <a:latin typeface="Asap" pitchFamily="2" charset="0"/>
              </a:rPr>
              <a:t>-</a:t>
            </a:r>
            <a:r>
              <a:rPr lang="nb-NO" sz="1100" i="1" cap="none" dirty="0">
                <a:solidFill>
                  <a:srgbClr val="006165"/>
                </a:solidFill>
                <a:latin typeface="Asap" pitchFamily="2" charset="0"/>
              </a:rPr>
              <a:t>tidslinje</a:t>
            </a:r>
            <a:br>
              <a:rPr lang="nb-NO" sz="1100" i="1" cap="none" dirty="0">
                <a:solidFill>
                  <a:srgbClr val="006165"/>
                </a:solidFill>
                <a:latin typeface="Asap" pitchFamily="2" charset="0"/>
              </a:rPr>
            </a:br>
            <a:r>
              <a:rPr lang="nb-NO" sz="1100" i="1" cap="none" dirty="0">
                <a:solidFill>
                  <a:srgbClr val="006165"/>
                </a:solidFill>
                <a:latin typeface="Asap" pitchFamily="2" charset="0"/>
              </a:rPr>
              <a:t>-kart over Best Arctic</a:t>
            </a:r>
            <a:br>
              <a:rPr lang="nb-NO" sz="1100" i="1" cap="none" dirty="0">
                <a:solidFill>
                  <a:srgbClr val="006165"/>
                </a:solidFill>
                <a:latin typeface="Asap" pitchFamily="2" charset="0"/>
              </a:rPr>
            </a:br>
            <a:r>
              <a:rPr lang="nb-NO" sz="1100" i="1" cap="none" dirty="0">
                <a:solidFill>
                  <a:srgbClr val="006165"/>
                </a:solidFill>
                <a:latin typeface="Asap" pitchFamily="2" charset="0"/>
              </a:rPr>
              <a:t>-verdikjeden</a:t>
            </a:r>
            <a:br>
              <a:rPr lang="nb-NO" sz="1100" b="1" cap="none" dirty="0">
                <a:solidFill>
                  <a:srgbClr val="006165"/>
                </a:solidFill>
                <a:latin typeface="Asap" pitchFamily="2" charset="0"/>
              </a:rPr>
            </a:br>
            <a:r>
              <a:rPr lang="nb-NO" sz="1100" b="1" cap="none" dirty="0">
                <a:solidFill>
                  <a:srgbClr val="006165"/>
                </a:solidFill>
                <a:latin typeface="Asap" pitchFamily="2" charset="0"/>
              </a:rPr>
              <a:t>-</a:t>
            </a:r>
            <a:r>
              <a:rPr lang="nb-NO" sz="1100" i="1" cap="none" dirty="0">
                <a:solidFill>
                  <a:srgbClr val="006165"/>
                </a:solidFill>
                <a:latin typeface="Asap" pitchFamily="2" charset="0"/>
              </a:rPr>
              <a:t>her holder vi til </a:t>
            </a:r>
            <a:r>
              <a:rPr lang="nb-NO" sz="1100" b="1" cap="none" dirty="0">
                <a:solidFill>
                  <a:schemeClr val="bg1"/>
                </a:solidFill>
                <a:latin typeface="Asap" pitchFamily="2" charset="0"/>
              </a:rPr>
              <a:t>VESENTLIGHETS-ANALYSEN</a:t>
            </a:r>
            <a:br>
              <a:rPr lang="nb-NO" sz="1100" b="1" cap="none" dirty="0">
                <a:solidFill>
                  <a:schemeClr val="bg1"/>
                </a:solidFill>
                <a:latin typeface="Asap" pitchFamily="2" charset="0"/>
              </a:rPr>
            </a:br>
            <a:r>
              <a:rPr lang="nb-NO" sz="1100" i="1" cap="none" dirty="0">
                <a:solidFill>
                  <a:schemeClr val="bg1"/>
                </a:solidFill>
                <a:latin typeface="Asap" pitchFamily="2" charset="0"/>
              </a:rPr>
              <a:t>-Våre fokusområder</a:t>
            </a:r>
            <a:br>
              <a:rPr lang="nb-NO" sz="1100" i="1" cap="none" dirty="0">
                <a:solidFill>
                  <a:schemeClr val="bg1"/>
                </a:solidFill>
                <a:latin typeface="Asap" pitchFamily="2" charset="0"/>
              </a:rPr>
            </a:br>
            <a:r>
              <a:rPr lang="nb-NO" sz="1100" i="1" cap="none" dirty="0">
                <a:solidFill>
                  <a:schemeClr val="bg1"/>
                </a:solidFill>
                <a:latin typeface="Asap" pitchFamily="2" charset="0"/>
              </a:rPr>
              <a:t>-Tilnærming til bærekraft</a:t>
            </a:r>
            <a:br>
              <a:rPr lang="nb-NO" sz="1100" i="1" cap="none" dirty="0">
                <a:solidFill>
                  <a:schemeClr val="bg1"/>
                </a:solidFill>
                <a:latin typeface="Asap" pitchFamily="2" charset="0"/>
              </a:rPr>
            </a:br>
            <a:r>
              <a:rPr lang="nb-NO" sz="1100" i="1" cap="none" dirty="0">
                <a:solidFill>
                  <a:schemeClr val="bg1"/>
                </a:solidFill>
                <a:latin typeface="Asap" pitchFamily="2" charset="0"/>
              </a:rPr>
              <a:t>-FN bærekrafts mål</a:t>
            </a:r>
            <a:br>
              <a:rPr lang="nb-NO" sz="1100" i="1" cap="none" dirty="0">
                <a:solidFill>
                  <a:schemeClr val="bg1"/>
                </a:solidFill>
                <a:latin typeface="Asap" pitchFamily="2" charset="0"/>
              </a:rPr>
            </a:br>
            <a:r>
              <a:rPr lang="nb-NO" sz="1100" i="1" cap="none" dirty="0">
                <a:solidFill>
                  <a:schemeClr val="bg1"/>
                </a:solidFill>
                <a:latin typeface="Asap" pitchFamily="2" charset="0"/>
              </a:rPr>
              <a:t>-våre interessenter</a:t>
            </a:r>
            <a:br>
              <a:rPr lang="nb-NO" sz="1100" i="1" cap="none" dirty="0">
                <a:solidFill>
                  <a:schemeClr val="bg1"/>
                </a:solidFill>
                <a:latin typeface="Asap" pitchFamily="2" charset="0"/>
              </a:rPr>
            </a:br>
            <a:r>
              <a:rPr lang="nb-NO" sz="1100" i="1" cap="none" dirty="0">
                <a:solidFill>
                  <a:schemeClr val="bg1"/>
                </a:solidFill>
                <a:latin typeface="Asap" pitchFamily="2" charset="0"/>
              </a:rPr>
              <a:t>-måltavle</a:t>
            </a:r>
            <a:br>
              <a:rPr lang="nb-NO" sz="1100" i="1" cap="none" dirty="0">
                <a:solidFill>
                  <a:schemeClr val="bg1"/>
                </a:solidFill>
                <a:latin typeface="Asap" pitchFamily="2" charset="0"/>
              </a:rPr>
            </a:br>
            <a:r>
              <a:rPr lang="nb-NO" sz="1100" i="1" cap="none" dirty="0">
                <a:solidFill>
                  <a:schemeClr val="bg1"/>
                </a:solidFill>
                <a:latin typeface="Asap" pitchFamily="2" charset="0"/>
              </a:rPr>
              <a:t>-styringsstruktur</a:t>
            </a:r>
            <a:br>
              <a:rPr lang="nb-NO" sz="1100" i="1" cap="none" dirty="0">
                <a:solidFill>
                  <a:schemeClr val="bg1"/>
                </a:solidFill>
                <a:latin typeface="Asap" pitchFamily="2" charset="0"/>
              </a:rPr>
            </a:br>
            <a:r>
              <a:rPr lang="nb-NO" sz="1100" i="1" cap="none" dirty="0">
                <a:solidFill>
                  <a:schemeClr val="bg1"/>
                </a:solidFill>
                <a:latin typeface="Asap" pitchFamily="2" charset="0"/>
              </a:rPr>
              <a:t>-sertifiseringer</a:t>
            </a:r>
            <a:br>
              <a:rPr lang="nb-NO" sz="1100" cap="none" dirty="0">
                <a:solidFill>
                  <a:srgbClr val="006165"/>
                </a:solidFill>
                <a:latin typeface="Asap" pitchFamily="2" charset="0"/>
              </a:rPr>
            </a:br>
            <a:r>
              <a:rPr lang="nb-NO" sz="1100" cap="none" dirty="0">
                <a:solidFill>
                  <a:srgbClr val="006165"/>
                </a:solidFill>
                <a:latin typeface="Asap" pitchFamily="2" charset="0"/>
              </a:rPr>
              <a:t>TJENESTER (TRANSPORT/AKTIVITETER)</a:t>
            </a:r>
            <a:br>
              <a:rPr lang="nb-NO" sz="1100" cap="none" dirty="0">
                <a:solidFill>
                  <a:srgbClr val="006165"/>
                </a:solidFill>
                <a:latin typeface="Asap" pitchFamily="2" charset="0"/>
              </a:rPr>
            </a:br>
            <a:r>
              <a:rPr lang="nb-NO" sz="1100" cap="none" dirty="0">
                <a:solidFill>
                  <a:srgbClr val="006165"/>
                </a:solidFill>
                <a:latin typeface="Asap" pitchFamily="2" charset="0"/>
              </a:rPr>
              <a:t>NATUREN</a:t>
            </a:r>
            <a:br>
              <a:rPr lang="nb-NO" sz="1100" cap="none" dirty="0">
                <a:solidFill>
                  <a:srgbClr val="006165"/>
                </a:solidFill>
                <a:latin typeface="Asap" pitchFamily="2" charset="0"/>
              </a:rPr>
            </a:br>
            <a:r>
              <a:rPr lang="nb-NO" sz="1100" cap="none" dirty="0">
                <a:solidFill>
                  <a:srgbClr val="006165"/>
                </a:solidFill>
                <a:latin typeface="Asap" pitchFamily="2" charset="0"/>
              </a:rPr>
              <a:t>FOLKENE</a:t>
            </a:r>
            <a:br>
              <a:rPr lang="nb-NO" sz="1100" cap="none" dirty="0">
                <a:solidFill>
                  <a:srgbClr val="006165"/>
                </a:solidFill>
                <a:latin typeface="Asap" pitchFamily="2" charset="0"/>
              </a:rPr>
            </a:br>
            <a:r>
              <a:rPr lang="nb-NO" sz="1100" cap="none" dirty="0">
                <a:solidFill>
                  <a:srgbClr val="006165"/>
                </a:solidFill>
                <a:latin typeface="Asap" pitchFamily="2" charset="0"/>
              </a:rPr>
              <a:t>FREMTIDEN</a:t>
            </a:r>
            <a:br>
              <a:rPr lang="nb-NO" sz="1100" cap="none" dirty="0">
                <a:solidFill>
                  <a:srgbClr val="006165"/>
                </a:solidFill>
                <a:latin typeface="Asap" pitchFamily="2" charset="0"/>
              </a:rPr>
            </a:br>
            <a:endParaRPr lang="nb-NO" sz="1100" dirty="0">
              <a:solidFill>
                <a:srgbClr val="006165"/>
              </a:solidFill>
              <a:latin typeface="Asap" pitchFamily="2" charset="0"/>
            </a:endParaRPr>
          </a:p>
        </p:txBody>
      </p:sp>
      <p:pic>
        <p:nvPicPr>
          <p:cNvPr id="11" name="Bilde 10">
            <a:extLst>
              <a:ext uri="{FF2B5EF4-FFF2-40B4-BE49-F238E27FC236}">
                <a16:creationId xmlns:a16="http://schemas.microsoft.com/office/drawing/2014/main" id="{A42716B5-A504-E28B-2378-BD7E878D5A07}"/>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1025" y="61334"/>
            <a:ext cx="1996770" cy="791925"/>
          </a:xfrm>
          <a:prstGeom prst="rect">
            <a:avLst/>
          </a:prstGeom>
          <a:noFill/>
          <a:ln>
            <a:noFill/>
          </a:ln>
        </p:spPr>
      </p:pic>
      <p:sp>
        <p:nvSpPr>
          <p:cNvPr id="3" name="TekstSylinder 2">
            <a:extLst>
              <a:ext uri="{FF2B5EF4-FFF2-40B4-BE49-F238E27FC236}">
                <a16:creationId xmlns:a16="http://schemas.microsoft.com/office/drawing/2014/main" id="{B00223E0-961E-501C-0017-7A1AA64AFDC8}"/>
              </a:ext>
            </a:extLst>
          </p:cNvPr>
          <p:cNvSpPr txBox="1"/>
          <p:nvPr/>
        </p:nvSpPr>
        <p:spPr>
          <a:xfrm>
            <a:off x="4161045" y="372981"/>
            <a:ext cx="5745892" cy="461665"/>
          </a:xfrm>
          <a:prstGeom prst="rect">
            <a:avLst/>
          </a:prstGeom>
          <a:noFill/>
        </p:spPr>
        <p:txBody>
          <a:bodyPr wrap="square" lIns="91440" tIns="45720" rIns="91440" bIns="45720" rtlCol="0" anchor="t">
            <a:spAutoFit/>
          </a:bodyPr>
          <a:lstStyle/>
          <a:p>
            <a:pPr algn="ctr"/>
            <a:r>
              <a:rPr lang="nb-NO" sz="2400" b="1" dirty="0">
                <a:latin typeface="Asap"/>
              </a:rPr>
              <a:t>Vesentlighetsanalysen</a:t>
            </a:r>
          </a:p>
        </p:txBody>
      </p:sp>
      <p:pic>
        <p:nvPicPr>
          <p:cNvPr id="20" name="Grafikk 19" descr="Fottur med heldekkende fyll">
            <a:extLst>
              <a:ext uri="{FF2B5EF4-FFF2-40B4-BE49-F238E27FC236}">
                <a16:creationId xmlns:a16="http://schemas.microsoft.com/office/drawing/2014/main" id="{6F6817ED-5F30-94DF-DF06-2F799F68476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000407" y="545188"/>
            <a:ext cx="216329" cy="221347"/>
          </a:xfrm>
          <a:prstGeom prst="rect">
            <a:avLst/>
          </a:prstGeom>
        </p:spPr>
      </p:pic>
      <p:pic>
        <p:nvPicPr>
          <p:cNvPr id="21" name="Grafikk 20" descr="Buss med heldekkende fyll">
            <a:extLst>
              <a:ext uri="{FF2B5EF4-FFF2-40B4-BE49-F238E27FC236}">
                <a16:creationId xmlns:a16="http://schemas.microsoft.com/office/drawing/2014/main" id="{23745A17-F8A6-C7D7-30BE-535223DD311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44045" y="545083"/>
            <a:ext cx="216329" cy="216329"/>
          </a:xfrm>
          <a:prstGeom prst="rect">
            <a:avLst/>
          </a:prstGeom>
        </p:spPr>
      </p:pic>
      <p:pic>
        <p:nvPicPr>
          <p:cNvPr id="38" name="Grafikk 37" descr="Globus: Afrika og Europa med heldekkende fyll">
            <a:extLst>
              <a:ext uri="{FF2B5EF4-FFF2-40B4-BE49-F238E27FC236}">
                <a16:creationId xmlns:a16="http://schemas.microsoft.com/office/drawing/2014/main" id="{C1A684D5-6180-29AB-9666-653947519D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14327" y="517278"/>
            <a:ext cx="271940" cy="271940"/>
          </a:xfrm>
          <a:prstGeom prst="rect">
            <a:avLst/>
          </a:prstGeom>
        </p:spPr>
      </p:pic>
      <p:pic>
        <p:nvPicPr>
          <p:cNvPr id="42" name="Grafikk 41" descr="Hjerte med heldekkende fyll">
            <a:extLst>
              <a:ext uri="{FF2B5EF4-FFF2-40B4-BE49-F238E27FC236}">
                <a16:creationId xmlns:a16="http://schemas.microsoft.com/office/drawing/2014/main" id="{00E4C00E-F0C8-5453-036A-98D96961BE52}"/>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90511" y="522261"/>
            <a:ext cx="273858" cy="273858"/>
          </a:xfrm>
          <a:prstGeom prst="rect">
            <a:avLst/>
          </a:prstGeom>
        </p:spPr>
      </p:pic>
      <p:pic>
        <p:nvPicPr>
          <p:cNvPr id="63" name="Grafikk 62" descr="Skogsmotiv med heldekkende fyll">
            <a:extLst>
              <a:ext uri="{FF2B5EF4-FFF2-40B4-BE49-F238E27FC236}">
                <a16:creationId xmlns:a16="http://schemas.microsoft.com/office/drawing/2014/main" id="{85B8A849-EF09-DAF9-1095-9C1EC18870DA}"/>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438234" y="491621"/>
            <a:ext cx="231946" cy="231946"/>
          </a:xfrm>
          <a:prstGeom prst="rect">
            <a:avLst/>
          </a:prstGeom>
        </p:spPr>
      </p:pic>
      <p:graphicFrame>
        <p:nvGraphicFramePr>
          <p:cNvPr id="66" name="Tabell 6">
            <a:extLst>
              <a:ext uri="{FF2B5EF4-FFF2-40B4-BE49-F238E27FC236}">
                <a16:creationId xmlns:a16="http://schemas.microsoft.com/office/drawing/2014/main" id="{A632FF38-65A5-58D5-3A5E-AE8537A35562}"/>
              </a:ext>
            </a:extLst>
          </p:cNvPr>
          <p:cNvGraphicFramePr>
            <a:graphicFrameLocks noGrp="1"/>
          </p:cNvGraphicFramePr>
          <p:nvPr>
            <p:extLst>
              <p:ext uri="{D42A27DB-BD31-4B8C-83A1-F6EECF244321}">
                <p14:modId xmlns:p14="http://schemas.microsoft.com/office/powerpoint/2010/main" val="3643838070"/>
              </p:ext>
            </p:extLst>
          </p:nvPr>
        </p:nvGraphicFramePr>
        <p:xfrm>
          <a:off x="3192449" y="908717"/>
          <a:ext cx="8511873" cy="5982384"/>
        </p:xfrm>
        <a:graphic>
          <a:graphicData uri="http://schemas.openxmlformats.org/drawingml/2006/table">
            <a:tbl>
              <a:tblPr firstRow="1" bandRow="1">
                <a:tableStyleId>{5C22544A-7EE6-4342-B048-85BDC9FD1C3A}</a:tableStyleId>
              </a:tblPr>
              <a:tblGrid>
                <a:gridCol w="1658746">
                  <a:extLst>
                    <a:ext uri="{9D8B030D-6E8A-4147-A177-3AD203B41FA5}">
                      <a16:colId xmlns:a16="http://schemas.microsoft.com/office/drawing/2014/main" val="1410986025"/>
                    </a:ext>
                  </a:extLst>
                </a:gridCol>
                <a:gridCol w="2333769">
                  <a:extLst>
                    <a:ext uri="{9D8B030D-6E8A-4147-A177-3AD203B41FA5}">
                      <a16:colId xmlns:a16="http://schemas.microsoft.com/office/drawing/2014/main" val="689684784"/>
                    </a:ext>
                  </a:extLst>
                </a:gridCol>
                <a:gridCol w="1384965">
                  <a:extLst>
                    <a:ext uri="{9D8B030D-6E8A-4147-A177-3AD203B41FA5}">
                      <a16:colId xmlns:a16="http://schemas.microsoft.com/office/drawing/2014/main" val="2265134024"/>
                    </a:ext>
                  </a:extLst>
                </a:gridCol>
                <a:gridCol w="2283388">
                  <a:extLst>
                    <a:ext uri="{9D8B030D-6E8A-4147-A177-3AD203B41FA5}">
                      <a16:colId xmlns:a16="http://schemas.microsoft.com/office/drawing/2014/main" val="1321617115"/>
                    </a:ext>
                  </a:extLst>
                </a:gridCol>
                <a:gridCol w="851005">
                  <a:extLst>
                    <a:ext uri="{9D8B030D-6E8A-4147-A177-3AD203B41FA5}">
                      <a16:colId xmlns:a16="http://schemas.microsoft.com/office/drawing/2014/main" val="3148616790"/>
                    </a:ext>
                  </a:extLst>
                </a:gridCol>
              </a:tblGrid>
              <a:tr h="698168">
                <a:tc>
                  <a:txBody>
                    <a:bodyPr/>
                    <a:lstStyle/>
                    <a:p>
                      <a:r>
                        <a:rPr lang="nb-NO" sz="1100">
                          <a:latin typeface="Asap"/>
                        </a:rPr>
                        <a:t>Tema</a:t>
                      </a:r>
                      <a:endParaRPr lang="nb-NO" sz="1100" dirty="0">
                        <a:latin typeface="Asap"/>
                      </a:endParaRPr>
                    </a:p>
                  </a:txBody>
                  <a:tcPr>
                    <a:solidFill>
                      <a:srgbClr val="006165"/>
                    </a:solidFill>
                  </a:tcPr>
                </a:tc>
                <a:tc>
                  <a:txBody>
                    <a:bodyPr/>
                    <a:lstStyle/>
                    <a:p>
                      <a:r>
                        <a:rPr lang="nb-NO" sz="1100" b="1" kern="1200">
                          <a:solidFill>
                            <a:schemeClr val="lt1"/>
                          </a:solidFill>
                          <a:effectLst/>
                          <a:latin typeface="Asap"/>
                          <a:ea typeface="+mn-ea"/>
                          <a:cs typeface="+mn-cs"/>
                        </a:rPr>
                        <a:t>1. Hvor stor/alvorlig er påvirkningen (positiv eller negativ.) Potensielt eller faktisk.</a:t>
                      </a:r>
                      <a:r>
                        <a:rPr lang="nb-NO" sz="1100">
                          <a:effectLst/>
                          <a:latin typeface="Asap"/>
                        </a:rPr>
                        <a:t> </a:t>
                      </a:r>
                      <a:endParaRPr lang="nb-NO" sz="1100" dirty="0">
                        <a:latin typeface="Asap"/>
                      </a:endParaRPr>
                    </a:p>
                  </a:txBody>
                  <a:tcPr>
                    <a:solidFill>
                      <a:srgbClr val="006165"/>
                    </a:solidFill>
                  </a:tcPr>
                </a:tc>
                <a:tc>
                  <a:txBody>
                    <a:bodyPr/>
                    <a:lstStyle/>
                    <a:p>
                      <a:r>
                        <a:rPr lang="nb-NO" sz="1100" b="1" kern="1200">
                          <a:solidFill>
                            <a:schemeClr val="lt1"/>
                          </a:solidFill>
                          <a:effectLst/>
                          <a:latin typeface="Asap"/>
                          <a:ea typeface="+mn-ea"/>
                          <a:cs typeface="+mn-cs"/>
                        </a:rPr>
                        <a:t>2. Hvor mange påvirkes?</a:t>
                      </a:r>
                      <a:r>
                        <a:rPr lang="nb-NO" sz="1100">
                          <a:effectLst/>
                          <a:latin typeface="Asap"/>
                        </a:rPr>
                        <a:t> </a:t>
                      </a:r>
                      <a:endParaRPr lang="nb-NO" sz="1100" dirty="0">
                        <a:latin typeface="Asap"/>
                      </a:endParaRPr>
                    </a:p>
                  </a:txBody>
                  <a:tcPr>
                    <a:solidFill>
                      <a:srgbClr val="006165"/>
                    </a:solidFill>
                  </a:tcPr>
                </a:tc>
                <a:tc>
                  <a:txBody>
                    <a:bodyPr/>
                    <a:lstStyle/>
                    <a:p>
                      <a:r>
                        <a:rPr lang="nb-NO" sz="1100" b="1" kern="1200">
                          <a:solidFill>
                            <a:schemeClr val="lt1"/>
                          </a:solidFill>
                          <a:effectLst/>
                          <a:latin typeface="Asap"/>
                          <a:ea typeface="+mn-ea"/>
                          <a:cs typeface="+mn-cs"/>
                        </a:rPr>
                        <a:t>3. Kan en negativ påvirkning her rettes opp?</a:t>
                      </a:r>
                      <a:r>
                        <a:rPr lang="nb-NO" sz="1100">
                          <a:effectLst/>
                          <a:latin typeface="Asap"/>
                        </a:rPr>
                        <a:t> </a:t>
                      </a:r>
                      <a:endParaRPr lang="nb-NO" sz="1100" dirty="0">
                        <a:latin typeface="Asap"/>
                      </a:endParaRPr>
                    </a:p>
                  </a:txBody>
                  <a:tcPr>
                    <a:solidFill>
                      <a:srgbClr val="006165"/>
                    </a:solidFill>
                  </a:tcPr>
                </a:tc>
                <a:tc>
                  <a:txBody>
                    <a:bodyPr/>
                    <a:lstStyle/>
                    <a:p>
                      <a:r>
                        <a:rPr lang="nb-NO" sz="1100" b="1" kern="1200">
                          <a:solidFill>
                            <a:schemeClr val="bg1"/>
                          </a:solidFill>
                          <a:effectLst/>
                          <a:latin typeface="Asap"/>
                          <a:ea typeface="+mn-ea"/>
                          <a:cs typeface="+mn-cs"/>
                        </a:rPr>
                        <a:t>Prioritet basert på 1, 2 og 3. </a:t>
                      </a:r>
                      <a:r>
                        <a:rPr lang="nb-NO" sz="1100">
                          <a:solidFill>
                            <a:schemeClr val="bg1"/>
                          </a:solidFill>
                          <a:effectLst/>
                          <a:latin typeface="Asap"/>
                        </a:rPr>
                        <a:t> </a:t>
                      </a:r>
                      <a:endParaRPr lang="nb-NO" sz="1100">
                        <a:solidFill>
                          <a:schemeClr val="bg1"/>
                        </a:solidFill>
                        <a:latin typeface="Asap"/>
                      </a:endParaRPr>
                    </a:p>
                  </a:txBody>
                  <a:tcPr>
                    <a:solidFill>
                      <a:srgbClr val="006165"/>
                    </a:solidFill>
                  </a:tcPr>
                </a:tc>
                <a:extLst>
                  <a:ext uri="{0D108BD9-81ED-4DB2-BD59-A6C34878D82A}">
                    <a16:rowId xmlns:a16="http://schemas.microsoft.com/office/drawing/2014/main" val="3107001065"/>
                  </a:ext>
                </a:extLst>
              </a:tr>
              <a:tr h="575757">
                <a:tc>
                  <a:txBody>
                    <a:bodyPr/>
                    <a:lstStyle/>
                    <a:p>
                      <a:r>
                        <a:rPr lang="nb-NO" sz="1100" b="1">
                          <a:solidFill>
                            <a:schemeClr val="bg1"/>
                          </a:solidFill>
                          <a:latin typeface="Asap"/>
                        </a:rPr>
                        <a:t>NATUREN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a:solidFill>
                          <a:schemeClr val="bg1"/>
                        </a:solidFill>
                        <a:latin typeface="Asap"/>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a:solidFill>
                            <a:schemeClr val="bg1"/>
                          </a:solidFill>
                          <a:latin typeface="Asap"/>
                        </a:rPr>
                        <a:t>Avfallshåndtering</a:t>
                      </a:r>
                    </a:p>
                    <a:p>
                      <a:endParaRPr lang="nb-NO" sz="1100" b="1" dirty="0">
                        <a:solidFill>
                          <a:schemeClr val="bg1"/>
                        </a:solidFill>
                        <a:latin typeface="Asap"/>
                      </a:endParaRPr>
                    </a:p>
                  </a:txBody>
                  <a:tcPr>
                    <a:solidFill>
                      <a:srgbClr val="78B044"/>
                    </a:solidFill>
                  </a:tcPr>
                </a:tc>
                <a:tc>
                  <a:txBody>
                    <a:bodyPr/>
                    <a:lstStyle/>
                    <a:p>
                      <a:pPr algn="l" fontAlgn="base">
                        <a:lnSpc>
                          <a:spcPct val="120000"/>
                        </a:lnSpc>
                        <a:spcAft>
                          <a:spcPts val="1000"/>
                        </a:spcAft>
                      </a:pPr>
                      <a:r>
                        <a:rPr lang="nb-NO" sz="1100" kern="1200">
                          <a:solidFill>
                            <a:schemeClr val="dk1"/>
                          </a:solidFill>
                          <a:effectLst/>
                          <a:latin typeface="Asap"/>
                          <a:ea typeface="+mn-ea"/>
                          <a:cs typeface="+mn-cs"/>
                        </a:rPr>
                        <a:t>Betydelig potensiell positiv påvirkning på miljø pga. antall gjester. Faktiske moderat negativt pga. lav produksjon av volum på avfall.</a:t>
                      </a:r>
                      <a:r>
                        <a:rPr lang="nb-NO" sz="1100">
                          <a:effectLst/>
                          <a:latin typeface="Asap"/>
                        </a:rPr>
                        <a:t> </a:t>
                      </a:r>
                      <a:endParaRPr lang="nb-NO" sz="1100" i="1">
                        <a:effectLst/>
                        <a:latin typeface="Asap"/>
                        <a:ea typeface="Times New Roman" panose="02020603050405020304" pitchFamily="18" charset="0"/>
                        <a:cs typeface="Times New Roman"/>
                      </a:endParaRPr>
                    </a:p>
                  </a:txBody>
                  <a:tcPr marL="89535" marR="89535" marT="0" marB="0">
                    <a:solidFill>
                      <a:srgbClr val="78B044"/>
                    </a:solidFill>
                  </a:tcPr>
                </a:tc>
                <a:tc>
                  <a:txBody>
                    <a:bodyPr/>
                    <a:lstStyle/>
                    <a:p>
                      <a:r>
                        <a:rPr lang="nb-NO" sz="1100" kern="1200">
                          <a:solidFill>
                            <a:schemeClr val="dk1"/>
                          </a:solidFill>
                          <a:effectLst/>
                          <a:latin typeface="Asap"/>
                          <a:ea typeface="+mn-ea"/>
                          <a:cs typeface="+mn-cs"/>
                        </a:rPr>
                        <a:t>Potensielt mange i nærmiljøet.</a:t>
                      </a:r>
                      <a:r>
                        <a:rPr lang="nb-NO" sz="1100">
                          <a:effectLst/>
                          <a:latin typeface="Asap"/>
                        </a:rPr>
                        <a:t> </a:t>
                      </a:r>
                      <a:endParaRPr lang="nb-NO" sz="1100" dirty="0">
                        <a:latin typeface="Asap"/>
                      </a:endParaRPr>
                    </a:p>
                  </a:txBody>
                  <a:tcPr>
                    <a:solidFill>
                      <a:srgbClr val="78B044"/>
                    </a:solidFill>
                  </a:tcPr>
                </a:tc>
                <a:tc>
                  <a:txBody>
                    <a:bodyPr/>
                    <a:lstStyle/>
                    <a:p>
                      <a:r>
                        <a:rPr lang="nb-NO" sz="1100" kern="1200">
                          <a:solidFill>
                            <a:schemeClr val="dk1"/>
                          </a:solidFill>
                          <a:effectLst/>
                          <a:latin typeface="Asap"/>
                          <a:ea typeface="+mn-ea"/>
                          <a:cs typeface="+mn-cs"/>
                        </a:rPr>
                        <a:t>Ja direkte gjennom egen miljøsortering og indirekte gjennom påvirkning av våre kunder og samarbeidspartnere.</a:t>
                      </a:r>
                      <a:r>
                        <a:rPr lang="nb-NO" sz="1100">
                          <a:effectLst/>
                          <a:latin typeface="Asap"/>
                        </a:rPr>
                        <a:t> </a:t>
                      </a:r>
                      <a:endParaRPr lang="nb-NO" sz="1100" dirty="0">
                        <a:latin typeface="Asap"/>
                      </a:endParaRPr>
                    </a:p>
                  </a:txBody>
                  <a:tcPr>
                    <a:solidFill>
                      <a:srgbClr val="78B044"/>
                    </a:solidFill>
                  </a:tcPr>
                </a:tc>
                <a:tc>
                  <a:txBody>
                    <a:bodyPr/>
                    <a:lstStyle/>
                    <a:p>
                      <a:r>
                        <a:rPr lang="nb-NO" sz="1100">
                          <a:latin typeface="Asap"/>
                        </a:rPr>
                        <a:t>3</a:t>
                      </a:r>
                      <a:endParaRPr lang="nb-NO" sz="1100" dirty="0">
                        <a:latin typeface="Asap"/>
                      </a:endParaRPr>
                    </a:p>
                  </a:txBody>
                  <a:tcPr>
                    <a:solidFill>
                      <a:srgbClr val="78B044"/>
                    </a:solidFill>
                  </a:tcPr>
                </a:tc>
                <a:extLst>
                  <a:ext uri="{0D108BD9-81ED-4DB2-BD59-A6C34878D82A}">
                    <a16:rowId xmlns:a16="http://schemas.microsoft.com/office/drawing/2014/main" val="1464461321"/>
                  </a:ext>
                </a:extLst>
              </a:tr>
              <a:tr h="888578">
                <a:tc>
                  <a:txBody>
                    <a:bodyPr/>
                    <a:lstStyle/>
                    <a:p>
                      <a:r>
                        <a:rPr lang="nb-NO" sz="1100" b="1">
                          <a:solidFill>
                            <a:schemeClr val="bg1"/>
                          </a:solidFill>
                          <a:latin typeface="Asap"/>
                        </a:rPr>
                        <a:t>FOLKENE</a:t>
                      </a:r>
                    </a:p>
                    <a:p>
                      <a:endParaRPr lang="nb-NO" sz="1100" b="1" kern="1200">
                        <a:solidFill>
                          <a:schemeClr val="bg1"/>
                        </a:solidFill>
                        <a:effectLst/>
                        <a:latin typeface="Asap"/>
                        <a:ea typeface="+mn-ea"/>
                        <a:cs typeface="+mn-cs"/>
                      </a:endParaRPr>
                    </a:p>
                    <a:p>
                      <a:r>
                        <a:rPr lang="nb-NO" sz="1100" b="1" kern="1200">
                          <a:solidFill>
                            <a:schemeClr val="bg1"/>
                          </a:solidFill>
                          <a:effectLst/>
                          <a:latin typeface="Asap"/>
                          <a:ea typeface="+mn-ea"/>
                          <a:cs typeface="+mn-cs"/>
                        </a:rPr>
                        <a:t>Arbeidsavtaler</a:t>
                      </a:r>
                      <a:r>
                        <a:rPr lang="nb-NO" sz="1100" b="1">
                          <a:solidFill>
                            <a:schemeClr val="bg1"/>
                          </a:solidFill>
                          <a:effectLst/>
                          <a:latin typeface="Asap"/>
                        </a:rPr>
                        <a:t> </a:t>
                      </a:r>
                    </a:p>
                    <a:p>
                      <a:endParaRPr lang="nb-NO" sz="1100" b="1">
                        <a:solidFill>
                          <a:schemeClr val="bg1"/>
                        </a:solidFill>
                        <a:latin typeface="Asap"/>
                      </a:endParaRPr>
                    </a:p>
                    <a:p>
                      <a:endParaRPr lang="nb-NO" sz="1100" b="1" dirty="0">
                        <a:solidFill>
                          <a:schemeClr val="bg1"/>
                        </a:solidFill>
                        <a:latin typeface="Asap"/>
                      </a:endParaRPr>
                    </a:p>
                  </a:txBody>
                  <a:tcPr>
                    <a:solidFill>
                      <a:srgbClr val="FD5B46"/>
                    </a:solidFill>
                  </a:tcPr>
                </a:tc>
                <a:tc>
                  <a:txBody>
                    <a:bodyPr/>
                    <a:lstStyle/>
                    <a:p>
                      <a:r>
                        <a:rPr lang="nb-NO" sz="1100" kern="1200">
                          <a:solidFill>
                            <a:schemeClr val="dk1"/>
                          </a:solidFill>
                          <a:effectLst/>
                          <a:latin typeface="Asap"/>
                          <a:ea typeface="+mn-ea"/>
                          <a:cs typeface="+mn-cs"/>
                        </a:rPr>
                        <a:t>Stort og alvorlig teama. Motarbeide sosialdumping.</a:t>
                      </a:r>
                      <a:r>
                        <a:rPr lang="nb-NO" sz="1100" kern="1200">
                          <a:solidFill>
                            <a:schemeClr val="tx1"/>
                          </a:solidFill>
                          <a:effectLst/>
                          <a:latin typeface="Asap"/>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solidFill>
                          <a:schemeClr val="tx1"/>
                        </a:solidFill>
                        <a:latin typeface="Asap"/>
                      </a:endParaRPr>
                    </a:p>
                  </a:txBody>
                  <a:tcPr>
                    <a:solidFill>
                      <a:srgbClr val="FD5B46"/>
                    </a:solidFill>
                  </a:tcPr>
                </a:tc>
                <a:tc>
                  <a:txBody>
                    <a:bodyPr/>
                    <a:lstStyle/>
                    <a:p>
                      <a:r>
                        <a:rPr lang="nb-NO" sz="1100" kern="1200">
                          <a:solidFill>
                            <a:schemeClr val="dk1"/>
                          </a:solidFill>
                          <a:effectLst/>
                          <a:latin typeface="Asap"/>
                          <a:ea typeface="+mn-ea"/>
                          <a:cs typeface="+mn-cs"/>
                        </a:rPr>
                        <a:t>Potensielt hele vår virksomhet og indirekte deler av reiselivs næringen lokalt</a:t>
                      </a:r>
                      <a:r>
                        <a:rPr lang="nb-NO" sz="1100">
                          <a:effectLst/>
                          <a:latin typeface="Asap"/>
                        </a:rPr>
                        <a:t> </a:t>
                      </a:r>
                      <a:endParaRPr lang="nb-NO" sz="1100" dirty="0">
                        <a:latin typeface="Asap"/>
                      </a:endParaRPr>
                    </a:p>
                  </a:txBody>
                  <a:tcPr>
                    <a:solidFill>
                      <a:srgbClr val="FD5B46"/>
                    </a:solidFill>
                  </a:tcPr>
                </a:tc>
                <a:tc>
                  <a:txBody>
                    <a:bodyPr/>
                    <a:lstStyle/>
                    <a:p>
                      <a:r>
                        <a:rPr lang="nb-NO" sz="1100">
                          <a:latin typeface="Asap"/>
                        </a:rPr>
                        <a:t>Ja,  gjennom kontrakter og krav. Etterlevelse av lover og stander. Ha fokus på HMS og ansattes engasjement. Ta Lokalt samfunnsansvar og engasjement. Jobbe bevisst med mangfold, likestilling og inkludering. Gjennomføre Risikostyringer</a:t>
                      </a:r>
                    </a:p>
                    <a:p>
                      <a:endParaRPr lang="nb-NO" sz="1100" dirty="0">
                        <a:latin typeface="Asap"/>
                      </a:endParaRPr>
                    </a:p>
                  </a:txBody>
                  <a:tcPr>
                    <a:solidFill>
                      <a:srgbClr val="FD5B46"/>
                    </a:solidFill>
                  </a:tcPr>
                </a:tc>
                <a:tc>
                  <a:txBody>
                    <a:bodyPr/>
                    <a:lstStyle/>
                    <a:p>
                      <a:r>
                        <a:rPr lang="nb-NO" sz="1100">
                          <a:latin typeface="Asap"/>
                        </a:rPr>
                        <a:t>1</a:t>
                      </a:r>
                      <a:endParaRPr lang="nb-NO" sz="1100" dirty="0">
                        <a:latin typeface="Asap"/>
                      </a:endParaRPr>
                    </a:p>
                  </a:txBody>
                  <a:tcPr>
                    <a:solidFill>
                      <a:srgbClr val="FD5B46"/>
                    </a:solidFill>
                  </a:tcPr>
                </a:tc>
                <a:extLst>
                  <a:ext uri="{0D108BD9-81ED-4DB2-BD59-A6C34878D82A}">
                    <a16:rowId xmlns:a16="http://schemas.microsoft.com/office/drawing/2014/main" val="889818582"/>
                  </a:ext>
                </a:extLst>
              </a:tr>
              <a:tr h="943923">
                <a:tc>
                  <a:txBody>
                    <a:bodyPr/>
                    <a:lstStyle/>
                    <a:p>
                      <a:pPr marL="0" marR="0" lvl="0" indent="0" algn="l" rtl="0" eaLnBrk="1" fontAlgn="auto" latinLnBrk="0" hangingPunct="1">
                        <a:lnSpc>
                          <a:spcPct val="100000"/>
                        </a:lnSpc>
                        <a:spcBef>
                          <a:spcPts val="0"/>
                        </a:spcBef>
                        <a:spcAft>
                          <a:spcPts val="0"/>
                        </a:spcAft>
                        <a:buClrTx/>
                        <a:buSzTx/>
                        <a:buFontTx/>
                        <a:buNone/>
                      </a:pPr>
                      <a:r>
                        <a:rPr lang="nb-NO" sz="1100" b="1">
                          <a:solidFill>
                            <a:schemeClr val="bg1"/>
                          </a:solidFill>
                          <a:latin typeface="Asap"/>
                        </a:rPr>
                        <a:t>TJENESTER (TRANSPORT/AKTIVITETER) </a:t>
                      </a:r>
                      <a:endParaRPr lang="nb-NO" sz="1100" b="1" kern="1200">
                        <a:solidFill>
                          <a:schemeClr val="bg1"/>
                        </a:solidFill>
                        <a:effectLst/>
                        <a:latin typeface="Asap"/>
                        <a:ea typeface="+mn-ea"/>
                        <a:cs typeface="+mn-cs"/>
                      </a:endParaRPr>
                    </a:p>
                    <a:p>
                      <a:endParaRPr lang="nb-NO" sz="1100" b="1" kern="1200">
                        <a:solidFill>
                          <a:schemeClr val="bg1"/>
                        </a:solidFill>
                        <a:effectLst/>
                        <a:latin typeface="Asap"/>
                        <a:ea typeface="+mn-ea"/>
                        <a:cs typeface="+mn-cs"/>
                      </a:endParaRPr>
                    </a:p>
                    <a:p>
                      <a:r>
                        <a:rPr lang="nb-NO" sz="1100" b="1" kern="1200">
                          <a:solidFill>
                            <a:schemeClr val="bg1"/>
                          </a:solidFill>
                          <a:effectLst/>
                          <a:latin typeface="Asap"/>
                          <a:ea typeface="+mn-ea"/>
                          <a:cs typeface="+mn-cs"/>
                        </a:rPr>
                        <a:t>Kontrakter med underleverandører</a:t>
                      </a:r>
                      <a:r>
                        <a:rPr lang="nb-NO" sz="1100" b="1">
                          <a:solidFill>
                            <a:schemeClr val="bg1"/>
                          </a:solidFill>
                          <a:effectLst/>
                          <a:latin typeface="Asap"/>
                        </a:rPr>
                        <a:t> </a:t>
                      </a:r>
                    </a:p>
                    <a:p>
                      <a:endParaRPr lang="nb-NO" sz="1100" b="1" dirty="0">
                        <a:solidFill>
                          <a:schemeClr val="bg1"/>
                        </a:solidFill>
                        <a:effectLst/>
                        <a:latin typeface="Asap"/>
                      </a:endParaRPr>
                    </a:p>
                  </a:txBody>
                  <a:tcPr>
                    <a:solidFill>
                      <a:srgbClr val="41AEBE"/>
                    </a:solidFill>
                  </a:tcPr>
                </a:tc>
                <a:tc>
                  <a:txBody>
                    <a:bodyPr/>
                    <a:lstStyle/>
                    <a:p>
                      <a:r>
                        <a:rPr lang="nb-NO" sz="1100" kern="1200">
                          <a:solidFill>
                            <a:schemeClr val="dk1"/>
                          </a:solidFill>
                          <a:effectLst/>
                          <a:latin typeface="Asap"/>
                          <a:ea typeface="+mn-ea"/>
                          <a:cs typeface="+mn-cs"/>
                        </a:rPr>
                        <a:t>Stor negativ påvirkning. Manglende forutsigbarhet og kontroll på egen virksomhet. </a:t>
                      </a:r>
                      <a:endParaRPr lang="nb-NO" sz="1100" dirty="0">
                        <a:latin typeface="Asap"/>
                      </a:endParaRPr>
                    </a:p>
                  </a:txBody>
                  <a:tcPr>
                    <a:solidFill>
                      <a:srgbClr val="41AEBE"/>
                    </a:solidFill>
                  </a:tcPr>
                </a:tc>
                <a:tc>
                  <a:txBody>
                    <a:bodyPr/>
                    <a:lstStyle/>
                    <a:p>
                      <a:r>
                        <a:rPr lang="nb-NO" sz="1100" kern="1200">
                          <a:solidFill>
                            <a:schemeClr val="dk1"/>
                          </a:solidFill>
                          <a:effectLst/>
                          <a:latin typeface="Asap"/>
                          <a:ea typeface="+mn-ea"/>
                          <a:cs typeface="+mn-cs"/>
                        </a:rPr>
                        <a:t>Påvirker egen og underleverandørers virksomhet.</a:t>
                      </a:r>
                      <a:r>
                        <a:rPr lang="nb-NO" sz="1100">
                          <a:effectLst/>
                          <a:latin typeface="Asap"/>
                        </a:rPr>
                        <a:t> </a:t>
                      </a:r>
                      <a:endParaRPr lang="nb-NO" sz="1100" dirty="0">
                        <a:latin typeface="Asap"/>
                      </a:endParaRPr>
                    </a:p>
                  </a:txBody>
                  <a:tcPr>
                    <a:solidFill>
                      <a:srgbClr val="41AEBE"/>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100">
                          <a:latin typeface="Asap"/>
                        </a:rPr>
                        <a:t>Ja, </a:t>
                      </a:r>
                      <a:r>
                        <a:rPr lang="nb-NO" sz="1100" i="0">
                          <a:solidFill>
                            <a:srgbClr val="000000"/>
                          </a:solidFill>
                          <a:effectLst/>
                          <a:latin typeface="Asap"/>
                          <a:cs typeface="Calibri"/>
                        </a:rPr>
                        <a:t> gjennom </a:t>
                      </a:r>
                      <a:r>
                        <a:rPr lang="nb-NO" sz="1100" i="0">
                          <a:solidFill>
                            <a:schemeClr val="tx1"/>
                          </a:solidFill>
                          <a:effectLst/>
                          <a:latin typeface="Asap"/>
                          <a:cs typeface="Calibri"/>
                        </a:rPr>
                        <a:t>p</a:t>
                      </a:r>
                      <a:r>
                        <a:rPr lang="nb-NO" sz="1100">
                          <a:solidFill>
                            <a:schemeClr val="tx1"/>
                          </a:solidFill>
                          <a:latin typeface="Asap"/>
                        </a:rPr>
                        <a:t>åvirkning og samarbeid med leverandører og partnere (krav og kontrakter),</a:t>
                      </a:r>
                    </a:p>
                    <a:p>
                      <a:pPr marL="0" marR="0" lvl="0" indent="0" algn="l" rtl="0" eaLnBrk="1" fontAlgn="auto" latinLnBrk="0" hangingPunct="1">
                        <a:lnSpc>
                          <a:spcPct val="100000"/>
                        </a:lnSpc>
                        <a:spcBef>
                          <a:spcPts val="0"/>
                        </a:spcBef>
                        <a:spcAft>
                          <a:spcPts val="0"/>
                        </a:spcAft>
                        <a:buClrTx/>
                        <a:buSzTx/>
                        <a:buFontTx/>
                        <a:buNone/>
                      </a:pPr>
                      <a:r>
                        <a:rPr lang="nb-NO" sz="1100">
                          <a:solidFill>
                            <a:schemeClr val="tx1"/>
                          </a:solidFill>
                          <a:latin typeface="Asap"/>
                        </a:rPr>
                        <a:t> -Markedskommunikasjon</a:t>
                      </a:r>
                    </a:p>
                    <a:p>
                      <a:pPr marL="0" marR="0" lvl="0" indent="0" algn="l" rtl="0" eaLnBrk="1" fontAlgn="auto" latinLnBrk="0" hangingPunct="1">
                        <a:lnSpc>
                          <a:spcPct val="100000"/>
                        </a:lnSpc>
                        <a:spcBef>
                          <a:spcPts val="0"/>
                        </a:spcBef>
                        <a:spcAft>
                          <a:spcPts val="0"/>
                        </a:spcAft>
                        <a:buClrTx/>
                        <a:buSzTx/>
                        <a:buFontTx/>
                        <a:buNone/>
                      </a:pPr>
                      <a:r>
                        <a:rPr lang="nb-NO" sz="1100">
                          <a:solidFill>
                            <a:schemeClr val="tx1"/>
                          </a:solidFill>
                          <a:latin typeface="Asap"/>
                        </a:rPr>
                        <a:t> -Bruk av sertifiseringer   </a:t>
                      </a:r>
                    </a:p>
                    <a:p>
                      <a:pPr marL="0" marR="0" lvl="0" indent="0" algn="l" rtl="0" eaLnBrk="1" fontAlgn="auto" latinLnBrk="0" hangingPunct="1">
                        <a:lnSpc>
                          <a:spcPct val="100000"/>
                        </a:lnSpc>
                        <a:spcBef>
                          <a:spcPts val="0"/>
                        </a:spcBef>
                        <a:spcAft>
                          <a:spcPts val="0"/>
                        </a:spcAft>
                        <a:buClrTx/>
                        <a:buSzTx/>
                        <a:buFontTx/>
                        <a:buNone/>
                      </a:pPr>
                      <a:r>
                        <a:rPr lang="nb-NO" sz="1100">
                          <a:latin typeface="Asap"/>
                        </a:rPr>
                        <a:t> -Ressursbruk og utnyttelsesgrad</a:t>
                      </a:r>
                      <a:endParaRPr lang="nb-NO" sz="1100">
                        <a:solidFill>
                          <a:schemeClr val="tx1"/>
                        </a:solidFill>
                        <a:latin typeface="Asap"/>
                      </a:endParaRPr>
                    </a:p>
                    <a:p>
                      <a:endParaRPr lang="nb-NO" sz="1100" dirty="0">
                        <a:latin typeface="Asap"/>
                      </a:endParaRPr>
                    </a:p>
                  </a:txBody>
                  <a:tcPr>
                    <a:solidFill>
                      <a:srgbClr val="41AEBE"/>
                    </a:solidFill>
                  </a:tcPr>
                </a:tc>
                <a:tc>
                  <a:txBody>
                    <a:bodyPr/>
                    <a:lstStyle/>
                    <a:p>
                      <a:r>
                        <a:rPr lang="nb-NO" sz="1100">
                          <a:latin typeface="Asap"/>
                        </a:rPr>
                        <a:t>2</a:t>
                      </a:r>
                      <a:endParaRPr lang="nb-NO" sz="1100" dirty="0">
                        <a:latin typeface="Asap"/>
                      </a:endParaRPr>
                    </a:p>
                  </a:txBody>
                  <a:tcPr>
                    <a:solidFill>
                      <a:srgbClr val="41AEBE"/>
                    </a:solidFill>
                  </a:tcPr>
                </a:tc>
                <a:extLst>
                  <a:ext uri="{0D108BD9-81ED-4DB2-BD59-A6C34878D82A}">
                    <a16:rowId xmlns:a16="http://schemas.microsoft.com/office/drawing/2014/main" val="3948977365"/>
                  </a:ext>
                </a:extLst>
              </a:tr>
              <a:tr h="1117064">
                <a:tc>
                  <a:txBody>
                    <a:bodyPr/>
                    <a:lstStyle/>
                    <a:p>
                      <a:r>
                        <a:rPr lang="nb-NO" sz="1100" b="1">
                          <a:solidFill>
                            <a:schemeClr val="bg1"/>
                          </a:solidFill>
                          <a:highlight>
                            <a:srgbClr val="009599"/>
                          </a:highlight>
                          <a:latin typeface="Asap"/>
                        </a:rPr>
                        <a:t>FREMTIDEN</a:t>
                      </a:r>
                    </a:p>
                    <a:p>
                      <a:endParaRPr lang="nb-NO" sz="1100" b="1">
                        <a:solidFill>
                          <a:schemeClr val="bg1"/>
                        </a:solidFill>
                        <a:highlight>
                          <a:srgbClr val="009599"/>
                        </a:highlight>
                        <a:latin typeface="Asap"/>
                      </a:endParaRPr>
                    </a:p>
                    <a:p>
                      <a:r>
                        <a:rPr lang="nb-NO" sz="1100" b="1">
                          <a:solidFill>
                            <a:schemeClr val="bg1"/>
                          </a:solidFill>
                          <a:highlight>
                            <a:srgbClr val="009599"/>
                          </a:highlight>
                          <a:latin typeface="Asap"/>
                        </a:rPr>
                        <a:t>Bærekraftfokus</a:t>
                      </a:r>
                      <a:endParaRPr lang="nb-NO" sz="1100" b="1" dirty="0">
                        <a:solidFill>
                          <a:schemeClr val="bg1"/>
                        </a:solidFill>
                        <a:highlight>
                          <a:srgbClr val="009599"/>
                        </a:highlight>
                        <a:latin typeface="Asap"/>
                      </a:endParaRPr>
                    </a:p>
                  </a:txBody>
                  <a:tcPr>
                    <a:solidFill>
                      <a:srgbClr val="009599"/>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100" b="0" i="0" u="none" strike="noStrike" kern="1200">
                          <a:solidFill>
                            <a:schemeClr val="tx1"/>
                          </a:solidFill>
                          <a:effectLst/>
                          <a:highlight>
                            <a:srgbClr val="009599"/>
                          </a:highlight>
                          <a:latin typeface="Asap"/>
                          <a:ea typeface="+mn-ea"/>
                          <a:cs typeface="+mn-cs"/>
                        </a:rPr>
                        <a:t>Alt vi gjør skal hensyn ta miljøet, naturen, folkene som bor her og utvikling på en bærekraftig måte. </a:t>
                      </a:r>
                      <a:endParaRPr lang="nb-NO" sz="1100">
                        <a:solidFill>
                          <a:schemeClr val="tx1"/>
                        </a:solidFill>
                        <a:highlight>
                          <a:srgbClr val="009599"/>
                        </a:highlight>
                        <a:latin typeface="Asap"/>
                      </a:endParaRPr>
                    </a:p>
                    <a:p>
                      <a:endParaRPr lang="nb-NO" sz="1100" dirty="0">
                        <a:solidFill>
                          <a:schemeClr val="tx1"/>
                        </a:solidFill>
                        <a:highlight>
                          <a:srgbClr val="009599"/>
                        </a:highlight>
                        <a:latin typeface="Asap"/>
                      </a:endParaRPr>
                    </a:p>
                  </a:txBody>
                  <a:tcPr>
                    <a:solidFill>
                      <a:srgbClr val="009599"/>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nb-NO" sz="1100" kern="1200">
                          <a:solidFill>
                            <a:schemeClr val="tx1"/>
                          </a:solidFill>
                          <a:effectLst/>
                          <a:highlight>
                            <a:srgbClr val="009599"/>
                          </a:highlight>
                          <a:latin typeface="Asap"/>
                          <a:ea typeface="+mn-ea"/>
                          <a:cs typeface="+mn-cs"/>
                        </a:rPr>
                        <a:t>Potensielt hele vår virksomhet , og indirekte deler av reiselivs næringen lokalt, nærmiljøet , samarbeidspartnere, leverandører </a:t>
                      </a:r>
                      <a:endParaRPr lang="nb-NO" sz="1100">
                        <a:solidFill>
                          <a:schemeClr val="tx1"/>
                        </a:solidFill>
                        <a:highlight>
                          <a:srgbClr val="009599"/>
                        </a:highlight>
                        <a:latin typeface="Asap"/>
                      </a:endParaRPr>
                    </a:p>
                    <a:p>
                      <a:endParaRPr lang="nb-NO" sz="1100" dirty="0">
                        <a:solidFill>
                          <a:schemeClr val="tx1"/>
                        </a:solidFill>
                        <a:highlight>
                          <a:srgbClr val="009599"/>
                        </a:highlight>
                        <a:latin typeface="Asap"/>
                      </a:endParaRPr>
                    </a:p>
                  </a:txBody>
                  <a:tcPr>
                    <a:solidFill>
                      <a:srgbClr val="009599"/>
                    </a:solidFill>
                  </a:tcPr>
                </a:tc>
                <a:tc>
                  <a:txBody>
                    <a:bodyPr/>
                    <a:lstStyle/>
                    <a:p>
                      <a:pPr marL="171450" indent="-171450">
                        <a:buFontTx/>
                        <a:buChar char="-"/>
                      </a:pPr>
                      <a:r>
                        <a:rPr lang="nb-NO" sz="1100">
                          <a:solidFill>
                            <a:schemeClr val="tx1"/>
                          </a:solidFill>
                          <a:highlight>
                            <a:srgbClr val="009599"/>
                          </a:highlight>
                          <a:latin typeface="Asap"/>
                        </a:rPr>
                        <a:t>God forretningsskikk</a:t>
                      </a:r>
                    </a:p>
                    <a:p>
                      <a:pPr marL="171450" indent="-171450">
                        <a:buFontTx/>
                        <a:buChar char="-"/>
                      </a:pPr>
                      <a:r>
                        <a:rPr lang="nb-NO" sz="1100">
                          <a:solidFill>
                            <a:schemeClr val="tx1"/>
                          </a:solidFill>
                          <a:highlight>
                            <a:srgbClr val="009599"/>
                          </a:highlight>
                          <a:latin typeface="Asap"/>
                        </a:rPr>
                        <a:t>Leverandørkrav og oppfølging,</a:t>
                      </a:r>
                      <a:r>
                        <a:rPr lang="nb-NO" sz="1100">
                          <a:highlight>
                            <a:srgbClr val="009599"/>
                          </a:highlight>
                          <a:latin typeface="Asap"/>
                        </a:rPr>
                        <a:t> </a:t>
                      </a:r>
                      <a:endParaRPr lang="nb-NO" sz="1100">
                        <a:solidFill>
                          <a:schemeClr val="tx1"/>
                        </a:solidFill>
                        <a:highlight>
                          <a:srgbClr val="009599"/>
                        </a:highlight>
                        <a:latin typeface="Asap"/>
                      </a:endParaRPr>
                    </a:p>
                    <a:p>
                      <a:pPr marL="171450" indent="-171450">
                        <a:buFontTx/>
                        <a:buChar char="-"/>
                      </a:pPr>
                      <a:r>
                        <a:rPr lang="nb-NO" sz="1100">
                          <a:solidFill>
                            <a:schemeClr val="tx1"/>
                          </a:solidFill>
                          <a:highlight>
                            <a:srgbClr val="009599"/>
                          </a:highlight>
                          <a:latin typeface="Asap"/>
                        </a:rPr>
                        <a:t>Bærekraftig og innovativ forretningsmodell</a:t>
                      </a:r>
                    </a:p>
                    <a:p>
                      <a:pPr marL="171450" indent="-171450">
                        <a:buFontTx/>
                        <a:buChar char="-"/>
                      </a:pPr>
                      <a:r>
                        <a:rPr lang="nb-NO" sz="1100">
                          <a:solidFill>
                            <a:schemeClr val="tx1"/>
                          </a:solidFill>
                          <a:highlight>
                            <a:srgbClr val="009599"/>
                          </a:highlight>
                          <a:latin typeface="Asap"/>
                        </a:rPr>
                        <a:t>Klimautslipp fra egen virksomhet</a:t>
                      </a:r>
                    </a:p>
                    <a:p>
                      <a:endParaRPr lang="nb-NO" sz="1100" dirty="0">
                        <a:solidFill>
                          <a:schemeClr val="tx1"/>
                        </a:solidFill>
                        <a:highlight>
                          <a:srgbClr val="009599"/>
                        </a:highlight>
                        <a:latin typeface="Asap"/>
                      </a:endParaRPr>
                    </a:p>
                  </a:txBody>
                  <a:tcPr>
                    <a:solidFill>
                      <a:srgbClr val="009599"/>
                    </a:solidFill>
                  </a:tcPr>
                </a:tc>
                <a:tc>
                  <a:txBody>
                    <a:bodyPr/>
                    <a:lstStyle/>
                    <a:p>
                      <a:r>
                        <a:rPr lang="nb-NO" sz="1100" dirty="0">
                          <a:solidFill>
                            <a:schemeClr val="tx1"/>
                          </a:solidFill>
                          <a:highlight>
                            <a:srgbClr val="009599"/>
                          </a:highlight>
                          <a:latin typeface="Asap"/>
                        </a:rPr>
                        <a:t>3</a:t>
                      </a:r>
                    </a:p>
                  </a:txBody>
                  <a:tcPr>
                    <a:solidFill>
                      <a:srgbClr val="009599"/>
                    </a:solidFill>
                  </a:tcPr>
                </a:tc>
                <a:extLst>
                  <a:ext uri="{0D108BD9-81ED-4DB2-BD59-A6C34878D82A}">
                    <a16:rowId xmlns:a16="http://schemas.microsoft.com/office/drawing/2014/main" val="981916786"/>
                  </a:ext>
                </a:extLst>
              </a:tr>
            </a:tbl>
          </a:graphicData>
        </a:graphic>
      </p:graphicFrame>
    </p:spTree>
    <p:extLst>
      <p:ext uri="{BB962C8B-B14F-4D97-AF65-F5344CB8AC3E}">
        <p14:creationId xmlns:p14="http://schemas.microsoft.com/office/powerpoint/2010/main" val="3285394196"/>
      </p:ext>
    </p:extLst>
  </p:cSld>
  <p:clrMapOvr>
    <a:masterClrMapping/>
  </p:clrMapOvr>
</p:sld>
</file>

<file path=ppt/theme/theme1.xml><?xml version="1.0" encoding="utf-8"?>
<a:theme xmlns:a="http://schemas.openxmlformats.org/drawingml/2006/main" name="Pakke">
  <a:themeElements>
    <a:clrScheme name="Pakke">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kk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e">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6fb7d10-40a9-447b-a42b-3b631c63299a">
      <Terms xmlns="http://schemas.microsoft.com/office/infopath/2007/PartnerControls"/>
    </lcf76f155ced4ddcb4097134ff3c332f>
    <TaxCatchAll xmlns="713fe6f9-e689-42ca-b136-5e642ecd7194" xsi:nil="true"/>
    <Comment xmlns="c6fb7d10-40a9-447b-a42b-3b631c63299a">No comments</Comment>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C88AA12198897648B1602042D4BD7CFA" ma:contentTypeVersion="18" ma:contentTypeDescription="Opprett et nytt dokument." ma:contentTypeScope="" ma:versionID="3d60bf754dba623310050a670ecb3d16">
  <xsd:schema xmlns:xsd="http://www.w3.org/2001/XMLSchema" xmlns:xs="http://www.w3.org/2001/XMLSchema" xmlns:p="http://schemas.microsoft.com/office/2006/metadata/properties" xmlns:ns2="c6fb7d10-40a9-447b-a42b-3b631c63299a" xmlns:ns3="713fe6f9-e689-42ca-b136-5e642ecd7194" targetNamespace="http://schemas.microsoft.com/office/2006/metadata/properties" ma:root="true" ma:fieldsID="fe6b1072be27d48e1889fdf2d46b02b9" ns2:_="" ns3:_="">
    <xsd:import namespace="c6fb7d10-40a9-447b-a42b-3b631c63299a"/>
    <xsd:import namespace="713fe6f9-e689-42ca-b136-5e642ecd719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Comment"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fb7d10-40a9-447b-a42b-3b631c6329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Comment" ma:index="20" nillable="true" ma:displayName="Comment" ma:default="No comments" ma:description="Make comments" ma:format="Dropdown" ma:internalName="Comment">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Bildemerkelapper" ma:readOnly="false" ma:fieldId="{5cf76f15-5ced-4ddc-b409-7134ff3c332f}" ma:taxonomyMulti="true" ma:sspId="457d73d2-c03d-4259-b541-3ce241b863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3fe6f9-e689-42ca-b136-5e642ecd7194"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ingsdetaljer" ma:internalName="SharedWithDetails" ma:readOnly="true">
      <xsd:simpleType>
        <xsd:restriction base="dms:Note">
          <xsd:maxLength value="255"/>
        </xsd:restriction>
      </xsd:simpleType>
    </xsd:element>
    <xsd:element name="TaxCatchAll" ma:index="24" nillable="true" ma:displayName="Taxonomy Catch All Column" ma:hidden="true" ma:list="{01cd55db-8fb0-4bd0-abf8-c261e824cd30}" ma:internalName="TaxCatchAll" ma:showField="CatchAllData" ma:web="713fe6f9-e689-42ca-b136-5e642ecd71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310959-E461-4399-923F-7843BF323E53}">
  <ds:schemaRefs>
    <ds:schemaRef ds:uri="713fe6f9-e689-42ca-b136-5e642ecd7194"/>
    <ds:schemaRef ds:uri="c6fb7d10-40a9-447b-a42b-3b631c6329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A088ADB-4B83-4AAF-87DB-FF8345D9EFBA}">
  <ds:schemaRefs>
    <ds:schemaRef ds:uri="http://schemas.microsoft.com/sharepoint/v3/contenttype/forms"/>
  </ds:schemaRefs>
</ds:datastoreItem>
</file>

<file path=customXml/itemProps3.xml><?xml version="1.0" encoding="utf-8"?>
<ds:datastoreItem xmlns:ds="http://schemas.openxmlformats.org/officeDocument/2006/customXml" ds:itemID="{3E06FFFD-C8EB-4B0E-8597-8B8393BB8F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fb7d10-40a9-447b-a42b-3b631c63299a"/>
    <ds:schemaRef ds:uri="713fe6f9-e689-42ca-b136-5e642ecd71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{06FB130C-EB66-FF46-AA58-7ADA257EB96F}tf10001120</Template>
  <TotalTime>1162</TotalTime>
  <Words>10887</Words>
  <Application>Microsoft Macintosh PowerPoint</Application>
  <PresentationFormat>Widescreen</PresentationFormat>
  <Paragraphs>862</Paragraphs>
  <Slides>31</Slides>
  <Notes>2</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31</vt:i4>
      </vt:variant>
    </vt:vector>
  </HeadingPairs>
  <TitlesOfParts>
    <vt:vector size="42" baseType="lpstr">
      <vt:lpstr>Arial</vt:lpstr>
      <vt:lpstr>Asap</vt:lpstr>
      <vt:lpstr>Calibri</vt:lpstr>
      <vt:lpstr>FiraSans</vt:lpstr>
      <vt:lpstr>FiraSansCondensed</vt:lpstr>
      <vt:lpstr>Gill Sans MT</vt:lpstr>
      <vt:lpstr>Open Sans</vt:lpstr>
      <vt:lpstr>Segoe UI</vt:lpstr>
      <vt:lpstr>Times New Roman</vt:lpstr>
      <vt:lpstr>Verdana</vt:lpstr>
      <vt:lpstr>Pakke</vt:lpstr>
      <vt:lpstr>BÆREKRAFTRAPPORT 2022</vt:lpstr>
      <vt:lpstr>BærekraftS rapport 2023 </vt:lpstr>
      <vt:lpstr>  OM OSS -året 2023 -tidslinje -kart over Best Arctic -verdikjeden -vesentlighetsanalysen -Våre fokusområder -Tilnærming til bærekraft -FN bærekrafts mål -våre interessenter -måltavle -styringsstruktur -sertifiseringer TJENESTER (TRANSPORT/AKTIVITETER) NATUREN FOLKENE FREMTIDEN</vt:lpstr>
      <vt:lpstr>  OM OSS ÅRET 2023 -tidslinje -kart over Best Arctic -verdikjeden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-måltavle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-året 2023 -tidslinje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GRI-INDEX</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lpstr>  OM OSS HVEM ER VI? -tidslinje -kart over Best Arctic -verdikjeden -her holder vi til  -vesentlighetsanalysen -våre fokusområder -tilnærming til bærekraft -FN bærekrafts mål -våre interessenter  -måleindisier -styringsstruktur -sertifiseringer -TJENESTER (TRANSPORT/AKTIVITETER) -NATUREN -FOLKENE FREMTIDEN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BÆREKRAFTRAPPORT 2022</dc:title>
  <dc:creator>Bente Nyvoll</dc:creator>
  <cp:lastModifiedBy>Bente Nyvoll</cp:lastModifiedBy>
  <cp:revision>22</cp:revision>
  <dcterms:created xsi:type="dcterms:W3CDTF">2023-06-09T10:25:21Z</dcterms:created>
  <dcterms:modified xsi:type="dcterms:W3CDTF">2025-09-05T09:25:51Z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0x010100C88AA12198897648B1602042D4BD7CFA</vt:lpwstr>
  </property>
  <property fmtid="{D5CDD505-2E9C-101B-9397-08002B2CF9AE}" pid="3" name="MediaServiceImageTags">
    <vt:lpwstr/>
  </property>
</Properties>
</file>